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26" r:id="rId1"/>
  </p:sldMasterIdLst>
  <p:notesMasterIdLst>
    <p:notesMasterId r:id="rId47"/>
  </p:notesMasterIdLst>
  <p:handoutMasterIdLst>
    <p:handoutMasterId r:id="rId48"/>
  </p:handoutMasterIdLst>
  <p:sldIdLst>
    <p:sldId id="851" r:id="rId2"/>
    <p:sldId id="980" r:id="rId3"/>
    <p:sldId id="1020" r:id="rId4"/>
    <p:sldId id="981" r:id="rId5"/>
    <p:sldId id="982" r:id="rId6"/>
    <p:sldId id="984" r:id="rId7"/>
    <p:sldId id="988" r:id="rId8"/>
    <p:sldId id="983" r:id="rId9"/>
    <p:sldId id="990" r:id="rId10"/>
    <p:sldId id="987" r:id="rId11"/>
    <p:sldId id="991" r:id="rId12"/>
    <p:sldId id="993" r:id="rId13"/>
    <p:sldId id="1036" r:id="rId14"/>
    <p:sldId id="1042" r:id="rId15"/>
    <p:sldId id="1038" r:id="rId16"/>
    <p:sldId id="1039" r:id="rId17"/>
    <p:sldId id="1040" r:id="rId18"/>
    <p:sldId id="1041" r:id="rId19"/>
    <p:sldId id="997" r:id="rId20"/>
    <p:sldId id="1034" r:id="rId21"/>
    <p:sldId id="1037" r:id="rId22"/>
    <p:sldId id="1002" r:id="rId23"/>
    <p:sldId id="1018" r:id="rId24"/>
    <p:sldId id="1004" r:id="rId25"/>
    <p:sldId id="1019" r:id="rId26"/>
    <p:sldId id="1005" r:id="rId27"/>
    <p:sldId id="1030" r:id="rId28"/>
    <p:sldId id="1031" r:id="rId29"/>
    <p:sldId id="1023" r:id="rId30"/>
    <p:sldId id="1006" r:id="rId31"/>
    <p:sldId id="1007" r:id="rId32"/>
    <p:sldId id="956" r:id="rId33"/>
    <p:sldId id="1015" r:id="rId34"/>
    <p:sldId id="957" r:id="rId35"/>
    <p:sldId id="966" r:id="rId36"/>
    <p:sldId id="969" r:id="rId37"/>
    <p:sldId id="962" r:id="rId38"/>
    <p:sldId id="963" r:id="rId39"/>
    <p:sldId id="964" r:id="rId40"/>
    <p:sldId id="1046" r:id="rId41"/>
    <p:sldId id="967" r:id="rId42"/>
    <p:sldId id="1013" r:id="rId43"/>
    <p:sldId id="1043" r:id="rId44"/>
    <p:sldId id="1032" r:id="rId45"/>
    <p:sldId id="965" r:id="rId46"/>
  </p:sldIdLst>
  <p:sldSz cx="9144000" cy="5143500" type="screen16x9"/>
  <p:notesSz cx="6858000" cy="9144000"/>
  <p:defaultTextStyle>
    <a:defPPr>
      <a:defRPr lang="en-US"/>
    </a:defPPr>
    <a:lvl1pPr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00F"/>
    <a:srgbClr val="F28619"/>
    <a:srgbClr val="F725AC"/>
    <a:srgbClr val="37FF01"/>
    <a:srgbClr val="91FE00"/>
    <a:srgbClr val="F955BE"/>
    <a:srgbClr val="FF3399"/>
    <a:srgbClr val="009999"/>
    <a:srgbClr val="6F5CDE"/>
    <a:srgbClr val="A296E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88376" autoAdjust="0"/>
  </p:normalViewPr>
  <p:slideViewPr>
    <p:cSldViewPr>
      <p:cViewPr varScale="1">
        <p:scale>
          <a:sx n="96" d="100"/>
          <a:sy n="96" d="100"/>
        </p:scale>
        <p:origin x="475"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86"/>
    </p:cViewPr>
  </p:sorterViewPr>
  <p:notesViewPr>
    <p:cSldViewPr snapToGrid="0" snapToObjects="1">
      <p:cViewPr varScale="1">
        <p:scale>
          <a:sx n="81" d="100"/>
          <a:sy n="81" d="100"/>
        </p:scale>
        <p:origin x="-3872" y="-12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507B9E-8DD9-49AE-A8BC-9DEC35B02FB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346E02-4A4C-4F8F-BDE2-344A595FAA75}">
      <dgm:prSet custT="1"/>
      <dgm:spPr/>
      <dgm:t>
        <a:bodyPr/>
        <a:lstStyle/>
        <a:p>
          <a:pPr rtl="0" fontAlgn="base"/>
          <a:r>
            <a:rPr lang="en-US" sz="2000" dirty="0"/>
            <a:t>MATLAB-based IEEE 802.11b Compliant Link Layer</a:t>
          </a:r>
        </a:p>
      </dgm:t>
    </dgm:pt>
    <dgm:pt modelId="{46E36996-5D76-4395-AA7A-45BB192E7E90}" type="parTrans" cxnId="{6DFDFF84-3873-4B7B-8523-5568EF55264A}">
      <dgm:prSet/>
      <dgm:spPr/>
      <dgm:t>
        <a:bodyPr/>
        <a:lstStyle/>
        <a:p>
          <a:endParaRPr lang="en-US"/>
        </a:p>
      </dgm:t>
    </dgm:pt>
    <dgm:pt modelId="{A9EE7A7B-5FAD-47D5-8883-07BBA645D5F9}" type="sibTrans" cxnId="{6DFDFF84-3873-4B7B-8523-5568EF55264A}">
      <dgm:prSet/>
      <dgm:spPr/>
      <dgm:t>
        <a:bodyPr/>
        <a:lstStyle/>
        <a:p>
          <a:endParaRPr lang="en-US"/>
        </a:p>
      </dgm:t>
    </dgm:pt>
    <dgm:pt modelId="{4815BB66-8BC2-4109-94C0-00083534E896}">
      <dgm:prSet custT="1"/>
      <dgm:spPr/>
      <dgm:t>
        <a:bodyPr/>
        <a:lstStyle/>
        <a:p>
          <a:pPr rtl="0" fontAlgn="base"/>
          <a:r>
            <a:rPr lang="en-US" sz="1600" dirty="0">
              <a:solidFill>
                <a:schemeClr val="bg2">
                  <a:lumMod val="10000"/>
                </a:schemeClr>
              </a:solidFill>
            </a:rPr>
            <a:t>Finite State Machine (FSM) based design</a:t>
          </a:r>
        </a:p>
      </dgm:t>
    </dgm:pt>
    <dgm:pt modelId="{1C5AB858-5239-4812-84B5-44C3450972C9}" type="parTrans" cxnId="{9649BC1C-2EAD-4D3D-99F0-52174CED6F42}">
      <dgm:prSet/>
      <dgm:spPr/>
      <dgm:t>
        <a:bodyPr/>
        <a:lstStyle/>
        <a:p>
          <a:endParaRPr lang="en-US"/>
        </a:p>
      </dgm:t>
    </dgm:pt>
    <dgm:pt modelId="{334808F0-CE03-46B1-9879-4720C20241BB}" type="sibTrans" cxnId="{9649BC1C-2EAD-4D3D-99F0-52174CED6F42}">
      <dgm:prSet/>
      <dgm:spPr/>
      <dgm:t>
        <a:bodyPr/>
        <a:lstStyle/>
        <a:p>
          <a:endParaRPr lang="en-US"/>
        </a:p>
      </dgm:t>
    </dgm:pt>
    <dgm:pt modelId="{00C38E4B-8DB7-4955-83B7-F877AE1FDBC3}">
      <dgm:prSet custT="1"/>
      <dgm:spPr/>
      <dgm:t>
        <a:bodyPr/>
        <a:lstStyle/>
        <a:p>
          <a:pPr rtl="0" fontAlgn="base"/>
          <a:r>
            <a:rPr lang="en-US" sz="1600" dirty="0">
              <a:solidFill>
                <a:schemeClr val="bg2">
                  <a:lumMod val="10000"/>
                </a:schemeClr>
              </a:solidFill>
            </a:rPr>
            <a:t>Full parameter flexibility</a:t>
          </a:r>
        </a:p>
      </dgm:t>
    </dgm:pt>
    <dgm:pt modelId="{1A2DCE4F-33F8-4644-8EBF-961DA9032E3C}" type="parTrans" cxnId="{1E46E104-08E4-4D4D-8647-C341E9980BDC}">
      <dgm:prSet/>
      <dgm:spPr/>
      <dgm:t>
        <a:bodyPr/>
        <a:lstStyle/>
        <a:p>
          <a:endParaRPr lang="en-US"/>
        </a:p>
      </dgm:t>
    </dgm:pt>
    <dgm:pt modelId="{3FD3C62C-CE3A-4778-9AE6-29282AF642AB}" type="sibTrans" cxnId="{1E46E104-08E4-4D4D-8647-C341E9980BDC}">
      <dgm:prSet/>
      <dgm:spPr/>
      <dgm:t>
        <a:bodyPr/>
        <a:lstStyle/>
        <a:p>
          <a:endParaRPr lang="en-US"/>
        </a:p>
      </dgm:t>
    </dgm:pt>
    <dgm:pt modelId="{E521A3D7-B637-4500-A76A-BC96F6FDCEB3}">
      <dgm:prSet custT="1"/>
      <dgm:spPr/>
      <dgm:t>
        <a:bodyPr/>
        <a:lstStyle/>
        <a:p>
          <a:pPr rtl="0" fontAlgn="base"/>
          <a:r>
            <a:rPr lang="en-US" sz="1600" dirty="0">
              <a:solidFill>
                <a:schemeClr val="bg2">
                  <a:lumMod val="10000"/>
                </a:schemeClr>
              </a:solidFill>
            </a:rPr>
            <a:t>Design and Code publicly available</a:t>
          </a:r>
        </a:p>
      </dgm:t>
    </dgm:pt>
    <dgm:pt modelId="{22FBF9B2-F82D-4E56-96AF-7D12845A39A6}" type="parTrans" cxnId="{D2C14EC9-ED1D-4235-AFFD-9BB06E64AD81}">
      <dgm:prSet/>
      <dgm:spPr/>
      <dgm:t>
        <a:bodyPr/>
        <a:lstStyle/>
        <a:p>
          <a:endParaRPr lang="en-US"/>
        </a:p>
      </dgm:t>
    </dgm:pt>
    <dgm:pt modelId="{1054941B-0630-4AF4-BB00-249F5B89C7AC}" type="sibTrans" cxnId="{D2C14EC9-ED1D-4235-AFFD-9BB06E64AD81}">
      <dgm:prSet/>
      <dgm:spPr/>
      <dgm:t>
        <a:bodyPr/>
        <a:lstStyle/>
        <a:p>
          <a:endParaRPr lang="en-US"/>
        </a:p>
      </dgm:t>
    </dgm:pt>
    <dgm:pt modelId="{955A6D56-ACC7-4A11-8AE9-372C3005DD8A}">
      <dgm:prSet custT="1"/>
      <dgm:spPr/>
      <dgm:t>
        <a:bodyPr/>
        <a:lstStyle/>
        <a:p>
          <a:pPr rtl="0" fontAlgn="base"/>
          <a:r>
            <a:rPr lang="en-US" sz="2000" dirty="0"/>
            <a:t>SDN Controlled Switching Design for </a:t>
          </a:r>
          <a:r>
            <a:rPr lang="en-US" sz="2000" dirty="0" err="1"/>
            <a:t>mmWave</a:t>
          </a:r>
          <a:r>
            <a:rPr lang="en-US" sz="2000" dirty="0"/>
            <a:t> and THz Small Cells</a:t>
          </a:r>
        </a:p>
      </dgm:t>
    </dgm:pt>
    <dgm:pt modelId="{EB2C6ADF-DFCA-42C1-BFC4-72C043D4E116}" type="parTrans" cxnId="{A9747747-DCE0-406B-BA96-42B65D854DF0}">
      <dgm:prSet/>
      <dgm:spPr/>
      <dgm:t>
        <a:bodyPr/>
        <a:lstStyle/>
        <a:p>
          <a:endParaRPr lang="en-US"/>
        </a:p>
      </dgm:t>
    </dgm:pt>
    <dgm:pt modelId="{A1E63842-FEEA-45D7-9CC0-E2561EE7204D}" type="sibTrans" cxnId="{A9747747-DCE0-406B-BA96-42B65D854DF0}">
      <dgm:prSet/>
      <dgm:spPr/>
      <dgm:t>
        <a:bodyPr/>
        <a:lstStyle/>
        <a:p>
          <a:endParaRPr lang="en-US"/>
        </a:p>
      </dgm:t>
    </dgm:pt>
    <dgm:pt modelId="{D8A7F934-5E04-49E9-BC18-35DBA8E8808D}">
      <dgm:prSet custT="1"/>
      <dgm:spPr/>
      <dgm:t>
        <a:bodyPr/>
        <a:lstStyle/>
        <a:p>
          <a:pPr rtl="0" fontAlgn="base"/>
          <a:r>
            <a:rPr lang="en-US" sz="1600" dirty="0">
              <a:solidFill>
                <a:schemeClr val="bg2">
                  <a:lumMod val="10000"/>
                </a:schemeClr>
              </a:solidFill>
            </a:rPr>
            <a:t>Analytically modeled the capacity of the small cell network</a:t>
          </a:r>
        </a:p>
      </dgm:t>
    </dgm:pt>
    <dgm:pt modelId="{E87FEEE4-F30B-498B-A58F-3B1886330420}" type="parTrans" cxnId="{A54B84A1-D997-40CE-89A9-628209D69750}">
      <dgm:prSet/>
      <dgm:spPr/>
      <dgm:t>
        <a:bodyPr/>
        <a:lstStyle/>
        <a:p>
          <a:endParaRPr lang="en-US"/>
        </a:p>
      </dgm:t>
    </dgm:pt>
    <dgm:pt modelId="{199D545E-78B9-4C12-97AD-83A3B177227A}" type="sibTrans" cxnId="{A54B84A1-D997-40CE-89A9-628209D69750}">
      <dgm:prSet/>
      <dgm:spPr/>
      <dgm:t>
        <a:bodyPr/>
        <a:lstStyle/>
        <a:p>
          <a:endParaRPr lang="en-US"/>
        </a:p>
      </dgm:t>
    </dgm:pt>
    <dgm:pt modelId="{1AF972C1-471E-41DC-BC3E-5B4BCF4AE10C}">
      <dgm:prSet custT="1"/>
      <dgm:spPr/>
      <dgm:t>
        <a:bodyPr/>
        <a:lstStyle/>
        <a:p>
          <a:pPr rtl="0" fontAlgn="base"/>
          <a:r>
            <a:rPr lang="en-US" sz="2000" dirty="0"/>
            <a:t>Resource Allocation Scheme for </a:t>
          </a:r>
          <a:r>
            <a:rPr lang="en-US" sz="2000" dirty="0" err="1"/>
            <a:t>mmWave</a:t>
          </a:r>
          <a:r>
            <a:rPr lang="en-US" sz="2000" dirty="0"/>
            <a:t> V2I Network</a:t>
          </a:r>
        </a:p>
      </dgm:t>
    </dgm:pt>
    <dgm:pt modelId="{BCB5D7D9-CAD9-4FEA-8D42-5AD98A0EDBBD}" type="parTrans" cxnId="{FA85D5FB-C4CE-43D2-A77D-D36351BA49DC}">
      <dgm:prSet/>
      <dgm:spPr/>
      <dgm:t>
        <a:bodyPr/>
        <a:lstStyle/>
        <a:p>
          <a:endParaRPr lang="en-US"/>
        </a:p>
      </dgm:t>
    </dgm:pt>
    <dgm:pt modelId="{3932B3D5-527A-49CD-BE09-A165DD557009}" type="sibTrans" cxnId="{FA85D5FB-C4CE-43D2-A77D-D36351BA49DC}">
      <dgm:prSet/>
      <dgm:spPr/>
      <dgm:t>
        <a:bodyPr/>
        <a:lstStyle/>
        <a:p>
          <a:endParaRPr lang="en-US"/>
        </a:p>
      </dgm:t>
    </dgm:pt>
    <dgm:pt modelId="{9E301D49-A7F6-4C77-80BE-D302644508C6}">
      <dgm:prSet custT="1"/>
      <dgm:spPr/>
      <dgm:t>
        <a:bodyPr/>
        <a:lstStyle/>
        <a:p>
          <a:pPr rtl="0" fontAlgn="base"/>
          <a:r>
            <a:rPr lang="en-US" sz="1600" dirty="0">
              <a:solidFill>
                <a:schemeClr val="bg2">
                  <a:lumMod val="10000"/>
                </a:schemeClr>
              </a:solidFill>
            </a:rPr>
            <a:t>Resource allocation scheme for efficient multi-user scheduling</a:t>
          </a:r>
        </a:p>
      </dgm:t>
    </dgm:pt>
    <dgm:pt modelId="{A99A0B27-32BF-46E7-9D82-F163C6F61A66}" type="parTrans" cxnId="{C7DEA66A-7B5C-45D0-95F3-C68A212799B8}">
      <dgm:prSet/>
      <dgm:spPr/>
      <dgm:t>
        <a:bodyPr/>
        <a:lstStyle/>
        <a:p>
          <a:endParaRPr lang="en-US"/>
        </a:p>
      </dgm:t>
    </dgm:pt>
    <dgm:pt modelId="{F719ADDD-72EC-4681-ACF5-CF43D569CE63}" type="sibTrans" cxnId="{C7DEA66A-7B5C-45D0-95F3-C68A212799B8}">
      <dgm:prSet/>
      <dgm:spPr/>
      <dgm:t>
        <a:bodyPr/>
        <a:lstStyle/>
        <a:p>
          <a:endParaRPr lang="en-US"/>
        </a:p>
      </dgm:t>
    </dgm:pt>
    <dgm:pt modelId="{A98491DB-5677-4B95-BE8B-B5095F1CAF93}">
      <dgm:prSet custT="1"/>
      <dgm:spPr/>
      <dgm:t>
        <a:bodyPr/>
        <a:lstStyle/>
        <a:p>
          <a:pPr rtl="0" fontAlgn="base"/>
          <a:r>
            <a:rPr lang="en-US" sz="1600" dirty="0">
              <a:solidFill>
                <a:schemeClr val="bg2">
                  <a:lumMod val="10000"/>
                </a:schemeClr>
              </a:solidFill>
            </a:rPr>
            <a:t>Designed a directional MAC protocol that encompasses a new user association phase</a:t>
          </a:r>
        </a:p>
      </dgm:t>
    </dgm:pt>
    <dgm:pt modelId="{36D575BB-3BF3-40BE-8BBA-3C7D49AE7ED8}" type="parTrans" cxnId="{F519A6CF-D270-444F-B539-729C71C9D907}">
      <dgm:prSet/>
      <dgm:spPr/>
      <dgm:t>
        <a:bodyPr/>
        <a:lstStyle/>
        <a:p>
          <a:endParaRPr lang="en-US"/>
        </a:p>
      </dgm:t>
    </dgm:pt>
    <dgm:pt modelId="{34B1EDE4-1A5D-4EEE-92E4-260F31553FFB}" type="sibTrans" cxnId="{F519A6CF-D270-444F-B539-729C71C9D907}">
      <dgm:prSet/>
      <dgm:spPr/>
      <dgm:t>
        <a:bodyPr/>
        <a:lstStyle/>
        <a:p>
          <a:endParaRPr lang="en-US"/>
        </a:p>
      </dgm:t>
    </dgm:pt>
    <dgm:pt modelId="{50188368-92DD-4F9A-9063-3C2B4D1CAB19}">
      <dgm:prSet custT="1"/>
      <dgm:spPr/>
      <dgm:t>
        <a:bodyPr/>
        <a:lstStyle/>
        <a:p>
          <a:pPr rtl="0" fontAlgn="base"/>
          <a:r>
            <a:rPr lang="en-US" sz="1600" dirty="0">
              <a:solidFill>
                <a:schemeClr val="bg2">
                  <a:lumMod val="10000"/>
                </a:schemeClr>
              </a:solidFill>
            </a:rPr>
            <a:t>Designed a polynomial-time algorithm for scheduling multiple vehicles</a:t>
          </a:r>
        </a:p>
      </dgm:t>
    </dgm:pt>
    <dgm:pt modelId="{9F88EA21-6901-4C00-9CE9-70E818D7D79A}" type="parTrans" cxnId="{5E6074BE-C7FB-478A-8727-D975EC9E9DAC}">
      <dgm:prSet/>
      <dgm:spPr/>
      <dgm:t>
        <a:bodyPr/>
        <a:lstStyle/>
        <a:p>
          <a:endParaRPr lang="en-US"/>
        </a:p>
      </dgm:t>
    </dgm:pt>
    <dgm:pt modelId="{D3677678-8868-4F20-975C-9CAD21B9E142}" type="sibTrans" cxnId="{5E6074BE-C7FB-478A-8727-D975EC9E9DAC}">
      <dgm:prSet/>
      <dgm:spPr/>
      <dgm:t>
        <a:bodyPr/>
        <a:lstStyle/>
        <a:p>
          <a:endParaRPr lang="en-US"/>
        </a:p>
      </dgm:t>
    </dgm:pt>
    <dgm:pt modelId="{F9FC6BAF-8A0F-4AE1-AEF2-B241101E488A}">
      <dgm:prSet custT="1"/>
      <dgm:spPr/>
      <dgm:t>
        <a:bodyPr/>
        <a:lstStyle/>
        <a:p>
          <a:r>
            <a:rPr lang="en-US" sz="1600" dirty="0">
              <a:solidFill>
                <a:schemeClr val="bg2">
                  <a:lumMod val="10000"/>
                </a:schemeClr>
              </a:solidFill>
            </a:rPr>
            <a:t>Massive Vehicle-to-Infrastructure (V2I) data transfers around </a:t>
          </a:r>
          <a:r>
            <a:rPr lang="en-US" sz="1600" i="1" dirty="0">
              <a:solidFill>
                <a:schemeClr val="bg2">
                  <a:lumMod val="10000"/>
                </a:schemeClr>
              </a:solidFill>
            </a:rPr>
            <a:t>100 Terabit</a:t>
          </a:r>
          <a:r>
            <a:rPr lang="en-US" sz="1600" dirty="0">
              <a:solidFill>
                <a:schemeClr val="bg2">
                  <a:lumMod val="10000"/>
                </a:schemeClr>
              </a:solidFill>
            </a:rPr>
            <a:t> is possible with a single journey </a:t>
          </a:r>
          <a:r>
            <a:rPr lang="en-US" sz="1600" b="1" dirty="0">
              <a:solidFill>
                <a:schemeClr val="bg2">
                  <a:lumMod val="10000"/>
                </a:schemeClr>
              </a:solidFill>
            </a:rPr>
            <a:t>→</a:t>
          </a:r>
          <a:r>
            <a:rPr lang="en-US" sz="1600" dirty="0">
              <a:solidFill>
                <a:schemeClr val="bg2">
                  <a:lumMod val="10000"/>
                </a:schemeClr>
              </a:solidFill>
            </a:rPr>
            <a:t> Potential for inter-data center backhauling of delay insensitive data</a:t>
          </a:r>
        </a:p>
      </dgm:t>
    </dgm:pt>
    <dgm:pt modelId="{45899B71-AA4A-4183-A827-E21A6FB4FF61}" type="parTrans" cxnId="{D2A9F811-189A-4730-9EE4-B879EB5AF815}">
      <dgm:prSet/>
      <dgm:spPr/>
      <dgm:t>
        <a:bodyPr/>
        <a:lstStyle/>
        <a:p>
          <a:endParaRPr lang="en-US"/>
        </a:p>
      </dgm:t>
    </dgm:pt>
    <dgm:pt modelId="{4A712118-082B-46F4-BD13-74BDDC5BA216}" type="sibTrans" cxnId="{D2A9F811-189A-4730-9EE4-B879EB5AF815}">
      <dgm:prSet/>
      <dgm:spPr/>
      <dgm:t>
        <a:bodyPr/>
        <a:lstStyle/>
        <a:p>
          <a:endParaRPr lang="en-US"/>
        </a:p>
      </dgm:t>
    </dgm:pt>
    <dgm:pt modelId="{E1A3701D-1B66-4D0B-8B7C-E46DADCDC917}" type="pres">
      <dgm:prSet presAssocID="{20507B9E-8DD9-49AE-A8BC-9DEC35B02FB6}" presName="linear" presStyleCnt="0">
        <dgm:presLayoutVars>
          <dgm:animLvl val="lvl"/>
          <dgm:resizeHandles val="exact"/>
        </dgm:presLayoutVars>
      </dgm:prSet>
      <dgm:spPr/>
      <dgm:t>
        <a:bodyPr/>
        <a:lstStyle/>
        <a:p>
          <a:endParaRPr lang="en-US"/>
        </a:p>
      </dgm:t>
    </dgm:pt>
    <dgm:pt modelId="{CCF1A954-E603-41F6-BECE-FDBEB22652AC}" type="pres">
      <dgm:prSet presAssocID="{0D346E02-4A4C-4F8F-BDE2-344A595FAA75}" presName="parentText" presStyleLbl="node1" presStyleIdx="0" presStyleCnt="3" custScaleY="60460">
        <dgm:presLayoutVars>
          <dgm:chMax val="0"/>
          <dgm:bulletEnabled val="1"/>
        </dgm:presLayoutVars>
      </dgm:prSet>
      <dgm:spPr/>
      <dgm:t>
        <a:bodyPr/>
        <a:lstStyle/>
        <a:p>
          <a:endParaRPr lang="en-US"/>
        </a:p>
      </dgm:t>
    </dgm:pt>
    <dgm:pt modelId="{31BE19FE-AD27-4BEC-A209-AD757461CA9F}" type="pres">
      <dgm:prSet presAssocID="{0D346E02-4A4C-4F8F-BDE2-344A595FAA75}" presName="childText" presStyleLbl="revTx" presStyleIdx="0" presStyleCnt="3">
        <dgm:presLayoutVars>
          <dgm:bulletEnabled val="1"/>
        </dgm:presLayoutVars>
      </dgm:prSet>
      <dgm:spPr/>
      <dgm:t>
        <a:bodyPr/>
        <a:lstStyle/>
        <a:p>
          <a:endParaRPr lang="en-US"/>
        </a:p>
      </dgm:t>
    </dgm:pt>
    <dgm:pt modelId="{524EA536-4A14-4A1F-9173-6A0E34C2C737}" type="pres">
      <dgm:prSet presAssocID="{955A6D56-ACC7-4A11-8AE9-372C3005DD8A}" presName="parentText" presStyleLbl="node1" presStyleIdx="1" presStyleCnt="3" custScaleY="57488">
        <dgm:presLayoutVars>
          <dgm:chMax val="0"/>
          <dgm:bulletEnabled val="1"/>
        </dgm:presLayoutVars>
      </dgm:prSet>
      <dgm:spPr/>
      <dgm:t>
        <a:bodyPr/>
        <a:lstStyle/>
        <a:p>
          <a:endParaRPr lang="en-US"/>
        </a:p>
      </dgm:t>
    </dgm:pt>
    <dgm:pt modelId="{B1C46045-059B-4C08-9B4E-C584AD9FEFBA}" type="pres">
      <dgm:prSet presAssocID="{955A6D56-ACC7-4A11-8AE9-372C3005DD8A}" presName="childText" presStyleLbl="revTx" presStyleIdx="1" presStyleCnt="3">
        <dgm:presLayoutVars>
          <dgm:bulletEnabled val="1"/>
        </dgm:presLayoutVars>
      </dgm:prSet>
      <dgm:spPr/>
      <dgm:t>
        <a:bodyPr/>
        <a:lstStyle/>
        <a:p>
          <a:endParaRPr lang="en-US"/>
        </a:p>
      </dgm:t>
    </dgm:pt>
    <dgm:pt modelId="{4BCEB480-20F2-4110-956D-C372ECD1B61F}" type="pres">
      <dgm:prSet presAssocID="{1AF972C1-471E-41DC-BC3E-5B4BCF4AE10C}" presName="parentText" presStyleLbl="node1" presStyleIdx="2" presStyleCnt="3" custScaleY="59197">
        <dgm:presLayoutVars>
          <dgm:chMax val="0"/>
          <dgm:bulletEnabled val="1"/>
        </dgm:presLayoutVars>
      </dgm:prSet>
      <dgm:spPr/>
      <dgm:t>
        <a:bodyPr/>
        <a:lstStyle/>
        <a:p>
          <a:endParaRPr lang="en-US"/>
        </a:p>
      </dgm:t>
    </dgm:pt>
    <dgm:pt modelId="{AB7A0371-5185-473D-9BEE-90F734242804}" type="pres">
      <dgm:prSet presAssocID="{1AF972C1-471E-41DC-BC3E-5B4BCF4AE10C}" presName="childText" presStyleLbl="revTx" presStyleIdx="2" presStyleCnt="3">
        <dgm:presLayoutVars>
          <dgm:bulletEnabled val="1"/>
        </dgm:presLayoutVars>
      </dgm:prSet>
      <dgm:spPr/>
      <dgm:t>
        <a:bodyPr/>
        <a:lstStyle/>
        <a:p>
          <a:endParaRPr lang="en-US"/>
        </a:p>
      </dgm:t>
    </dgm:pt>
  </dgm:ptLst>
  <dgm:cxnLst>
    <dgm:cxn modelId="{06079572-3A2A-4A4F-B357-D82B53AF6456}" type="presOf" srcId="{4815BB66-8BC2-4109-94C0-00083534E896}" destId="{31BE19FE-AD27-4BEC-A209-AD757461CA9F}" srcOrd="0" destOrd="0" presId="urn:microsoft.com/office/officeart/2005/8/layout/vList2"/>
    <dgm:cxn modelId="{02D38B15-C081-4527-B861-23E1FD1CD9C1}" type="presOf" srcId="{A98491DB-5677-4B95-BE8B-B5095F1CAF93}" destId="{AB7A0371-5185-473D-9BEE-90F734242804}" srcOrd="0" destOrd="0" presId="urn:microsoft.com/office/officeart/2005/8/layout/vList2"/>
    <dgm:cxn modelId="{31934986-9C72-426F-A38F-CA0788F27C38}" type="presOf" srcId="{00C38E4B-8DB7-4955-83B7-F877AE1FDBC3}" destId="{31BE19FE-AD27-4BEC-A209-AD757461CA9F}" srcOrd="0" destOrd="1" presId="urn:microsoft.com/office/officeart/2005/8/layout/vList2"/>
    <dgm:cxn modelId="{C7DEA66A-7B5C-45D0-95F3-C68A212799B8}" srcId="{1AF972C1-471E-41DC-BC3E-5B4BCF4AE10C}" destId="{9E301D49-A7F6-4C77-80BE-D302644508C6}" srcOrd="1" destOrd="0" parTransId="{A99A0B27-32BF-46E7-9D82-F163C6F61A66}" sibTransId="{F719ADDD-72EC-4681-ACF5-CF43D569CE63}"/>
    <dgm:cxn modelId="{322A5F8B-10BC-4149-AF6C-E7455EBAF231}" type="presOf" srcId="{50188368-92DD-4F9A-9063-3C2B4D1CAB19}" destId="{B1C46045-059B-4C08-9B4E-C584AD9FEFBA}" srcOrd="0" destOrd="2" presId="urn:microsoft.com/office/officeart/2005/8/layout/vList2"/>
    <dgm:cxn modelId="{5E6074BE-C7FB-478A-8727-D975EC9E9DAC}" srcId="{955A6D56-ACC7-4A11-8AE9-372C3005DD8A}" destId="{50188368-92DD-4F9A-9063-3C2B4D1CAB19}" srcOrd="2" destOrd="0" parTransId="{9F88EA21-6901-4C00-9CE9-70E818D7D79A}" sibTransId="{D3677678-8868-4F20-975C-9CAD21B9E142}"/>
    <dgm:cxn modelId="{6DFDFF84-3873-4B7B-8523-5568EF55264A}" srcId="{20507B9E-8DD9-49AE-A8BC-9DEC35B02FB6}" destId="{0D346E02-4A4C-4F8F-BDE2-344A595FAA75}" srcOrd="0" destOrd="0" parTransId="{46E36996-5D76-4395-AA7A-45BB192E7E90}" sibTransId="{A9EE7A7B-5FAD-47D5-8883-07BBA645D5F9}"/>
    <dgm:cxn modelId="{A9747747-DCE0-406B-BA96-42B65D854DF0}" srcId="{20507B9E-8DD9-49AE-A8BC-9DEC35B02FB6}" destId="{955A6D56-ACC7-4A11-8AE9-372C3005DD8A}" srcOrd="1" destOrd="0" parTransId="{EB2C6ADF-DFCA-42C1-BFC4-72C043D4E116}" sibTransId="{A1E63842-FEEA-45D7-9CC0-E2561EE7204D}"/>
    <dgm:cxn modelId="{D2A9F811-189A-4730-9EE4-B879EB5AF815}" srcId="{955A6D56-ACC7-4A11-8AE9-372C3005DD8A}" destId="{F9FC6BAF-8A0F-4AE1-AEF2-B241101E488A}" srcOrd="1" destOrd="0" parTransId="{45899B71-AA4A-4183-A827-E21A6FB4FF61}" sibTransId="{4A712118-082B-46F4-BD13-74BDDC5BA216}"/>
    <dgm:cxn modelId="{1E46E104-08E4-4D4D-8647-C341E9980BDC}" srcId="{0D346E02-4A4C-4F8F-BDE2-344A595FAA75}" destId="{00C38E4B-8DB7-4955-83B7-F877AE1FDBC3}" srcOrd="1" destOrd="0" parTransId="{1A2DCE4F-33F8-4644-8EBF-961DA9032E3C}" sibTransId="{3FD3C62C-CE3A-4778-9AE6-29282AF642AB}"/>
    <dgm:cxn modelId="{E45FB647-A4B1-4764-BB31-D33CF49D26C8}" type="presOf" srcId="{0D346E02-4A4C-4F8F-BDE2-344A595FAA75}" destId="{CCF1A954-E603-41F6-BECE-FDBEB22652AC}" srcOrd="0" destOrd="0" presId="urn:microsoft.com/office/officeart/2005/8/layout/vList2"/>
    <dgm:cxn modelId="{C128AE26-4611-47EF-88DB-E9356AB53A54}" type="presOf" srcId="{9E301D49-A7F6-4C77-80BE-D302644508C6}" destId="{AB7A0371-5185-473D-9BEE-90F734242804}" srcOrd="0" destOrd="1" presId="urn:microsoft.com/office/officeart/2005/8/layout/vList2"/>
    <dgm:cxn modelId="{B72A9042-5CE8-47E3-860E-BE7769806005}" type="presOf" srcId="{F9FC6BAF-8A0F-4AE1-AEF2-B241101E488A}" destId="{B1C46045-059B-4C08-9B4E-C584AD9FEFBA}" srcOrd="0" destOrd="1" presId="urn:microsoft.com/office/officeart/2005/8/layout/vList2"/>
    <dgm:cxn modelId="{9DD39EC9-2C99-444A-BDDF-7E16739E71F9}" type="presOf" srcId="{1AF972C1-471E-41DC-BC3E-5B4BCF4AE10C}" destId="{4BCEB480-20F2-4110-956D-C372ECD1B61F}" srcOrd="0" destOrd="0" presId="urn:microsoft.com/office/officeart/2005/8/layout/vList2"/>
    <dgm:cxn modelId="{78830760-7C2A-477F-84ED-C633FEF0777C}" type="presOf" srcId="{20507B9E-8DD9-49AE-A8BC-9DEC35B02FB6}" destId="{E1A3701D-1B66-4D0B-8B7C-E46DADCDC917}" srcOrd="0" destOrd="0" presId="urn:microsoft.com/office/officeart/2005/8/layout/vList2"/>
    <dgm:cxn modelId="{1117DE30-E0FC-4FE9-BBD0-B873A358F807}" type="presOf" srcId="{955A6D56-ACC7-4A11-8AE9-372C3005DD8A}" destId="{524EA536-4A14-4A1F-9173-6A0E34C2C737}" srcOrd="0" destOrd="0" presId="urn:microsoft.com/office/officeart/2005/8/layout/vList2"/>
    <dgm:cxn modelId="{FA85D5FB-C4CE-43D2-A77D-D36351BA49DC}" srcId="{20507B9E-8DD9-49AE-A8BC-9DEC35B02FB6}" destId="{1AF972C1-471E-41DC-BC3E-5B4BCF4AE10C}" srcOrd="2" destOrd="0" parTransId="{BCB5D7D9-CAD9-4FEA-8D42-5AD98A0EDBBD}" sibTransId="{3932B3D5-527A-49CD-BE09-A165DD557009}"/>
    <dgm:cxn modelId="{9649BC1C-2EAD-4D3D-99F0-52174CED6F42}" srcId="{0D346E02-4A4C-4F8F-BDE2-344A595FAA75}" destId="{4815BB66-8BC2-4109-94C0-00083534E896}" srcOrd="0" destOrd="0" parTransId="{1C5AB858-5239-4812-84B5-44C3450972C9}" sibTransId="{334808F0-CE03-46B1-9879-4720C20241BB}"/>
    <dgm:cxn modelId="{5727FEDF-3195-4C50-AC2C-6B5A53FA8944}" type="presOf" srcId="{D8A7F934-5E04-49E9-BC18-35DBA8E8808D}" destId="{B1C46045-059B-4C08-9B4E-C584AD9FEFBA}" srcOrd="0" destOrd="0" presId="urn:microsoft.com/office/officeart/2005/8/layout/vList2"/>
    <dgm:cxn modelId="{78877F16-84F0-43A9-8522-8402F53BDAED}" type="presOf" srcId="{E521A3D7-B637-4500-A76A-BC96F6FDCEB3}" destId="{31BE19FE-AD27-4BEC-A209-AD757461CA9F}" srcOrd="0" destOrd="2" presId="urn:microsoft.com/office/officeart/2005/8/layout/vList2"/>
    <dgm:cxn modelId="{F519A6CF-D270-444F-B539-729C71C9D907}" srcId="{1AF972C1-471E-41DC-BC3E-5B4BCF4AE10C}" destId="{A98491DB-5677-4B95-BE8B-B5095F1CAF93}" srcOrd="0" destOrd="0" parTransId="{36D575BB-3BF3-40BE-8BBA-3C7D49AE7ED8}" sibTransId="{34B1EDE4-1A5D-4EEE-92E4-260F31553FFB}"/>
    <dgm:cxn modelId="{A54B84A1-D997-40CE-89A9-628209D69750}" srcId="{955A6D56-ACC7-4A11-8AE9-372C3005DD8A}" destId="{D8A7F934-5E04-49E9-BC18-35DBA8E8808D}" srcOrd="0" destOrd="0" parTransId="{E87FEEE4-F30B-498B-A58F-3B1886330420}" sibTransId="{199D545E-78B9-4C12-97AD-83A3B177227A}"/>
    <dgm:cxn modelId="{D2C14EC9-ED1D-4235-AFFD-9BB06E64AD81}" srcId="{0D346E02-4A4C-4F8F-BDE2-344A595FAA75}" destId="{E521A3D7-B637-4500-A76A-BC96F6FDCEB3}" srcOrd="2" destOrd="0" parTransId="{22FBF9B2-F82D-4E56-96AF-7D12845A39A6}" sibTransId="{1054941B-0630-4AF4-BB00-249F5B89C7AC}"/>
    <dgm:cxn modelId="{9ED6313B-8752-4C3F-96ED-BF9FB9613A21}" type="presParOf" srcId="{E1A3701D-1B66-4D0B-8B7C-E46DADCDC917}" destId="{CCF1A954-E603-41F6-BECE-FDBEB22652AC}" srcOrd="0" destOrd="0" presId="urn:microsoft.com/office/officeart/2005/8/layout/vList2"/>
    <dgm:cxn modelId="{80550A10-E51F-408E-B315-F1F994E2AAE9}" type="presParOf" srcId="{E1A3701D-1B66-4D0B-8B7C-E46DADCDC917}" destId="{31BE19FE-AD27-4BEC-A209-AD757461CA9F}" srcOrd="1" destOrd="0" presId="urn:microsoft.com/office/officeart/2005/8/layout/vList2"/>
    <dgm:cxn modelId="{AAF3444F-AF67-439D-93D6-32482900BD81}" type="presParOf" srcId="{E1A3701D-1B66-4D0B-8B7C-E46DADCDC917}" destId="{524EA536-4A14-4A1F-9173-6A0E34C2C737}" srcOrd="2" destOrd="0" presId="urn:microsoft.com/office/officeart/2005/8/layout/vList2"/>
    <dgm:cxn modelId="{03E07D9A-1E85-4D55-8C48-EF835FECAD2A}" type="presParOf" srcId="{E1A3701D-1B66-4D0B-8B7C-E46DADCDC917}" destId="{B1C46045-059B-4C08-9B4E-C584AD9FEFBA}" srcOrd="3" destOrd="0" presId="urn:microsoft.com/office/officeart/2005/8/layout/vList2"/>
    <dgm:cxn modelId="{108E41E0-5D91-4947-88F3-58785F043C65}" type="presParOf" srcId="{E1A3701D-1B66-4D0B-8B7C-E46DADCDC917}" destId="{4BCEB480-20F2-4110-956D-C372ECD1B61F}" srcOrd="4" destOrd="0" presId="urn:microsoft.com/office/officeart/2005/8/layout/vList2"/>
    <dgm:cxn modelId="{8B3A3494-44DF-43DC-8606-F58B2BBB15FB}" type="presParOf" srcId="{E1A3701D-1B66-4D0B-8B7C-E46DADCDC917}" destId="{AB7A0371-5185-473D-9BEE-90F73424280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507B9E-8DD9-49AE-A8BC-9DEC35B02FB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346E02-4A4C-4F8F-BDE2-344A595FAA75}">
      <dgm:prSet custT="1"/>
      <dgm:spPr/>
      <dgm:t>
        <a:bodyPr/>
        <a:lstStyle/>
        <a:p>
          <a:pPr rtl="0" fontAlgn="base"/>
          <a:r>
            <a:rPr lang="en-US" sz="2000" dirty="0"/>
            <a:t>MATLAB-based IEEE 802.11b Compliant Link Layer</a:t>
          </a:r>
        </a:p>
      </dgm:t>
    </dgm:pt>
    <dgm:pt modelId="{46E36996-5D76-4395-AA7A-45BB192E7E90}" type="parTrans" cxnId="{6DFDFF84-3873-4B7B-8523-5568EF55264A}">
      <dgm:prSet/>
      <dgm:spPr/>
      <dgm:t>
        <a:bodyPr/>
        <a:lstStyle/>
        <a:p>
          <a:endParaRPr lang="en-US"/>
        </a:p>
      </dgm:t>
    </dgm:pt>
    <dgm:pt modelId="{A9EE7A7B-5FAD-47D5-8883-07BBA645D5F9}" type="sibTrans" cxnId="{6DFDFF84-3873-4B7B-8523-5568EF55264A}">
      <dgm:prSet/>
      <dgm:spPr/>
      <dgm:t>
        <a:bodyPr/>
        <a:lstStyle/>
        <a:p>
          <a:endParaRPr lang="en-US"/>
        </a:p>
      </dgm:t>
    </dgm:pt>
    <dgm:pt modelId="{955A6D56-ACC7-4A11-8AE9-372C3005DD8A}">
      <dgm:prSet custT="1"/>
      <dgm:spPr/>
      <dgm:t>
        <a:bodyPr/>
        <a:lstStyle/>
        <a:p>
          <a:pPr rtl="0" fontAlgn="base"/>
          <a:r>
            <a:rPr lang="en-US" sz="2000" dirty="0"/>
            <a:t>SDN Controlled Switching Design for </a:t>
          </a:r>
          <a:r>
            <a:rPr lang="en-US" sz="2000" dirty="0" err="1"/>
            <a:t>mmWave</a:t>
          </a:r>
          <a:r>
            <a:rPr lang="en-US" sz="2000" dirty="0"/>
            <a:t> and THz Small Cells</a:t>
          </a:r>
        </a:p>
      </dgm:t>
    </dgm:pt>
    <dgm:pt modelId="{EB2C6ADF-DFCA-42C1-BFC4-72C043D4E116}" type="parTrans" cxnId="{A9747747-DCE0-406B-BA96-42B65D854DF0}">
      <dgm:prSet/>
      <dgm:spPr/>
      <dgm:t>
        <a:bodyPr/>
        <a:lstStyle/>
        <a:p>
          <a:endParaRPr lang="en-US"/>
        </a:p>
      </dgm:t>
    </dgm:pt>
    <dgm:pt modelId="{A1E63842-FEEA-45D7-9CC0-E2561EE7204D}" type="sibTrans" cxnId="{A9747747-DCE0-406B-BA96-42B65D854DF0}">
      <dgm:prSet/>
      <dgm:spPr/>
      <dgm:t>
        <a:bodyPr/>
        <a:lstStyle/>
        <a:p>
          <a:endParaRPr lang="en-US"/>
        </a:p>
      </dgm:t>
    </dgm:pt>
    <dgm:pt modelId="{72B94B4D-37EB-4DAE-93A9-F6EC1F2F0D10}">
      <dgm:prSet custT="1"/>
      <dgm:spPr/>
      <dgm:t>
        <a:bodyPr/>
        <a:lstStyle/>
        <a:p>
          <a:pPr rtl="0" fontAlgn="base"/>
          <a:r>
            <a:rPr lang="en-US" sz="1600" dirty="0">
              <a:solidFill>
                <a:schemeClr val="bg2">
                  <a:lumMod val="10000"/>
                </a:schemeClr>
              </a:solidFill>
            </a:rPr>
            <a:t>First work to present an analytic description of the capacity resulting from preferentially switching between </a:t>
          </a:r>
          <a:r>
            <a:rPr lang="en-US" sz="1600" dirty="0" err="1">
              <a:solidFill>
                <a:schemeClr val="bg2">
                  <a:lumMod val="10000"/>
                </a:schemeClr>
              </a:solidFill>
            </a:rPr>
            <a:t>mmWave</a:t>
          </a:r>
          <a:r>
            <a:rPr lang="en-US" sz="1600" dirty="0">
              <a:solidFill>
                <a:schemeClr val="bg2">
                  <a:lumMod val="10000"/>
                </a:schemeClr>
              </a:solidFill>
            </a:rPr>
            <a:t> and THz bands</a:t>
          </a:r>
        </a:p>
      </dgm:t>
    </dgm:pt>
    <dgm:pt modelId="{08658D9B-E463-466C-BB14-DA8C0698521C}" type="parTrans" cxnId="{67EF9C1B-DC7D-4AFE-8C25-7ADCD4390730}">
      <dgm:prSet/>
      <dgm:spPr/>
      <dgm:t>
        <a:bodyPr/>
        <a:lstStyle/>
        <a:p>
          <a:endParaRPr lang="en-US"/>
        </a:p>
      </dgm:t>
    </dgm:pt>
    <dgm:pt modelId="{DBC11B29-EBCB-41D0-81B1-604A0B521CE2}" type="sibTrans" cxnId="{67EF9C1B-DC7D-4AFE-8C25-7ADCD4390730}">
      <dgm:prSet/>
      <dgm:spPr/>
      <dgm:t>
        <a:bodyPr/>
        <a:lstStyle/>
        <a:p>
          <a:endParaRPr lang="en-US"/>
        </a:p>
      </dgm:t>
    </dgm:pt>
    <dgm:pt modelId="{C74DF200-EF95-4F10-94C9-B9F7EA704C52}">
      <dgm:prSet custT="1"/>
      <dgm:spPr/>
      <dgm:t>
        <a:bodyPr/>
        <a:lstStyle/>
        <a:p>
          <a:pPr rtl="0" fontAlgn="base"/>
          <a:r>
            <a:rPr lang="en-US" sz="1600" dirty="0">
              <a:solidFill>
                <a:schemeClr val="bg2">
                  <a:lumMod val="10000"/>
                </a:schemeClr>
              </a:solidFill>
            </a:rPr>
            <a:t>Actual road maps and data center locations within Boston used for performance evaluation </a:t>
          </a:r>
        </a:p>
      </dgm:t>
    </dgm:pt>
    <dgm:pt modelId="{3A45C412-E324-46F0-B35C-8F3BB47610BE}" type="parTrans" cxnId="{4E789B45-0F46-4E81-8D2B-DABD804AE4FE}">
      <dgm:prSet/>
      <dgm:spPr/>
      <dgm:t>
        <a:bodyPr/>
        <a:lstStyle/>
        <a:p>
          <a:endParaRPr lang="en-US"/>
        </a:p>
      </dgm:t>
    </dgm:pt>
    <dgm:pt modelId="{769C84DB-8691-4FF0-9413-3C209CC8E3E4}" type="sibTrans" cxnId="{4E789B45-0F46-4E81-8D2B-DABD804AE4FE}">
      <dgm:prSet/>
      <dgm:spPr/>
      <dgm:t>
        <a:bodyPr/>
        <a:lstStyle/>
        <a:p>
          <a:endParaRPr lang="en-US"/>
        </a:p>
      </dgm:t>
    </dgm:pt>
    <dgm:pt modelId="{1AF972C1-471E-41DC-BC3E-5B4BCF4AE10C}">
      <dgm:prSet custT="1"/>
      <dgm:spPr/>
      <dgm:t>
        <a:bodyPr/>
        <a:lstStyle/>
        <a:p>
          <a:pPr rtl="0" fontAlgn="base"/>
          <a:r>
            <a:rPr lang="en-US" sz="2000" dirty="0"/>
            <a:t>Resource Allocation Scheme for </a:t>
          </a:r>
          <a:r>
            <a:rPr lang="en-US" sz="2000" dirty="0" err="1"/>
            <a:t>mmWave</a:t>
          </a:r>
          <a:r>
            <a:rPr lang="en-US" sz="2000" dirty="0"/>
            <a:t> V2I Network</a:t>
          </a:r>
        </a:p>
      </dgm:t>
    </dgm:pt>
    <dgm:pt modelId="{BCB5D7D9-CAD9-4FEA-8D42-5AD98A0EDBBD}" type="parTrans" cxnId="{FA85D5FB-C4CE-43D2-A77D-D36351BA49DC}">
      <dgm:prSet/>
      <dgm:spPr/>
      <dgm:t>
        <a:bodyPr/>
        <a:lstStyle/>
        <a:p>
          <a:endParaRPr lang="en-US"/>
        </a:p>
      </dgm:t>
    </dgm:pt>
    <dgm:pt modelId="{3932B3D5-527A-49CD-BE09-A165DD557009}" type="sibTrans" cxnId="{FA85D5FB-C4CE-43D2-A77D-D36351BA49DC}">
      <dgm:prSet/>
      <dgm:spPr/>
      <dgm:t>
        <a:bodyPr/>
        <a:lstStyle/>
        <a:p>
          <a:endParaRPr lang="en-US"/>
        </a:p>
      </dgm:t>
    </dgm:pt>
    <dgm:pt modelId="{9E301D49-A7F6-4C77-80BE-D302644508C6}">
      <dgm:prSet custT="1"/>
      <dgm:spPr/>
      <dgm:t>
        <a:bodyPr/>
        <a:lstStyle/>
        <a:p>
          <a:pPr rtl="0" fontAlgn="base"/>
          <a:r>
            <a:rPr lang="en-US" sz="1600" dirty="0">
              <a:solidFill>
                <a:schemeClr val="bg2">
                  <a:lumMod val="10000"/>
                </a:schemeClr>
              </a:solidFill>
            </a:rPr>
            <a:t>First work to design the radio frame structure using coherence bandwidth and coherence time specific to </a:t>
          </a:r>
          <a:r>
            <a:rPr lang="en-US" sz="1600" dirty="0" err="1">
              <a:solidFill>
                <a:schemeClr val="bg2">
                  <a:lumMod val="10000"/>
                </a:schemeClr>
              </a:solidFill>
            </a:rPr>
            <a:t>mmWave</a:t>
          </a:r>
          <a:r>
            <a:rPr lang="en-US" sz="1600" dirty="0">
              <a:solidFill>
                <a:schemeClr val="bg2">
                  <a:lumMod val="10000"/>
                </a:schemeClr>
              </a:solidFill>
            </a:rPr>
            <a:t> V2I communication.</a:t>
          </a:r>
        </a:p>
      </dgm:t>
    </dgm:pt>
    <dgm:pt modelId="{A99A0B27-32BF-46E7-9D82-F163C6F61A66}" type="parTrans" cxnId="{C7DEA66A-7B5C-45D0-95F3-C68A212799B8}">
      <dgm:prSet/>
      <dgm:spPr/>
      <dgm:t>
        <a:bodyPr/>
        <a:lstStyle/>
        <a:p>
          <a:endParaRPr lang="en-US"/>
        </a:p>
      </dgm:t>
    </dgm:pt>
    <dgm:pt modelId="{F719ADDD-72EC-4681-ACF5-CF43D569CE63}" type="sibTrans" cxnId="{C7DEA66A-7B5C-45D0-95F3-C68A212799B8}">
      <dgm:prSet/>
      <dgm:spPr/>
      <dgm:t>
        <a:bodyPr/>
        <a:lstStyle/>
        <a:p>
          <a:endParaRPr lang="en-US"/>
        </a:p>
      </dgm:t>
    </dgm:pt>
    <dgm:pt modelId="{7EEAF52E-762F-4AF0-8D03-68F65680E855}">
      <dgm:prSet custT="1"/>
      <dgm:spPr/>
      <dgm:t>
        <a:bodyPr/>
        <a:lstStyle/>
        <a:p>
          <a:pPr rtl="0" fontAlgn="base"/>
          <a:r>
            <a:rPr lang="en-US" sz="1600" dirty="0">
              <a:solidFill>
                <a:schemeClr val="bg2">
                  <a:lumMod val="10000"/>
                </a:schemeClr>
              </a:solidFill>
            </a:rPr>
            <a:t>Resource allocation scheme developed for first time in multi-vehicle scenario</a:t>
          </a:r>
        </a:p>
      </dgm:t>
    </dgm:pt>
    <dgm:pt modelId="{552F3A9C-AEDC-4679-A7C2-5CB004EBDD01}" type="parTrans" cxnId="{56E78F0C-5343-45B8-A2C7-66D20A5C06EE}">
      <dgm:prSet/>
      <dgm:spPr/>
      <dgm:t>
        <a:bodyPr/>
        <a:lstStyle/>
        <a:p>
          <a:endParaRPr lang="en-US"/>
        </a:p>
      </dgm:t>
    </dgm:pt>
    <dgm:pt modelId="{602EF337-03BD-4ACC-BDAE-C0CA0AF389F0}" type="sibTrans" cxnId="{56E78F0C-5343-45B8-A2C7-66D20A5C06EE}">
      <dgm:prSet/>
      <dgm:spPr/>
      <dgm:t>
        <a:bodyPr/>
        <a:lstStyle/>
        <a:p>
          <a:endParaRPr lang="en-US"/>
        </a:p>
      </dgm:t>
    </dgm:pt>
    <dgm:pt modelId="{8ADDBB66-CA80-4749-AF9B-FA0FB724E1A6}">
      <dgm:prSet custT="1"/>
      <dgm:spPr/>
      <dgm:t>
        <a:bodyPr/>
        <a:lstStyle/>
        <a:p>
          <a:pPr rtl="0" fontAlgn="base"/>
          <a:r>
            <a:rPr lang="en-US" sz="1600" dirty="0">
              <a:solidFill>
                <a:schemeClr val="bg2">
                  <a:lumMod val="10000"/>
                </a:schemeClr>
              </a:solidFill>
            </a:rPr>
            <a:t>First work to take a software-only approach and to report 802.11 MAC layer results from over-the-air experimentation on USRP radios</a:t>
          </a:r>
        </a:p>
      </dgm:t>
    </dgm:pt>
    <dgm:pt modelId="{B9226BD4-DE73-457F-951A-567F8184B83E}" type="parTrans" cxnId="{39667073-483A-447C-A2F7-337E1C763E39}">
      <dgm:prSet/>
      <dgm:spPr/>
      <dgm:t>
        <a:bodyPr/>
        <a:lstStyle/>
        <a:p>
          <a:endParaRPr lang="en-US"/>
        </a:p>
      </dgm:t>
    </dgm:pt>
    <dgm:pt modelId="{0E148379-9D36-471C-8FA7-650DAB125C3B}" type="sibTrans" cxnId="{39667073-483A-447C-A2F7-337E1C763E39}">
      <dgm:prSet/>
      <dgm:spPr/>
      <dgm:t>
        <a:bodyPr/>
        <a:lstStyle/>
        <a:p>
          <a:endParaRPr lang="en-US"/>
        </a:p>
      </dgm:t>
    </dgm:pt>
    <dgm:pt modelId="{CA8A0E6D-B889-444A-839F-B45828F2BF61}">
      <dgm:prSet custT="1"/>
      <dgm:spPr/>
      <dgm:t>
        <a:bodyPr/>
        <a:lstStyle/>
        <a:p>
          <a:pPr rtl="0" fontAlgn="base"/>
          <a:r>
            <a:rPr lang="en-US" sz="1600" baseline="0" dirty="0">
              <a:solidFill>
                <a:schemeClr val="bg2">
                  <a:lumMod val="10000"/>
                </a:schemeClr>
              </a:solidFill>
            </a:rPr>
            <a:t>Code developed entirely in MATLAB</a:t>
          </a:r>
          <a:endParaRPr lang="en-US" sz="1600" dirty="0">
            <a:solidFill>
              <a:schemeClr val="bg2">
                <a:lumMod val="10000"/>
              </a:schemeClr>
            </a:solidFill>
          </a:endParaRPr>
        </a:p>
      </dgm:t>
    </dgm:pt>
    <dgm:pt modelId="{4E8C4354-4076-4A19-84F5-9FFB86838CF0}" type="parTrans" cxnId="{397C8738-F379-4B1A-9604-0B37D911B98E}">
      <dgm:prSet/>
      <dgm:spPr/>
      <dgm:t>
        <a:bodyPr/>
        <a:lstStyle/>
        <a:p>
          <a:endParaRPr lang="en-US"/>
        </a:p>
      </dgm:t>
    </dgm:pt>
    <dgm:pt modelId="{092D9945-74C2-47F7-A644-C2E9EE9AEA78}" type="sibTrans" cxnId="{397C8738-F379-4B1A-9604-0B37D911B98E}">
      <dgm:prSet/>
      <dgm:spPr/>
      <dgm:t>
        <a:bodyPr/>
        <a:lstStyle/>
        <a:p>
          <a:endParaRPr lang="en-US"/>
        </a:p>
      </dgm:t>
    </dgm:pt>
    <dgm:pt modelId="{F20F2013-0B12-41CE-B782-79FC5721C27C}">
      <dgm:prSet custT="1"/>
      <dgm:spPr/>
      <dgm:t>
        <a:bodyPr/>
        <a:lstStyle/>
        <a:p>
          <a:pPr rtl="0" fontAlgn="base"/>
          <a:r>
            <a:rPr lang="en-US" sz="1600" dirty="0">
              <a:solidFill>
                <a:schemeClr val="bg2">
                  <a:lumMod val="10000"/>
                </a:schemeClr>
              </a:solidFill>
            </a:rPr>
            <a:t>Designed a novel MAC protocol for vehicles equipped with transceivers capable of dynamic spectrum switching to achieve massive data transfers</a:t>
          </a:r>
        </a:p>
      </dgm:t>
    </dgm:pt>
    <dgm:pt modelId="{6814FCAF-B680-47C8-BD8C-CE2BE8976220}" type="parTrans" cxnId="{5C03F498-0F23-47D1-A9D9-38863090B3AE}">
      <dgm:prSet/>
      <dgm:spPr/>
      <dgm:t>
        <a:bodyPr/>
        <a:lstStyle/>
        <a:p>
          <a:endParaRPr lang="en-US"/>
        </a:p>
      </dgm:t>
    </dgm:pt>
    <dgm:pt modelId="{D5D3EAA0-D2B2-4F92-B64E-3A4F1DC811BF}" type="sibTrans" cxnId="{5C03F498-0F23-47D1-A9D9-38863090B3AE}">
      <dgm:prSet/>
      <dgm:spPr/>
      <dgm:t>
        <a:bodyPr/>
        <a:lstStyle/>
        <a:p>
          <a:endParaRPr lang="en-US"/>
        </a:p>
      </dgm:t>
    </dgm:pt>
    <dgm:pt modelId="{5D987B00-33CA-4B1F-9F5F-8D57ADD92E25}">
      <dgm:prSet custT="1"/>
      <dgm:spPr/>
      <dgm:t>
        <a:bodyPr/>
        <a:lstStyle/>
        <a:p>
          <a:pPr rtl="0" fontAlgn="base"/>
          <a:r>
            <a:rPr lang="en-US" sz="1600" dirty="0">
              <a:solidFill>
                <a:schemeClr val="bg2">
                  <a:lumMod val="10000"/>
                </a:schemeClr>
              </a:solidFill>
            </a:rPr>
            <a:t>No MATLAB-based design/code</a:t>
          </a:r>
          <a:r>
            <a:rPr lang="en-US" sz="1600" baseline="0" dirty="0">
              <a:solidFill>
                <a:schemeClr val="bg2">
                  <a:lumMod val="10000"/>
                </a:schemeClr>
              </a:solidFill>
            </a:rPr>
            <a:t> available</a:t>
          </a:r>
          <a:endParaRPr lang="en-US" sz="1600" dirty="0">
            <a:solidFill>
              <a:schemeClr val="bg2">
                <a:lumMod val="10000"/>
              </a:schemeClr>
            </a:solidFill>
          </a:endParaRPr>
        </a:p>
      </dgm:t>
    </dgm:pt>
    <dgm:pt modelId="{C56CF3A2-C829-4412-BB05-32C109757096}" type="parTrans" cxnId="{3BEFB706-664E-4966-8996-C7FFDCF29B1E}">
      <dgm:prSet/>
      <dgm:spPr/>
      <dgm:t>
        <a:bodyPr/>
        <a:lstStyle/>
        <a:p>
          <a:endParaRPr lang="en-US"/>
        </a:p>
      </dgm:t>
    </dgm:pt>
    <dgm:pt modelId="{706CFE6B-1673-415A-AE14-C7A0204109F8}" type="sibTrans" cxnId="{3BEFB706-664E-4966-8996-C7FFDCF29B1E}">
      <dgm:prSet/>
      <dgm:spPr/>
      <dgm:t>
        <a:bodyPr/>
        <a:lstStyle/>
        <a:p>
          <a:endParaRPr lang="en-US"/>
        </a:p>
      </dgm:t>
    </dgm:pt>
    <dgm:pt modelId="{E1A3701D-1B66-4D0B-8B7C-E46DADCDC917}" type="pres">
      <dgm:prSet presAssocID="{20507B9E-8DD9-49AE-A8BC-9DEC35B02FB6}" presName="linear" presStyleCnt="0">
        <dgm:presLayoutVars>
          <dgm:animLvl val="lvl"/>
          <dgm:resizeHandles val="exact"/>
        </dgm:presLayoutVars>
      </dgm:prSet>
      <dgm:spPr/>
      <dgm:t>
        <a:bodyPr/>
        <a:lstStyle/>
        <a:p>
          <a:endParaRPr lang="en-US"/>
        </a:p>
      </dgm:t>
    </dgm:pt>
    <dgm:pt modelId="{CCF1A954-E603-41F6-BECE-FDBEB22652AC}" type="pres">
      <dgm:prSet presAssocID="{0D346E02-4A4C-4F8F-BDE2-344A595FAA75}" presName="parentText" presStyleLbl="node1" presStyleIdx="0" presStyleCnt="3" custScaleY="47245">
        <dgm:presLayoutVars>
          <dgm:chMax val="0"/>
          <dgm:bulletEnabled val="1"/>
        </dgm:presLayoutVars>
      </dgm:prSet>
      <dgm:spPr/>
      <dgm:t>
        <a:bodyPr/>
        <a:lstStyle/>
        <a:p>
          <a:endParaRPr lang="en-US"/>
        </a:p>
      </dgm:t>
    </dgm:pt>
    <dgm:pt modelId="{31BE19FE-AD27-4BEC-A209-AD757461CA9F}" type="pres">
      <dgm:prSet presAssocID="{0D346E02-4A4C-4F8F-BDE2-344A595FAA75}" presName="childText" presStyleLbl="revTx" presStyleIdx="0" presStyleCnt="3">
        <dgm:presLayoutVars>
          <dgm:bulletEnabled val="1"/>
        </dgm:presLayoutVars>
      </dgm:prSet>
      <dgm:spPr/>
      <dgm:t>
        <a:bodyPr/>
        <a:lstStyle/>
        <a:p>
          <a:endParaRPr lang="en-US"/>
        </a:p>
      </dgm:t>
    </dgm:pt>
    <dgm:pt modelId="{524EA536-4A14-4A1F-9173-6A0E34C2C737}" type="pres">
      <dgm:prSet presAssocID="{955A6D56-ACC7-4A11-8AE9-372C3005DD8A}" presName="parentText" presStyleLbl="node1" presStyleIdx="1" presStyleCnt="3" custScaleY="48319" custLinFactNeighborX="-826">
        <dgm:presLayoutVars>
          <dgm:chMax val="0"/>
          <dgm:bulletEnabled val="1"/>
        </dgm:presLayoutVars>
      </dgm:prSet>
      <dgm:spPr/>
      <dgm:t>
        <a:bodyPr/>
        <a:lstStyle/>
        <a:p>
          <a:endParaRPr lang="en-US"/>
        </a:p>
      </dgm:t>
    </dgm:pt>
    <dgm:pt modelId="{B1C46045-059B-4C08-9B4E-C584AD9FEFBA}" type="pres">
      <dgm:prSet presAssocID="{955A6D56-ACC7-4A11-8AE9-372C3005DD8A}" presName="childText" presStyleLbl="revTx" presStyleIdx="1" presStyleCnt="3">
        <dgm:presLayoutVars>
          <dgm:bulletEnabled val="1"/>
        </dgm:presLayoutVars>
      </dgm:prSet>
      <dgm:spPr/>
      <dgm:t>
        <a:bodyPr/>
        <a:lstStyle/>
        <a:p>
          <a:endParaRPr lang="en-US"/>
        </a:p>
      </dgm:t>
    </dgm:pt>
    <dgm:pt modelId="{4BCEB480-20F2-4110-956D-C372ECD1B61F}" type="pres">
      <dgm:prSet presAssocID="{1AF972C1-471E-41DC-BC3E-5B4BCF4AE10C}" presName="parentText" presStyleLbl="node1" presStyleIdx="2" presStyleCnt="3" custScaleY="48931">
        <dgm:presLayoutVars>
          <dgm:chMax val="0"/>
          <dgm:bulletEnabled val="1"/>
        </dgm:presLayoutVars>
      </dgm:prSet>
      <dgm:spPr/>
      <dgm:t>
        <a:bodyPr/>
        <a:lstStyle/>
        <a:p>
          <a:endParaRPr lang="en-US"/>
        </a:p>
      </dgm:t>
    </dgm:pt>
    <dgm:pt modelId="{AB7A0371-5185-473D-9BEE-90F734242804}" type="pres">
      <dgm:prSet presAssocID="{1AF972C1-471E-41DC-BC3E-5B4BCF4AE10C}" presName="childText" presStyleLbl="revTx" presStyleIdx="2" presStyleCnt="3">
        <dgm:presLayoutVars>
          <dgm:bulletEnabled val="1"/>
        </dgm:presLayoutVars>
      </dgm:prSet>
      <dgm:spPr/>
      <dgm:t>
        <a:bodyPr/>
        <a:lstStyle/>
        <a:p>
          <a:endParaRPr lang="en-US"/>
        </a:p>
      </dgm:t>
    </dgm:pt>
  </dgm:ptLst>
  <dgm:cxnLst>
    <dgm:cxn modelId="{CAB70171-F5B2-4DCD-8856-24461FDA3BB9}" type="presOf" srcId="{8ADDBB66-CA80-4749-AF9B-FA0FB724E1A6}" destId="{31BE19FE-AD27-4BEC-A209-AD757461CA9F}" srcOrd="0" destOrd="0" presId="urn:microsoft.com/office/officeart/2005/8/layout/vList2"/>
    <dgm:cxn modelId="{4E789B45-0F46-4E81-8D2B-DABD804AE4FE}" srcId="{955A6D56-ACC7-4A11-8AE9-372C3005DD8A}" destId="{C74DF200-EF95-4F10-94C9-B9F7EA704C52}" srcOrd="2" destOrd="0" parTransId="{3A45C412-E324-46F0-B35C-8F3BB47610BE}" sibTransId="{769C84DB-8691-4FF0-9413-3C209CC8E3E4}"/>
    <dgm:cxn modelId="{56E78F0C-5343-45B8-A2C7-66D20A5C06EE}" srcId="{1AF972C1-471E-41DC-BC3E-5B4BCF4AE10C}" destId="{7EEAF52E-762F-4AF0-8D03-68F65680E855}" srcOrd="1" destOrd="0" parTransId="{552F3A9C-AEDC-4679-A7C2-5CB004EBDD01}" sibTransId="{602EF337-03BD-4ACC-BDAE-C0CA0AF389F0}"/>
    <dgm:cxn modelId="{B51F7591-F061-481E-B6EC-B56DC2579355}" type="presOf" srcId="{9E301D49-A7F6-4C77-80BE-D302644508C6}" destId="{AB7A0371-5185-473D-9BEE-90F734242804}" srcOrd="0" destOrd="0" presId="urn:microsoft.com/office/officeart/2005/8/layout/vList2"/>
    <dgm:cxn modelId="{1962CDE1-DEB3-489D-91E7-9679C356C906}" type="presOf" srcId="{F20F2013-0B12-41CE-B782-79FC5721C27C}" destId="{B1C46045-059B-4C08-9B4E-C584AD9FEFBA}" srcOrd="0" destOrd="1" presId="urn:microsoft.com/office/officeart/2005/8/layout/vList2"/>
    <dgm:cxn modelId="{349632BA-AEDC-4489-992C-E3C3C5EEB44C}" type="presOf" srcId="{1AF972C1-471E-41DC-BC3E-5B4BCF4AE10C}" destId="{4BCEB480-20F2-4110-956D-C372ECD1B61F}" srcOrd="0" destOrd="0" presId="urn:microsoft.com/office/officeart/2005/8/layout/vList2"/>
    <dgm:cxn modelId="{5C03F498-0F23-47D1-A9D9-38863090B3AE}" srcId="{955A6D56-ACC7-4A11-8AE9-372C3005DD8A}" destId="{F20F2013-0B12-41CE-B782-79FC5721C27C}" srcOrd="1" destOrd="0" parTransId="{6814FCAF-B680-47C8-BD8C-CE2BE8976220}" sibTransId="{D5D3EAA0-D2B2-4F92-B64E-3A4F1DC811BF}"/>
    <dgm:cxn modelId="{39667073-483A-447C-A2F7-337E1C763E39}" srcId="{0D346E02-4A4C-4F8F-BDE2-344A595FAA75}" destId="{8ADDBB66-CA80-4749-AF9B-FA0FB724E1A6}" srcOrd="0" destOrd="0" parTransId="{B9226BD4-DE73-457F-951A-567F8184B83E}" sibTransId="{0E148379-9D36-471C-8FA7-650DAB125C3B}"/>
    <dgm:cxn modelId="{C7DEA66A-7B5C-45D0-95F3-C68A212799B8}" srcId="{1AF972C1-471E-41DC-BC3E-5B4BCF4AE10C}" destId="{9E301D49-A7F6-4C77-80BE-D302644508C6}" srcOrd="0" destOrd="0" parTransId="{A99A0B27-32BF-46E7-9D82-F163C6F61A66}" sibTransId="{F719ADDD-72EC-4681-ACF5-CF43D569CE63}"/>
    <dgm:cxn modelId="{0DD3692E-B968-43C4-AB35-F1F28A0C34A3}" type="presOf" srcId="{5D987B00-33CA-4B1F-9F5F-8D57ADD92E25}" destId="{31BE19FE-AD27-4BEC-A209-AD757461CA9F}" srcOrd="0" destOrd="2" presId="urn:microsoft.com/office/officeart/2005/8/layout/vList2"/>
    <dgm:cxn modelId="{67EF9C1B-DC7D-4AFE-8C25-7ADCD4390730}" srcId="{955A6D56-ACC7-4A11-8AE9-372C3005DD8A}" destId="{72B94B4D-37EB-4DAE-93A9-F6EC1F2F0D10}" srcOrd="0" destOrd="0" parTransId="{08658D9B-E463-466C-BB14-DA8C0698521C}" sibTransId="{DBC11B29-EBCB-41D0-81B1-604A0B521CE2}"/>
    <dgm:cxn modelId="{A9747747-DCE0-406B-BA96-42B65D854DF0}" srcId="{20507B9E-8DD9-49AE-A8BC-9DEC35B02FB6}" destId="{955A6D56-ACC7-4A11-8AE9-372C3005DD8A}" srcOrd="1" destOrd="0" parTransId="{EB2C6ADF-DFCA-42C1-BFC4-72C043D4E116}" sibTransId="{A1E63842-FEEA-45D7-9CC0-E2561EE7204D}"/>
    <dgm:cxn modelId="{6DFDFF84-3873-4B7B-8523-5568EF55264A}" srcId="{20507B9E-8DD9-49AE-A8BC-9DEC35B02FB6}" destId="{0D346E02-4A4C-4F8F-BDE2-344A595FAA75}" srcOrd="0" destOrd="0" parTransId="{46E36996-5D76-4395-AA7A-45BB192E7E90}" sibTransId="{A9EE7A7B-5FAD-47D5-8883-07BBA645D5F9}"/>
    <dgm:cxn modelId="{58A1898B-EA43-4EE5-9CFD-8E3BCE4B019C}" type="presOf" srcId="{955A6D56-ACC7-4A11-8AE9-372C3005DD8A}" destId="{524EA536-4A14-4A1F-9173-6A0E34C2C737}" srcOrd="0" destOrd="0" presId="urn:microsoft.com/office/officeart/2005/8/layout/vList2"/>
    <dgm:cxn modelId="{A5192016-E0A3-4805-A0EE-CC56ABC08D9A}" type="presOf" srcId="{72B94B4D-37EB-4DAE-93A9-F6EC1F2F0D10}" destId="{B1C46045-059B-4C08-9B4E-C584AD9FEFBA}" srcOrd="0" destOrd="0" presId="urn:microsoft.com/office/officeart/2005/8/layout/vList2"/>
    <dgm:cxn modelId="{134D6DB2-0BAC-41B7-985B-F006156A3E2B}" type="presOf" srcId="{C74DF200-EF95-4F10-94C9-B9F7EA704C52}" destId="{B1C46045-059B-4C08-9B4E-C584AD9FEFBA}" srcOrd="0" destOrd="2" presId="urn:microsoft.com/office/officeart/2005/8/layout/vList2"/>
    <dgm:cxn modelId="{FA85D5FB-C4CE-43D2-A77D-D36351BA49DC}" srcId="{20507B9E-8DD9-49AE-A8BC-9DEC35B02FB6}" destId="{1AF972C1-471E-41DC-BC3E-5B4BCF4AE10C}" srcOrd="2" destOrd="0" parTransId="{BCB5D7D9-CAD9-4FEA-8D42-5AD98A0EDBBD}" sibTransId="{3932B3D5-527A-49CD-BE09-A165DD557009}"/>
    <dgm:cxn modelId="{45F06079-5B03-47E8-A0B7-C892C8A25CDF}" type="presOf" srcId="{20507B9E-8DD9-49AE-A8BC-9DEC35B02FB6}" destId="{E1A3701D-1B66-4D0B-8B7C-E46DADCDC917}" srcOrd="0" destOrd="0" presId="urn:microsoft.com/office/officeart/2005/8/layout/vList2"/>
    <dgm:cxn modelId="{72B99EB5-2963-45F9-AAE4-51C523AEA60E}" type="presOf" srcId="{7EEAF52E-762F-4AF0-8D03-68F65680E855}" destId="{AB7A0371-5185-473D-9BEE-90F734242804}" srcOrd="0" destOrd="1" presId="urn:microsoft.com/office/officeart/2005/8/layout/vList2"/>
    <dgm:cxn modelId="{3BEFB706-664E-4966-8996-C7FFDCF29B1E}" srcId="{0D346E02-4A4C-4F8F-BDE2-344A595FAA75}" destId="{5D987B00-33CA-4B1F-9F5F-8D57ADD92E25}" srcOrd="2" destOrd="0" parTransId="{C56CF3A2-C829-4412-BB05-32C109757096}" sibTransId="{706CFE6B-1673-415A-AE14-C7A0204109F8}"/>
    <dgm:cxn modelId="{8D65EAF4-5295-47BC-A80D-F9552C1360FC}" type="presOf" srcId="{0D346E02-4A4C-4F8F-BDE2-344A595FAA75}" destId="{CCF1A954-E603-41F6-BECE-FDBEB22652AC}" srcOrd="0" destOrd="0" presId="urn:microsoft.com/office/officeart/2005/8/layout/vList2"/>
    <dgm:cxn modelId="{397C8738-F379-4B1A-9604-0B37D911B98E}" srcId="{0D346E02-4A4C-4F8F-BDE2-344A595FAA75}" destId="{CA8A0E6D-B889-444A-839F-B45828F2BF61}" srcOrd="1" destOrd="0" parTransId="{4E8C4354-4076-4A19-84F5-9FFB86838CF0}" sibTransId="{092D9945-74C2-47F7-A644-C2E9EE9AEA78}"/>
    <dgm:cxn modelId="{0B6B67D1-AA60-4606-97AF-8D043FB7FE9C}" type="presOf" srcId="{CA8A0E6D-B889-444A-839F-B45828F2BF61}" destId="{31BE19FE-AD27-4BEC-A209-AD757461CA9F}" srcOrd="0" destOrd="1" presId="urn:microsoft.com/office/officeart/2005/8/layout/vList2"/>
    <dgm:cxn modelId="{AB4CFCED-3B04-4923-B447-33C73B3F50F9}" type="presParOf" srcId="{E1A3701D-1B66-4D0B-8B7C-E46DADCDC917}" destId="{CCF1A954-E603-41F6-BECE-FDBEB22652AC}" srcOrd="0" destOrd="0" presId="urn:microsoft.com/office/officeart/2005/8/layout/vList2"/>
    <dgm:cxn modelId="{AAF65106-9B2D-4C31-8C1F-33C576828576}" type="presParOf" srcId="{E1A3701D-1B66-4D0B-8B7C-E46DADCDC917}" destId="{31BE19FE-AD27-4BEC-A209-AD757461CA9F}" srcOrd="1" destOrd="0" presId="urn:microsoft.com/office/officeart/2005/8/layout/vList2"/>
    <dgm:cxn modelId="{E0569335-110E-4130-8B83-0C067D782FCE}" type="presParOf" srcId="{E1A3701D-1B66-4D0B-8B7C-E46DADCDC917}" destId="{524EA536-4A14-4A1F-9173-6A0E34C2C737}" srcOrd="2" destOrd="0" presId="urn:microsoft.com/office/officeart/2005/8/layout/vList2"/>
    <dgm:cxn modelId="{2EBC9389-6FC8-49BF-9F97-1023CB86C22E}" type="presParOf" srcId="{E1A3701D-1B66-4D0B-8B7C-E46DADCDC917}" destId="{B1C46045-059B-4C08-9B4E-C584AD9FEFBA}" srcOrd="3" destOrd="0" presId="urn:microsoft.com/office/officeart/2005/8/layout/vList2"/>
    <dgm:cxn modelId="{B74A2A4B-9E13-4E89-B68B-A7E72423D0B6}" type="presParOf" srcId="{E1A3701D-1B66-4D0B-8B7C-E46DADCDC917}" destId="{4BCEB480-20F2-4110-956D-C372ECD1B61F}" srcOrd="4" destOrd="0" presId="urn:microsoft.com/office/officeart/2005/8/layout/vList2"/>
    <dgm:cxn modelId="{3180BDE7-D112-43E0-80DA-2FC12C839DF3}" type="presParOf" srcId="{E1A3701D-1B66-4D0B-8B7C-E46DADCDC917}" destId="{AB7A0371-5185-473D-9BEE-90F73424280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B2E3F0-0C4D-40BD-87D2-29B33942801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8B51514-2A14-4C7E-84FC-6D55DD1843A3}">
      <dgm:prSet custT="1"/>
      <dgm:spPr/>
      <dgm:t>
        <a:bodyPr/>
        <a:lstStyle/>
        <a:p>
          <a:pPr rtl="0" fontAlgn="base"/>
          <a:r>
            <a:rPr lang="en-US" sz="2400" dirty="0"/>
            <a:t>Serious challenges in backhauling small cells</a:t>
          </a:r>
        </a:p>
      </dgm:t>
    </dgm:pt>
    <dgm:pt modelId="{F5191F25-782A-42E2-A318-ACD230F857D7}" type="parTrans" cxnId="{5BD0F1A3-560B-49B9-BBC7-639E66D73843}">
      <dgm:prSet/>
      <dgm:spPr/>
      <dgm:t>
        <a:bodyPr/>
        <a:lstStyle/>
        <a:p>
          <a:endParaRPr lang="en-US" sz="2000"/>
        </a:p>
      </dgm:t>
    </dgm:pt>
    <dgm:pt modelId="{9C7C85F6-A0A8-4C74-AFED-0E4114622EE8}" type="sibTrans" cxnId="{5BD0F1A3-560B-49B9-BBC7-639E66D73843}">
      <dgm:prSet/>
      <dgm:spPr/>
      <dgm:t>
        <a:bodyPr/>
        <a:lstStyle/>
        <a:p>
          <a:endParaRPr lang="en-US" sz="2000"/>
        </a:p>
      </dgm:t>
    </dgm:pt>
    <dgm:pt modelId="{EFA1D752-C800-4A9F-8D70-C4C4558F13A2}">
      <dgm:prSet custT="1"/>
      <dgm:spPr/>
      <dgm:t>
        <a:bodyPr/>
        <a:lstStyle/>
        <a:p>
          <a:pPr rtl="0" fontAlgn="base"/>
          <a:r>
            <a:rPr lang="en-US" sz="1600" dirty="0">
              <a:solidFill>
                <a:schemeClr val="bg2">
                  <a:lumMod val="10000"/>
                </a:schemeClr>
              </a:solidFill>
            </a:rPr>
            <a:t>Fiber is expensive and can become congested making it worse for low-latency applications.</a:t>
          </a:r>
        </a:p>
      </dgm:t>
    </dgm:pt>
    <dgm:pt modelId="{0FD41792-A8FB-4E45-B96E-175E01E01E6D}" type="parTrans" cxnId="{7E4D0356-E867-4348-98E6-381A2DECEB14}">
      <dgm:prSet/>
      <dgm:spPr/>
      <dgm:t>
        <a:bodyPr/>
        <a:lstStyle/>
        <a:p>
          <a:endParaRPr lang="en-US" sz="2000"/>
        </a:p>
      </dgm:t>
    </dgm:pt>
    <dgm:pt modelId="{5E4039B7-AB25-42AF-8E4E-1223021AB724}" type="sibTrans" cxnId="{7E4D0356-E867-4348-98E6-381A2DECEB14}">
      <dgm:prSet/>
      <dgm:spPr/>
      <dgm:t>
        <a:bodyPr/>
        <a:lstStyle/>
        <a:p>
          <a:endParaRPr lang="en-US" sz="2000"/>
        </a:p>
      </dgm:t>
    </dgm:pt>
    <dgm:pt modelId="{D01543C1-F0B6-42ED-AF29-2C1761F958EF}">
      <dgm:prSet custT="1"/>
      <dgm:spPr/>
      <dgm:t>
        <a:bodyPr/>
        <a:lstStyle/>
        <a:p>
          <a:r>
            <a:rPr lang="en-US" sz="1600" dirty="0">
              <a:solidFill>
                <a:schemeClr val="bg2">
                  <a:lumMod val="10000"/>
                </a:schemeClr>
              </a:solidFill>
            </a:rPr>
            <a:t>Inherent advantage in using vehicles as mobile data caches.</a:t>
          </a:r>
        </a:p>
      </dgm:t>
    </dgm:pt>
    <dgm:pt modelId="{BD9EB9EF-8249-49FA-BD81-9EA8BD481CE9}" type="parTrans" cxnId="{88E654BE-9679-4B11-A963-F9ABDC131E4D}">
      <dgm:prSet/>
      <dgm:spPr/>
      <dgm:t>
        <a:bodyPr/>
        <a:lstStyle/>
        <a:p>
          <a:endParaRPr lang="en-US"/>
        </a:p>
      </dgm:t>
    </dgm:pt>
    <dgm:pt modelId="{90750091-56D3-4459-B6B4-3DBE7BD766F2}" type="sibTrans" cxnId="{88E654BE-9679-4B11-A963-F9ABDC131E4D}">
      <dgm:prSet/>
      <dgm:spPr/>
      <dgm:t>
        <a:bodyPr/>
        <a:lstStyle/>
        <a:p>
          <a:endParaRPr lang="en-US"/>
        </a:p>
      </dgm:t>
    </dgm:pt>
    <dgm:pt modelId="{A31DCD7B-EB56-456E-8430-EA22115C340A}">
      <dgm:prSet custT="1"/>
      <dgm:spPr/>
      <dgm:t>
        <a:bodyPr/>
        <a:lstStyle/>
        <a:p>
          <a:r>
            <a:rPr lang="en-US" sz="1600" dirty="0">
              <a:solidFill>
                <a:schemeClr val="bg2">
                  <a:lumMod val="10000"/>
                </a:schemeClr>
              </a:solidFill>
            </a:rPr>
            <a:t>Wireless backhauling suffers from reduced likelihood of LOS conditions in urban settings</a:t>
          </a:r>
        </a:p>
      </dgm:t>
    </dgm:pt>
    <dgm:pt modelId="{11B0B249-18DA-47C4-B48B-F0D3A625EA92}" type="parTrans" cxnId="{194596BD-E818-42ED-B7C5-8C3CF00F4998}">
      <dgm:prSet/>
      <dgm:spPr/>
      <dgm:t>
        <a:bodyPr/>
        <a:lstStyle/>
        <a:p>
          <a:endParaRPr lang="en-US"/>
        </a:p>
      </dgm:t>
    </dgm:pt>
    <dgm:pt modelId="{B3DA8732-0BEA-412A-989F-007B561D5FD9}" type="sibTrans" cxnId="{194596BD-E818-42ED-B7C5-8C3CF00F4998}">
      <dgm:prSet/>
      <dgm:spPr/>
      <dgm:t>
        <a:bodyPr/>
        <a:lstStyle/>
        <a:p>
          <a:endParaRPr lang="en-US"/>
        </a:p>
      </dgm:t>
    </dgm:pt>
    <dgm:pt modelId="{1216A7F2-DCEF-44A5-8690-CBF40DDA6A8C}" type="pres">
      <dgm:prSet presAssocID="{91B2E3F0-0C4D-40BD-87D2-29B339428012}" presName="linear" presStyleCnt="0">
        <dgm:presLayoutVars>
          <dgm:animLvl val="lvl"/>
          <dgm:resizeHandles val="exact"/>
        </dgm:presLayoutVars>
      </dgm:prSet>
      <dgm:spPr/>
      <dgm:t>
        <a:bodyPr/>
        <a:lstStyle/>
        <a:p>
          <a:endParaRPr lang="en-US"/>
        </a:p>
      </dgm:t>
    </dgm:pt>
    <dgm:pt modelId="{17775E2E-7A63-4D75-B9DE-8FF845BCCC06}" type="pres">
      <dgm:prSet presAssocID="{78B51514-2A14-4C7E-84FC-6D55DD1843A3}" presName="parentText" presStyleLbl="node1" presStyleIdx="0" presStyleCnt="1" custScaleY="69007" custLinFactNeighborY="-16115">
        <dgm:presLayoutVars>
          <dgm:chMax val="0"/>
          <dgm:bulletEnabled val="1"/>
        </dgm:presLayoutVars>
      </dgm:prSet>
      <dgm:spPr/>
      <dgm:t>
        <a:bodyPr/>
        <a:lstStyle/>
        <a:p>
          <a:endParaRPr lang="en-US"/>
        </a:p>
      </dgm:t>
    </dgm:pt>
    <dgm:pt modelId="{5D4472C1-467F-45AE-AB4F-CDE6DC7146C9}" type="pres">
      <dgm:prSet presAssocID="{78B51514-2A14-4C7E-84FC-6D55DD1843A3}" presName="childText" presStyleLbl="revTx" presStyleIdx="0" presStyleCnt="1" custScaleY="115152" custLinFactNeighborY="6352">
        <dgm:presLayoutVars>
          <dgm:bulletEnabled val="1"/>
        </dgm:presLayoutVars>
      </dgm:prSet>
      <dgm:spPr/>
      <dgm:t>
        <a:bodyPr/>
        <a:lstStyle/>
        <a:p>
          <a:endParaRPr lang="en-US"/>
        </a:p>
      </dgm:t>
    </dgm:pt>
  </dgm:ptLst>
  <dgm:cxnLst>
    <dgm:cxn modelId="{7E4D0356-E867-4348-98E6-381A2DECEB14}" srcId="{78B51514-2A14-4C7E-84FC-6D55DD1843A3}" destId="{EFA1D752-C800-4A9F-8D70-C4C4558F13A2}" srcOrd="0" destOrd="0" parTransId="{0FD41792-A8FB-4E45-B96E-175E01E01E6D}" sibTransId="{5E4039B7-AB25-42AF-8E4E-1223021AB724}"/>
    <dgm:cxn modelId="{194596BD-E818-42ED-B7C5-8C3CF00F4998}" srcId="{78B51514-2A14-4C7E-84FC-6D55DD1843A3}" destId="{A31DCD7B-EB56-456E-8430-EA22115C340A}" srcOrd="1" destOrd="0" parTransId="{11B0B249-18DA-47C4-B48B-F0D3A625EA92}" sibTransId="{B3DA8732-0BEA-412A-989F-007B561D5FD9}"/>
    <dgm:cxn modelId="{0601C2F6-EC45-4BD3-8A38-3650C2CFAF3E}" type="presOf" srcId="{78B51514-2A14-4C7E-84FC-6D55DD1843A3}" destId="{17775E2E-7A63-4D75-B9DE-8FF845BCCC06}" srcOrd="0" destOrd="0" presId="urn:microsoft.com/office/officeart/2005/8/layout/vList2"/>
    <dgm:cxn modelId="{0858F664-0F26-41DA-8468-B0753D35CD8F}" type="presOf" srcId="{A31DCD7B-EB56-456E-8430-EA22115C340A}" destId="{5D4472C1-467F-45AE-AB4F-CDE6DC7146C9}" srcOrd="0" destOrd="1" presId="urn:microsoft.com/office/officeart/2005/8/layout/vList2"/>
    <dgm:cxn modelId="{88E654BE-9679-4B11-A963-F9ABDC131E4D}" srcId="{78B51514-2A14-4C7E-84FC-6D55DD1843A3}" destId="{D01543C1-F0B6-42ED-AF29-2C1761F958EF}" srcOrd="2" destOrd="0" parTransId="{BD9EB9EF-8249-49FA-BD81-9EA8BD481CE9}" sibTransId="{90750091-56D3-4459-B6B4-3DBE7BD766F2}"/>
    <dgm:cxn modelId="{ADD3B1B7-D482-4C14-B5C2-37CAE0128236}" type="presOf" srcId="{EFA1D752-C800-4A9F-8D70-C4C4558F13A2}" destId="{5D4472C1-467F-45AE-AB4F-CDE6DC7146C9}" srcOrd="0" destOrd="0" presId="urn:microsoft.com/office/officeart/2005/8/layout/vList2"/>
    <dgm:cxn modelId="{5BD0F1A3-560B-49B9-BBC7-639E66D73843}" srcId="{91B2E3F0-0C4D-40BD-87D2-29B339428012}" destId="{78B51514-2A14-4C7E-84FC-6D55DD1843A3}" srcOrd="0" destOrd="0" parTransId="{F5191F25-782A-42E2-A318-ACD230F857D7}" sibTransId="{9C7C85F6-A0A8-4C74-AFED-0E4114622EE8}"/>
    <dgm:cxn modelId="{53D548E5-6344-468E-9B71-348D7E12265F}" type="presOf" srcId="{91B2E3F0-0C4D-40BD-87D2-29B339428012}" destId="{1216A7F2-DCEF-44A5-8690-CBF40DDA6A8C}" srcOrd="0" destOrd="0" presId="urn:microsoft.com/office/officeart/2005/8/layout/vList2"/>
    <dgm:cxn modelId="{EA01AF4D-0F27-4418-AB6B-96C29D242F3E}" type="presOf" srcId="{D01543C1-F0B6-42ED-AF29-2C1761F958EF}" destId="{5D4472C1-467F-45AE-AB4F-CDE6DC7146C9}" srcOrd="0" destOrd="2" presId="urn:microsoft.com/office/officeart/2005/8/layout/vList2"/>
    <dgm:cxn modelId="{1CEF6139-14EE-4970-9DA6-8F90E33E8A4C}" type="presParOf" srcId="{1216A7F2-DCEF-44A5-8690-CBF40DDA6A8C}" destId="{17775E2E-7A63-4D75-B9DE-8FF845BCCC06}" srcOrd="0" destOrd="0" presId="urn:microsoft.com/office/officeart/2005/8/layout/vList2"/>
    <dgm:cxn modelId="{6B1587BC-B9D2-4340-85C7-F5E4BE8B4FFE}" type="presParOf" srcId="{1216A7F2-DCEF-44A5-8690-CBF40DDA6A8C}" destId="{5D4472C1-467F-45AE-AB4F-CDE6DC7146C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F1A954-E603-41F6-BECE-FDBEB22652AC}">
      <dsp:nvSpPr>
        <dsp:cNvPr id="0" name=""/>
        <dsp:cNvSpPr/>
      </dsp:nvSpPr>
      <dsp:spPr>
        <a:xfrm>
          <a:off x="0" y="27847"/>
          <a:ext cx="8640960" cy="52063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MATLAB-based IEEE 802.11b Compliant Link Layer</a:t>
          </a:r>
        </a:p>
      </dsp:txBody>
      <dsp:txXfrm>
        <a:off x="25415" y="53262"/>
        <a:ext cx="8590130" cy="469803"/>
      </dsp:txXfrm>
    </dsp:sp>
    <dsp:sp modelId="{31BE19FE-AD27-4BEC-A209-AD757461CA9F}">
      <dsp:nvSpPr>
        <dsp:cNvPr id="0" name=""/>
        <dsp:cNvSpPr/>
      </dsp:nvSpPr>
      <dsp:spPr>
        <a:xfrm>
          <a:off x="0" y="548480"/>
          <a:ext cx="8640960" cy="785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50"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Finite State Machine (FSM) based design</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Full parameter flexibility</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Design and Code publicly available</a:t>
          </a:r>
        </a:p>
      </dsp:txBody>
      <dsp:txXfrm>
        <a:off x="0" y="548480"/>
        <a:ext cx="8640960" cy="785565"/>
      </dsp:txXfrm>
    </dsp:sp>
    <dsp:sp modelId="{524EA536-4A14-4A1F-9173-6A0E34C2C737}">
      <dsp:nvSpPr>
        <dsp:cNvPr id="0" name=""/>
        <dsp:cNvSpPr/>
      </dsp:nvSpPr>
      <dsp:spPr>
        <a:xfrm>
          <a:off x="0" y="1334045"/>
          <a:ext cx="8640960" cy="495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SDN Controlled Switching Design for </a:t>
          </a:r>
          <a:r>
            <a:rPr lang="en-US" sz="2000" kern="1200" dirty="0" err="1"/>
            <a:t>mmWave</a:t>
          </a:r>
          <a:r>
            <a:rPr lang="en-US" sz="2000" kern="1200" dirty="0"/>
            <a:t> and THz Small Cells</a:t>
          </a:r>
        </a:p>
      </dsp:txBody>
      <dsp:txXfrm>
        <a:off x="24166" y="1358211"/>
        <a:ext cx="8592628" cy="446708"/>
      </dsp:txXfrm>
    </dsp:sp>
    <dsp:sp modelId="{B1C46045-059B-4C08-9B4E-C584AD9FEFBA}">
      <dsp:nvSpPr>
        <dsp:cNvPr id="0" name=""/>
        <dsp:cNvSpPr/>
      </dsp:nvSpPr>
      <dsp:spPr>
        <a:xfrm>
          <a:off x="0" y="1829086"/>
          <a:ext cx="8640960" cy="976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50"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Analytically modeled the capacity of the small cell network</a:t>
          </a:r>
        </a:p>
        <a:p>
          <a:pPr marL="171450" lvl="1" indent="-171450" algn="l" defTabSz="711200">
            <a:lnSpc>
              <a:spcPct val="90000"/>
            </a:lnSpc>
            <a:spcBef>
              <a:spcPct val="0"/>
            </a:spcBef>
            <a:spcAft>
              <a:spcPct val="20000"/>
            </a:spcAft>
            <a:buChar char="••"/>
          </a:pPr>
          <a:r>
            <a:rPr lang="en-US" sz="1600" kern="1200" dirty="0">
              <a:solidFill>
                <a:schemeClr val="bg2">
                  <a:lumMod val="10000"/>
                </a:schemeClr>
              </a:solidFill>
            </a:rPr>
            <a:t>Massive Vehicle-to-Infrastructure (V2I) data transfers around </a:t>
          </a:r>
          <a:r>
            <a:rPr lang="en-US" sz="1600" i="1" kern="1200" dirty="0">
              <a:solidFill>
                <a:schemeClr val="bg2">
                  <a:lumMod val="10000"/>
                </a:schemeClr>
              </a:solidFill>
            </a:rPr>
            <a:t>100 Terabit</a:t>
          </a:r>
          <a:r>
            <a:rPr lang="en-US" sz="1600" kern="1200" dirty="0">
              <a:solidFill>
                <a:schemeClr val="bg2">
                  <a:lumMod val="10000"/>
                </a:schemeClr>
              </a:solidFill>
            </a:rPr>
            <a:t> is possible with a single journey </a:t>
          </a:r>
          <a:r>
            <a:rPr lang="en-US" sz="1600" b="1" kern="1200" dirty="0">
              <a:solidFill>
                <a:schemeClr val="bg2">
                  <a:lumMod val="10000"/>
                </a:schemeClr>
              </a:solidFill>
            </a:rPr>
            <a:t>→</a:t>
          </a:r>
          <a:r>
            <a:rPr lang="en-US" sz="1600" kern="1200" dirty="0">
              <a:solidFill>
                <a:schemeClr val="bg2">
                  <a:lumMod val="10000"/>
                </a:schemeClr>
              </a:solidFill>
            </a:rPr>
            <a:t> Potential for inter-data center backhauling of delay insensitive data</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Designed a polynomial-time algorithm for scheduling multiple vehicles</a:t>
          </a:r>
        </a:p>
      </dsp:txBody>
      <dsp:txXfrm>
        <a:off x="0" y="1829086"/>
        <a:ext cx="8640960" cy="976005"/>
      </dsp:txXfrm>
    </dsp:sp>
    <dsp:sp modelId="{4BCEB480-20F2-4110-956D-C372ECD1B61F}">
      <dsp:nvSpPr>
        <dsp:cNvPr id="0" name=""/>
        <dsp:cNvSpPr/>
      </dsp:nvSpPr>
      <dsp:spPr>
        <a:xfrm>
          <a:off x="0" y="2805091"/>
          <a:ext cx="8640960" cy="50975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Resource Allocation Scheme for </a:t>
          </a:r>
          <a:r>
            <a:rPr lang="en-US" sz="2000" kern="1200" dirty="0" err="1"/>
            <a:t>mmWave</a:t>
          </a:r>
          <a:r>
            <a:rPr lang="en-US" sz="2000" kern="1200" dirty="0"/>
            <a:t> V2I Network</a:t>
          </a:r>
        </a:p>
      </dsp:txBody>
      <dsp:txXfrm>
        <a:off x="24884" y="2829975"/>
        <a:ext cx="8591192" cy="459989"/>
      </dsp:txXfrm>
    </dsp:sp>
    <dsp:sp modelId="{AB7A0371-5185-473D-9BEE-90F734242804}">
      <dsp:nvSpPr>
        <dsp:cNvPr id="0" name=""/>
        <dsp:cNvSpPr/>
      </dsp:nvSpPr>
      <dsp:spPr>
        <a:xfrm>
          <a:off x="0" y="3314848"/>
          <a:ext cx="8640960"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50"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Designed a directional MAC protocol that encompasses a new user association phase</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Resource allocation scheme for efficient multi-user scheduling</a:t>
          </a:r>
        </a:p>
      </dsp:txBody>
      <dsp:txXfrm>
        <a:off x="0" y="3314848"/>
        <a:ext cx="8640960" cy="761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F1A954-E603-41F6-BECE-FDBEB22652AC}">
      <dsp:nvSpPr>
        <dsp:cNvPr id="0" name=""/>
        <dsp:cNvSpPr/>
      </dsp:nvSpPr>
      <dsp:spPr>
        <a:xfrm>
          <a:off x="0" y="4763"/>
          <a:ext cx="8712968" cy="415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MATLAB-based IEEE 802.11b Compliant Link Layer</a:t>
          </a:r>
        </a:p>
      </dsp:txBody>
      <dsp:txXfrm>
        <a:off x="20292" y="25055"/>
        <a:ext cx="8672384" cy="375096"/>
      </dsp:txXfrm>
    </dsp:sp>
    <dsp:sp modelId="{31BE19FE-AD27-4BEC-A209-AD757461CA9F}">
      <dsp:nvSpPr>
        <dsp:cNvPr id="0" name=""/>
        <dsp:cNvSpPr/>
      </dsp:nvSpPr>
      <dsp:spPr>
        <a:xfrm>
          <a:off x="0" y="420444"/>
          <a:ext cx="8712968" cy="997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637"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First work to take a software-only approach and to report 802.11 MAC layer results from over-the-air experimentation on USRP radios</a:t>
          </a:r>
        </a:p>
        <a:p>
          <a:pPr marL="171450" lvl="1" indent="-171450" algn="l" defTabSz="711200" rtl="0" fontAlgn="base">
            <a:lnSpc>
              <a:spcPct val="90000"/>
            </a:lnSpc>
            <a:spcBef>
              <a:spcPct val="0"/>
            </a:spcBef>
            <a:spcAft>
              <a:spcPct val="20000"/>
            </a:spcAft>
            <a:buChar char="••"/>
          </a:pPr>
          <a:r>
            <a:rPr lang="en-US" sz="1600" kern="1200" baseline="0" dirty="0">
              <a:solidFill>
                <a:schemeClr val="bg2">
                  <a:lumMod val="10000"/>
                </a:schemeClr>
              </a:solidFill>
            </a:rPr>
            <a:t>Code developed entirely in MATLAB</a:t>
          </a:r>
          <a:endParaRPr lang="en-US" sz="1600" kern="1200" dirty="0">
            <a:solidFill>
              <a:schemeClr val="bg2">
                <a:lumMod val="10000"/>
              </a:schemeClr>
            </a:solidFill>
          </a:endParaRP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No MATLAB-based design/code</a:t>
          </a:r>
          <a:r>
            <a:rPr lang="en-US" sz="1600" kern="1200" baseline="0" dirty="0">
              <a:solidFill>
                <a:schemeClr val="bg2">
                  <a:lumMod val="10000"/>
                </a:schemeClr>
              </a:solidFill>
            </a:rPr>
            <a:t> available</a:t>
          </a:r>
          <a:endParaRPr lang="en-US" sz="1600" kern="1200" dirty="0">
            <a:solidFill>
              <a:schemeClr val="bg2">
                <a:lumMod val="10000"/>
              </a:schemeClr>
            </a:solidFill>
          </a:endParaRPr>
        </a:p>
      </dsp:txBody>
      <dsp:txXfrm>
        <a:off x="0" y="420444"/>
        <a:ext cx="8712968" cy="997222"/>
      </dsp:txXfrm>
    </dsp:sp>
    <dsp:sp modelId="{524EA536-4A14-4A1F-9173-6A0E34C2C737}">
      <dsp:nvSpPr>
        <dsp:cNvPr id="0" name=""/>
        <dsp:cNvSpPr/>
      </dsp:nvSpPr>
      <dsp:spPr>
        <a:xfrm>
          <a:off x="0" y="1417666"/>
          <a:ext cx="8712968" cy="42512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SDN Controlled Switching Design for </a:t>
          </a:r>
          <a:r>
            <a:rPr lang="en-US" sz="2000" kern="1200" dirty="0" err="1"/>
            <a:t>mmWave</a:t>
          </a:r>
          <a:r>
            <a:rPr lang="en-US" sz="2000" kern="1200" dirty="0"/>
            <a:t> and THz Small Cells</a:t>
          </a:r>
        </a:p>
      </dsp:txBody>
      <dsp:txXfrm>
        <a:off x="20753" y="1438419"/>
        <a:ext cx="8671462" cy="383623"/>
      </dsp:txXfrm>
    </dsp:sp>
    <dsp:sp modelId="{B1C46045-059B-4C08-9B4E-C584AD9FEFBA}">
      <dsp:nvSpPr>
        <dsp:cNvPr id="0" name=""/>
        <dsp:cNvSpPr/>
      </dsp:nvSpPr>
      <dsp:spPr>
        <a:xfrm>
          <a:off x="0" y="1842796"/>
          <a:ext cx="8712968" cy="1191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637"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First work to present an analytic description of the capacity resulting from preferentially switching between </a:t>
          </a:r>
          <a:r>
            <a:rPr lang="en-US" sz="1600" kern="1200" dirty="0" err="1">
              <a:solidFill>
                <a:schemeClr val="bg2">
                  <a:lumMod val="10000"/>
                </a:schemeClr>
              </a:solidFill>
            </a:rPr>
            <a:t>mmWave</a:t>
          </a:r>
          <a:r>
            <a:rPr lang="en-US" sz="1600" kern="1200" dirty="0">
              <a:solidFill>
                <a:schemeClr val="bg2">
                  <a:lumMod val="10000"/>
                </a:schemeClr>
              </a:solidFill>
            </a:rPr>
            <a:t> and THz bands</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Designed a novel MAC protocol for vehicles equipped with transceivers capable of dynamic spectrum switching to achieve massive data transfers</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Actual road maps and data center locations within Boston used for performance evaluation </a:t>
          </a:r>
        </a:p>
      </dsp:txBody>
      <dsp:txXfrm>
        <a:off x="0" y="1842796"/>
        <a:ext cx="8712968" cy="1191802"/>
      </dsp:txXfrm>
    </dsp:sp>
    <dsp:sp modelId="{4BCEB480-20F2-4110-956D-C372ECD1B61F}">
      <dsp:nvSpPr>
        <dsp:cNvPr id="0" name=""/>
        <dsp:cNvSpPr/>
      </dsp:nvSpPr>
      <dsp:spPr>
        <a:xfrm>
          <a:off x="0" y="3034598"/>
          <a:ext cx="8712968" cy="43051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fontAlgn="base">
            <a:lnSpc>
              <a:spcPct val="90000"/>
            </a:lnSpc>
            <a:spcBef>
              <a:spcPct val="0"/>
            </a:spcBef>
            <a:spcAft>
              <a:spcPct val="35000"/>
            </a:spcAft>
          </a:pPr>
          <a:r>
            <a:rPr lang="en-US" sz="2000" kern="1200" dirty="0"/>
            <a:t>Resource Allocation Scheme for </a:t>
          </a:r>
          <a:r>
            <a:rPr lang="en-US" sz="2000" kern="1200" dirty="0" err="1"/>
            <a:t>mmWave</a:t>
          </a:r>
          <a:r>
            <a:rPr lang="en-US" sz="2000" kern="1200" dirty="0"/>
            <a:t> V2I Network</a:t>
          </a:r>
        </a:p>
      </dsp:txBody>
      <dsp:txXfrm>
        <a:off x="21016" y="3055614"/>
        <a:ext cx="8670936" cy="388482"/>
      </dsp:txXfrm>
    </dsp:sp>
    <dsp:sp modelId="{AB7A0371-5185-473D-9BEE-90F734242804}">
      <dsp:nvSpPr>
        <dsp:cNvPr id="0" name=""/>
        <dsp:cNvSpPr/>
      </dsp:nvSpPr>
      <dsp:spPr>
        <a:xfrm>
          <a:off x="0" y="3465113"/>
          <a:ext cx="8712968" cy="77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637"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First work to design the radio frame structure using coherence bandwidth and coherence time specific to </a:t>
          </a:r>
          <a:r>
            <a:rPr lang="en-US" sz="1600" kern="1200" dirty="0" err="1">
              <a:solidFill>
                <a:schemeClr val="bg2">
                  <a:lumMod val="10000"/>
                </a:schemeClr>
              </a:solidFill>
            </a:rPr>
            <a:t>mmWave</a:t>
          </a:r>
          <a:r>
            <a:rPr lang="en-US" sz="1600" kern="1200" dirty="0">
              <a:solidFill>
                <a:schemeClr val="bg2">
                  <a:lumMod val="10000"/>
                </a:schemeClr>
              </a:solidFill>
            </a:rPr>
            <a:t> V2I communication.</a:t>
          </a:r>
        </a:p>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Resource allocation scheme developed for first time in multi-vehicle scenario</a:t>
          </a:r>
        </a:p>
      </dsp:txBody>
      <dsp:txXfrm>
        <a:off x="0" y="3465113"/>
        <a:ext cx="8712968" cy="778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75E2E-7A63-4D75-B9DE-8FF845BCCC06}">
      <dsp:nvSpPr>
        <dsp:cNvPr id="0" name=""/>
        <dsp:cNvSpPr/>
      </dsp:nvSpPr>
      <dsp:spPr>
        <a:xfrm>
          <a:off x="0" y="0"/>
          <a:ext cx="4514840" cy="826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fontAlgn="base">
            <a:lnSpc>
              <a:spcPct val="90000"/>
            </a:lnSpc>
            <a:spcBef>
              <a:spcPct val="0"/>
            </a:spcBef>
            <a:spcAft>
              <a:spcPct val="35000"/>
            </a:spcAft>
          </a:pPr>
          <a:r>
            <a:rPr lang="en-US" sz="2400" kern="1200" dirty="0"/>
            <a:t>Serious challenges in backhauling small cells</a:t>
          </a:r>
        </a:p>
      </dsp:txBody>
      <dsp:txXfrm>
        <a:off x="40359" y="40359"/>
        <a:ext cx="4434122" cy="746041"/>
      </dsp:txXfrm>
    </dsp:sp>
    <dsp:sp modelId="{5D4472C1-467F-45AE-AB4F-CDE6DC7146C9}">
      <dsp:nvSpPr>
        <dsp:cNvPr id="0" name=""/>
        <dsp:cNvSpPr/>
      </dsp:nvSpPr>
      <dsp:spPr>
        <a:xfrm>
          <a:off x="0" y="1027702"/>
          <a:ext cx="4514840" cy="18687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346" tIns="20320" rIns="113792" bIns="20320" numCol="1" spcCol="1270" anchor="t" anchorCtr="0">
          <a:noAutofit/>
        </a:bodyPr>
        <a:lstStyle/>
        <a:p>
          <a:pPr marL="171450" lvl="1" indent="-171450" algn="l" defTabSz="711200" rtl="0" fontAlgn="base">
            <a:lnSpc>
              <a:spcPct val="90000"/>
            </a:lnSpc>
            <a:spcBef>
              <a:spcPct val="0"/>
            </a:spcBef>
            <a:spcAft>
              <a:spcPct val="20000"/>
            </a:spcAft>
            <a:buChar char="••"/>
          </a:pPr>
          <a:r>
            <a:rPr lang="en-US" sz="1600" kern="1200" dirty="0">
              <a:solidFill>
                <a:schemeClr val="bg2">
                  <a:lumMod val="10000"/>
                </a:schemeClr>
              </a:solidFill>
            </a:rPr>
            <a:t>Fiber is expensive and can become congested making it worse for low-latency applications.</a:t>
          </a:r>
        </a:p>
        <a:p>
          <a:pPr marL="171450" lvl="1" indent="-171450" algn="l" defTabSz="711200">
            <a:lnSpc>
              <a:spcPct val="90000"/>
            </a:lnSpc>
            <a:spcBef>
              <a:spcPct val="0"/>
            </a:spcBef>
            <a:spcAft>
              <a:spcPct val="20000"/>
            </a:spcAft>
            <a:buChar char="••"/>
          </a:pPr>
          <a:r>
            <a:rPr lang="en-US" sz="1600" kern="1200" dirty="0">
              <a:solidFill>
                <a:schemeClr val="bg2">
                  <a:lumMod val="10000"/>
                </a:schemeClr>
              </a:solidFill>
            </a:rPr>
            <a:t>Wireless backhauling suffers from reduced likelihood of LOS conditions in urban settings</a:t>
          </a:r>
        </a:p>
        <a:p>
          <a:pPr marL="171450" lvl="1" indent="-171450" algn="l" defTabSz="711200">
            <a:lnSpc>
              <a:spcPct val="90000"/>
            </a:lnSpc>
            <a:spcBef>
              <a:spcPct val="0"/>
            </a:spcBef>
            <a:spcAft>
              <a:spcPct val="20000"/>
            </a:spcAft>
            <a:buChar char="••"/>
          </a:pPr>
          <a:r>
            <a:rPr lang="en-US" sz="1600" kern="1200" dirty="0">
              <a:solidFill>
                <a:schemeClr val="bg2">
                  <a:lumMod val="10000"/>
                </a:schemeClr>
              </a:solidFill>
            </a:rPr>
            <a:t>Inherent advantage in using vehicles as mobile data caches.</a:t>
          </a:r>
        </a:p>
      </dsp:txBody>
      <dsp:txXfrm>
        <a:off x="0" y="1027702"/>
        <a:ext cx="4514840" cy="18687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CBC6983-1013-F44F-B3D8-63768BE660F7}" type="datetimeFigureOut">
              <a:rPr lang="en-US"/>
              <a:pPr>
                <a:defRPr/>
              </a:pPr>
              <a:t>4/19/2017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317D899-8CD7-8248-8D24-A5C3F8840457}" type="slidenum">
              <a:rPr lang="en-US"/>
              <a:pPr>
                <a:defRPr/>
              </a:pPr>
              <a:t>‹#›</a:t>
            </a:fld>
            <a:endParaRPr lang="en-US"/>
          </a:p>
        </p:txBody>
      </p:sp>
    </p:spTree>
    <p:extLst>
      <p:ext uri="{BB962C8B-B14F-4D97-AF65-F5344CB8AC3E}">
        <p14:creationId xmlns:p14="http://schemas.microsoft.com/office/powerpoint/2010/main" val="36676117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9CB538E-1F6D-664D-AE29-9FD4140C18C9}" type="datetimeFigureOut">
              <a:rPr lang="en-US"/>
              <a:pPr>
                <a:defRPr/>
              </a:pPr>
              <a:t>4/19/2017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3930E37-16EB-5946-8ED5-10C99D5D2D99}" type="slidenum">
              <a:rPr lang="en-US"/>
              <a:pPr>
                <a:defRPr/>
              </a:pPr>
              <a:t>‹#›</a:t>
            </a:fld>
            <a:endParaRPr lang="en-US"/>
          </a:p>
        </p:txBody>
      </p:sp>
    </p:spTree>
    <p:extLst>
      <p:ext uri="{BB962C8B-B14F-4D97-AF65-F5344CB8AC3E}">
        <p14:creationId xmlns:p14="http://schemas.microsoft.com/office/powerpoint/2010/main" val="1810973994"/>
      </p:ext>
    </p:extLst>
  </p:cSld>
  <p:clrMap bg1="lt1" tx1="dk1" bg2="lt2" tx2="dk2" accent1="accent1" accent2="accent2" accent3="accent3" accent4="accent4" accent5="accent5" accent6="accent6" hlink="hlink" folHlink="folHlink"/>
  <p:hf hdr="0" ftr="0" dt="0"/>
  <p:notesStyle>
    <a:lvl1pPr algn="l" defTabSz="171450" rtl="0" eaLnBrk="0" fontAlgn="base" hangingPunct="0">
      <a:spcBef>
        <a:spcPct val="30000"/>
      </a:spcBef>
      <a:spcAft>
        <a:spcPct val="0"/>
      </a:spcAft>
      <a:defRPr sz="450" kern="1200">
        <a:solidFill>
          <a:schemeClr val="tx1"/>
        </a:solidFill>
        <a:latin typeface="+mn-lt"/>
        <a:ea typeface="ＭＳ Ｐゴシック" charset="0"/>
        <a:cs typeface="ＭＳ Ｐゴシック" charset="0"/>
      </a:defRPr>
    </a:lvl1pPr>
    <a:lvl2pPr marL="17145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2pPr>
    <a:lvl3pPr marL="34290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3pPr>
    <a:lvl4pPr marL="51435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4pPr>
    <a:lvl5pPr marL="685800" algn="l" defTabSz="171450" rtl="0" eaLnBrk="0" fontAlgn="base" hangingPunct="0">
      <a:spcBef>
        <a:spcPct val="30000"/>
      </a:spcBef>
      <a:spcAft>
        <a:spcPct val="0"/>
      </a:spcAft>
      <a:defRPr sz="450" kern="1200">
        <a:solidFill>
          <a:schemeClr val="tx1"/>
        </a:solidFill>
        <a:latin typeface="+mn-lt"/>
        <a:ea typeface="ＭＳ Ｐゴシック" charset="0"/>
        <a:cs typeface="+mn-cs"/>
      </a:defRPr>
    </a:lvl5pPr>
    <a:lvl6pPr marL="857250" algn="l" defTabSz="171450" rtl="0" eaLnBrk="1" latinLnBrk="0" hangingPunct="1">
      <a:defRPr sz="450" kern="1200">
        <a:solidFill>
          <a:schemeClr val="tx1"/>
        </a:solidFill>
        <a:latin typeface="+mn-lt"/>
        <a:ea typeface="+mn-ea"/>
        <a:cs typeface="+mn-cs"/>
      </a:defRPr>
    </a:lvl6pPr>
    <a:lvl7pPr marL="1028700" algn="l" defTabSz="171450" rtl="0" eaLnBrk="1" latinLnBrk="0" hangingPunct="1">
      <a:defRPr sz="450" kern="1200">
        <a:solidFill>
          <a:schemeClr val="tx1"/>
        </a:solidFill>
        <a:latin typeface="+mn-lt"/>
        <a:ea typeface="+mn-ea"/>
        <a:cs typeface="+mn-cs"/>
      </a:defRPr>
    </a:lvl7pPr>
    <a:lvl8pPr marL="1200150" algn="l" defTabSz="171450" rtl="0" eaLnBrk="1" latinLnBrk="0" hangingPunct="1">
      <a:defRPr sz="450" kern="1200">
        <a:solidFill>
          <a:schemeClr val="tx1"/>
        </a:solidFill>
        <a:latin typeface="+mn-lt"/>
        <a:ea typeface="+mn-ea"/>
        <a:cs typeface="+mn-cs"/>
      </a:defRPr>
    </a:lvl8pPr>
    <a:lvl9pPr marL="1371600" algn="l" defTabSz="171450" rtl="0" eaLnBrk="1" latinLnBrk="0" hangingPunct="1">
      <a:defRPr sz="4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sz="700" baseline="0"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3930E37-16EB-5946-8ED5-10C99D5D2D9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82511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marR="0" lvl="0" indent="-228600" algn="l" defTabSz="171450" rtl="0" eaLnBrk="0" fontAlgn="base" latinLnBrk="0" hangingPunct="0">
              <a:lnSpc>
                <a:spcPct val="100000"/>
              </a:lnSpc>
              <a:spcBef>
                <a:spcPct val="30000"/>
              </a:spcBef>
              <a:spcAft>
                <a:spcPct val="0"/>
              </a:spcAft>
              <a:buClrTx/>
              <a:buSzTx/>
              <a:buFontTx/>
              <a:buAutoNum type="arabicPeriod"/>
              <a:tabLst/>
              <a:defRPr/>
            </a:pPr>
            <a:r>
              <a:rPr lang="en-US" sz="700" baseline="0" dirty="0"/>
              <a:t>Model based design drove code development -&gt; PHY and MAC layer. Underwater sensor networks.</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a:t>
            </a:fld>
            <a:endParaRPr lang="en-US"/>
          </a:p>
        </p:txBody>
      </p:sp>
    </p:spTree>
    <p:extLst>
      <p:ext uri="{BB962C8B-B14F-4D97-AF65-F5344CB8AC3E}">
        <p14:creationId xmlns:p14="http://schemas.microsoft.com/office/powerpoint/2010/main" val="3891591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500" dirty="0"/>
              <a:t>1. What makes our work unique?</a:t>
            </a:r>
          </a:p>
          <a:p>
            <a:pPr marL="171450" indent="-171450">
              <a:buFont typeface="Arial" panose="020B0604020202020204" pitchFamily="34" charset="0"/>
              <a:buChar char="•"/>
            </a:pPr>
            <a:r>
              <a:rPr lang="en-US" sz="500" b="0" i="0" u="none" strike="noStrike" kern="1200" baseline="0" dirty="0">
                <a:solidFill>
                  <a:schemeClr val="tx1"/>
                </a:solidFill>
                <a:latin typeface="+mn-lt"/>
                <a:ea typeface="ＭＳ Ｐゴシック" charset="0"/>
                <a:cs typeface="ＭＳ Ｐゴシック" charset="0"/>
              </a:rPr>
              <a:t>Testbed to experiment with and enables creation of new MAC protocols.</a:t>
            </a:r>
            <a:endParaRPr lang="en-US" sz="500" b="0" i="0" kern="1200" dirty="0">
              <a:solidFill>
                <a:schemeClr val="tx1"/>
              </a:solidFill>
              <a:effectLst/>
              <a:latin typeface="+mn-lt"/>
              <a:ea typeface="ＭＳ Ｐゴシック" charset="0"/>
              <a:cs typeface="ＭＳ Ｐゴシック" charset="0"/>
            </a:endParaRPr>
          </a:p>
          <a:p>
            <a:pPr marL="171450" indent="-171450">
              <a:buFont typeface="Arial" panose="020B0604020202020204" pitchFamily="34" charset="0"/>
              <a:buChar char="•"/>
            </a:pPr>
            <a:r>
              <a:rPr lang="en-US" sz="500" b="0" i="0" kern="1200" dirty="0">
                <a:solidFill>
                  <a:schemeClr val="tx1"/>
                </a:solidFill>
                <a:effectLst/>
                <a:latin typeface="+mn-lt"/>
                <a:ea typeface="ＭＳ Ｐゴシック" charset="0"/>
                <a:cs typeface="ＭＳ Ｐゴシック" charset="0"/>
              </a:rPr>
              <a:t>System PHY and MAC code</a:t>
            </a:r>
            <a:r>
              <a:rPr lang="en-US" sz="500" b="0" i="0" kern="1200" baseline="0" dirty="0">
                <a:solidFill>
                  <a:schemeClr val="tx1"/>
                </a:solidFill>
                <a:effectLst/>
                <a:latin typeface="+mn-lt"/>
                <a:ea typeface="ＭＳ Ｐゴシック" charset="0"/>
                <a:cs typeface="ＭＳ Ｐゴシック" charset="0"/>
              </a:rPr>
              <a:t> blocks </a:t>
            </a:r>
            <a:r>
              <a:rPr lang="en-US" sz="500" b="0" i="0" kern="1200" dirty="0">
                <a:solidFill>
                  <a:schemeClr val="tx1"/>
                </a:solidFill>
                <a:effectLst/>
                <a:latin typeface="+mn-lt"/>
                <a:ea typeface="ＭＳ Ｐゴシック" charset="0"/>
                <a:cs typeface="ＭＳ Ｐゴシック" charset="0"/>
              </a:rPr>
              <a:t>run entirely</a:t>
            </a:r>
            <a:r>
              <a:rPr lang="en-US" sz="500" b="0" i="0" kern="1200" baseline="0" dirty="0">
                <a:solidFill>
                  <a:schemeClr val="tx1"/>
                </a:solidFill>
                <a:effectLst/>
                <a:latin typeface="+mn-lt"/>
                <a:ea typeface="ＭＳ Ｐゴシック" charset="0"/>
                <a:cs typeface="ＭＳ Ｐゴシック" charset="0"/>
              </a:rPr>
              <a:t> on the host machines.</a:t>
            </a:r>
          </a:p>
          <a:p>
            <a:pPr marL="171450" indent="-171450">
              <a:buFont typeface="Arial" panose="020B0604020202020204" pitchFamily="34" charset="0"/>
              <a:buChar char="•"/>
            </a:pPr>
            <a:r>
              <a:rPr lang="en-US" sz="500" b="0" i="0" u="none" strike="noStrike" kern="1200" baseline="0" dirty="0">
                <a:solidFill>
                  <a:schemeClr val="tx1"/>
                </a:solidFill>
                <a:latin typeface="+mn-lt"/>
                <a:ea typeface="ＭＳ Ｐゴシック" charset="0"/>
                <a:cs typeface="ＭＳ Ｐゴシック" charset="0"/>
              </a:rPr>
              <a:t>Our choice of the operating environment was motivated by the price point - combination of USRP N210 and MATLAB.</a:t>
            </a:r>
            <a:endParaRPr lang="en-US" sz="500" b="0" i="0" kern="1200" baseline="0" dirty="0">
              <a:solidFill>
                <a:schemeClr val="tx1"/>
              </a:solidFill>
              <a:effectLst/>
              <a:latin typeface="+mn-lt"/>
              <a:ea typeface="ＭＳ Ｐゴシック" charset="0"/>
              <a:cs typeface="ＭＳ Ｐゴシック" charset="0"/>
            </a:endParaRPr>
          </a:p>
          <a:p>
            <a:pPr marL="171450" indent="-171450">
              <a:buFont typeface="Arial" panose="020B0604020202020204" pitchFamily="34" charset="0"/>
              <a:buChar char="•"/>
            </a:pPr>
            <a:r>
              <a:rPr lang="en-US" sz="500" b="0" i="0" kern="1200" baseline="0" dirty="0">
                <a:solidFill>
                  <a:schemeClr val="tx1"/>
                </a:solidFill>
                <a:effectLst/>
                <a:latin typeface="+mn-lt"/>
                <a:ea typeface="ＭＳ Ｐゴシック" charset="0"/>
              </a:rPr>
              <a:t>Less support for MATLAB in the existing SDRs; our codebase entirely in MATLAB.</a:t>
            </a:r>
          </a:p>
          <a:p>
            <a:pPr marL="171450" indent="-171450">
              <a:buFont typeface="Arial" panose="020B0604020202020204" pitchFamily="34" charset="0"/>
              <a:buChar char="•"/>
            </a:pPr>
            <a:r>
              <a:rPr lang="en-US" sz="500" b="0" i="0" kern="1200" baseline="0" dirty="0">
                <a:solidFill>
                  <a:schemeClr val="tx1"/>
                </a:solidFill>
                <a:effectLst/>
                <a:latin typeface="+mn-lt"/>
                <a:ea typeface="ＭＳ Ｐゴシック" charset="0"/>
              </a:rPr>
              <a:t>Design decisions made keeping in mind the constraints posed by the hardware.</a:t>
            </a:r>
          </a:p>
          <a:p>
            <a:pPr lvl="0" rtl="0"/>
            <a:endParaRPr lang="en-US" sz="700" dirty="0"/>
          </a:p>
          <a:p>
            <a:pPr lvl="0" rtl="0"/>
            <a:r>
              <a:rPr lang="en-US" sz="700" dirty="0"/>
              <a:t>2. Simulation-based study that ACTUAL</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a:t>
            </a:fld>
            <a:endParaRPr lang="en-US"/>
          </a:p>
        </p:txBody>
      </p:sp>
    </p:spTree>
    <p:extLst>
      <p:ext uri="{BB962C8B-B14F-4D97-AF65-F5344CB8AC3E}">
        <p14:creationId xmlns:p14="http://schemas.microsoft.com/office/powerpoint/2010/main" val="2088395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Systems Implementation of 802.11 </a:t>
            </a:r>
            <a:r>
              <a:rPr lang="en-US" dirty="0" err="1"/>
              <a:t>WiFi</a:t>
            </a:r>
            <a:r>
              <a:rPr lang="en-US" dirty="0"/>
              <a:t> Networks</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a:t>
            </a:fld>
            <a:endParaRPr lang="en-US"/>
          </a:p>
        </p:txBody>
      </p:sp>
    </p:spTree>
    <p:extLst>
      <p:ext uri="{BB962C8B-B14F-4D97-AF65-F5344CB8AC3E}">
        <p14:creationId xmlns:p14="http://schemas.microsoft.com/office/powerpoint/2010/main" val="1032615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400" b="0" i="0" kern="1200" baseline="0" dirty="0">
              <a:solidFill>
                <a:schemeClr val="tx1"/>
              </a:solidFill>
              <a:effectLst/>
              <a:latin typeface="+mn-lt"/>
              <a:ea typeface="ＭＳ Ｐゴシック" charset="0"/>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5</a:t>
            </a:fld>
            <a:endParaRPr lang="en-US"/>
          </a:p>
        </p:txBody>
      </p:sp>
    </p:spTree>
    <p:extLst>
      <p:ext uri="{BB962C8B-B14F-4D97-AF65-F5344CB8AC3E}">
        <p14:creationId xmlns:p14="http://schemas.microsoft.com/office/powerpoint/2010/main" val="2586157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6</a:t>
            </a:fld>
            <a:endParaRPr lang="en-US"/>
          </a:p>
        </p:txBody>
      </p:sp>
    </p:spTree>
    <p:extLst>
      <p:ext uri="{BB962C8B-B14F-4D97-AF65-F5344CB8AC3E}">
        <p14:creationId xmlns:p14="http://schemas.microsoft.com/office/powerpoint/2010/main" val="98588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7</a:t>
            </a:fld>
            <a:endParaRPr lang="en-US"/>
          </a:p>
        </p:txBody>
      </p:sp>
    </p:spTree>
    <p:extLst>
      <p:ext uri="{BB962C8B-B14F-4D97-AF65-F5344CB8AC3E}">
        <p14:creationId xmlns:p14="http://schemas.microsoft.com/office/powerpoint/2010/main" val="3796075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lvl="0" indent="-419100" rtl="0">
              <a:spcBef>
                <a:spcPts val="0"/>
              </a:spcBef>
              <a:buSzPct val="100000"/>
              <a:buChar char="●"/>
            </a:pPr>
            <a:r>
              <a:rPr lang="en" sz="700" dirty="0"/>
              <a:t>Define</a:t>
            </a:r>
            <a:r>
              <a:rPr lang="en" sz="700" baseline="0" dirty="0"/>
              <a:t> DTx/DRx</a:t>
            </a:r>
          </a:p>
          <a:p>
            <a:pPr marL="457200" lvl="0" indent="-419100" rtl="0">
              <a:spcBef>
                <a:spcPts val="0"/>
              </a:spcBef>
              <a:buSzPct val="100000"/>
              <a:buChar char="●"/>
            </a:pPr>
            <a:r>
              <a:rPr lang="en" sz="700" baseline="0" dirty="0"/>
              <a:t>Two-Node System: DTx must sense channel before access, but, it does not have to contend for channel access.</a:t>
            </a:r>
            <a:endParaRPr lang="en" sz="700" dirty="0"/>
          </a:p>
          <a:p>
            <a:pPr marL="457200" lvl="0" indent="-419100" rtl="0">
              <a:spcBef>
                <a:spcPts val="0"/>
              </a:spcBef>
              <a:buSzPct val="100000"/>
              <a:buChar char="●"/>
            </a:pPr>
            <a:r>
              <a:rPr lang="en" sz="700" baseline="0" dirty="0"/>
              <a:t>Three-Node System: </a:t>
            </a:r>
            <a:r>
              <a:rPr lang="en" sz="700" dirty="0"/>
              <a:t>Two bi-directional links (2 DTxs &amp; 1 DRx) exchange DATA and ACK packets. </a:t>
            </a:r>
          </a:p>
          <a:p>
            <a:pPr marL="457200" lvl="0" indent="-419100" rtl="0">
              <a:spcBef>
                <a:spcPts val="0"/>
              </a:spcBef>
              <a:buSzPct val="100000"/>
              <a:buChar char="●"/>
            </a:pPr>
            <a:r>
              <a:rPr lang="en" sz="700" dirty="0"/>
              <a:t>The MAC Layer helps mitigate packet collisions by resolving contention among the DTxs when accessing the common channel.</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8</a:t>
            </a:fld>
            <a:endParaRPr lang="en-US"/>
          </a:p>
        </p:txBody>
      </p:sp>
    </p:spTree>
    <p:extLst>
      <p:ext uri="{BB962C8B-B14F-4D97-AF65-F5344CB8AC3E}">
        <p14:creationId xmlns:p14="http://schemas.microsoft.com/office/powerpoint/2010/main" val="2683198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baseline="0" dirty="0"/>
              <a:t>FSM</a:t>
            </a:r>
          </a:p>
          <a:p>
            <a:r>
              <a:rPr lang="en-US" b="1" baseline="0" dirty="0"/>
              <a:t>Yellow</a:t>
            </a:r>
            <a:r>
              <a:rPr lang="en-US" baseline="0" dirty="0"/>
              <a:t>, Blue, Green?</a:t>
            </a:r>
          </a:p>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9</a:t>
            </a:fld>
            <a:endParaRPr lang="en-US"/>
          </a:p>
        </p:txBody>
      </p:sp>
    </p:spTree>
    <p:extLst>
      <p:ext uri="{BB962C8B-B14F-4D97-AF65-F5344CB8AC3E}">
        <p14:creationId xmlns:p14="http://schemas.microsoft.com/office/powerpoint/2010/main" val="1066506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10</a:t>
            </a:fld>
            <a:endParaRPr lang="en-US"/>
          </a:p>
        </p:txBody>
      </p:sp>
    </p:spTree>
    <p:extLst>
      <p:ext uri="{BB962C8B-B14F-4D97-AF65-F5344CB8AC3E}">
        <p14:creationId xmlns:p14="http://schemas.microsoft.com/office/powerpoint/2010/main" val="1445801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Identified important</a:t>
            </a:r>
            <a:r>
              <a:rPr lang="en-US" baseline="0" dirty="0"/>
              <a:t> PHY/MAC parameters.</a:t>
            </a:r>
          </a:p>
          <a:p>
            <a:pPr marL="171450" indent="-171450">
              <a:buFont typeface="Arial" panose="020B0604020202020204" pitchFamily="34" charset="0"/>
              <a:buChar char="•"/>
            </a:pPr>
            <a:r>
              <a:rPr lang="en-US" baseline="0" dirty="0"/>
              <a:t>Default settings of parameters are the recommended settings.</a:t>
            </a:r>
          </a:p>
          <a:p>
            <a:pPr marL="171450" indent="-171450">
              <a:buFont typeface="Arial" panose="020B0604020202020204" pitchFamily="34" charset="0"/>
              <a:buChar char="•"/>
            </a:pPr>
            <a:r>
              <a:rPr lang="en-US" dirty="0"/>
              <a:t>Help</a:t>
            </a:r>
            <a:r>
              <a:rPr lang="en-US" baseline="0" dirty="0"/>
              <a:t> PDF gives the context and details the selection criteria of the parameters.</a:t>
            </a:r>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11</a:t>
            </a:fld>
            <a:endParaRPr lang="en-US"/>
          </a:p>
        </p:txBody>
      </p:sp>
    </p:spTree>
    <p:extLst>
      <p:ext uri="{BB962C8B-B14F-4D97-AF65-F5344CB8AC3E}">
        <p14:creationId xmlns:p14="http://schemas.microsoft.com/office/powerpoint/2010/main" val="1166494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12</a:t>
            </a:fld>
            <a:endParaRPr lang="en-US"/>
          </a:p>
        </p:txBody>
      </p:sp>
    </p:spTree>
    <p:extLst>
      <p:ext uri="{BB962C8B-B14F-4D97-AF65-F5344CB8AC3E}">
        <p14:creationId xmlns:p14="http://schemas.microsoft.com/office/powerpoint/2010/main" val="1333167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marR="0" indent="-228600" algn="l" defTabSz="171450" rtl="0" eaLnBrk="0" fontAlgn="base" latinLnBrk="0" hangingPunct="0">
              <a:lnSpc>
                <a:spcPct val="100000"/>
              </a:lnSpc>
              <a:spcBef>
                <a:spcPct val="30000"/>
              </a:spcBef>
              <a:spcAft>
                <a:spcPct val="0"/>
              </a:spcAft>
              <a:buClrTx/>
              <a:buSzTx/>
              <a:buFontTx/>
              <a:buAutoNum type="arabicPeriod"/>
              <a:tabLst/>
              <a:defRPr/>
            </a:pPr>
            <a:r>
              <a:rPr lang="en-US" sz="800" dirty="0">
                <a:solidFill>
                  <a:schemeClr val="bg2">
                    <a:lumMod val="10000"/>
                  </a:schemeClr>
                </a:solidFill>
              </a:rPr>
              <a:t>A car with many safety-related automotive sensors</a:t>
            </a:r>
          </a:p>
          <a:p>
            <a:pPr marL="228600" marR="0" indent="-228600" algn="l" defTabSz="171450" rtl="0" eaLnBrk="0" fontAlgn="base" latinLnBrk="0" hangingPunct="0">
              <a:lnSpc>
                <a:spcPct val="100000"/>
              </a:lnSpc>
              <a:spcBef>
                <a:spcPct val="30000"/>
              </a:spcBef>
              <a:spcAft>
                <a:spcPct val="0"/>
              </a:spcAft>
              <a:buClrTx/>
              <a:buSzTx/>
              <a:buFontTx/>
              <a:buAutoNum type="arabicPeriod"/>
              <a:tabLst/>
              <a:defRPr/>
            </a:pPr>
            <a:r>
              <a:rPr lang="en-US" sz="1500" dirty="0">
                <a:solidFill>
                  <a:schemeClr val="bg2">
                    <a:lumMod val="10000"/>
                  </a:schemeClr>
                </a:solidFill>
              </a:rPr>
              <a:t>5G vehicular networks envisions cars with advanced sensing/communication capabilities</a:t>
            </a:r>
          </a:p>
          <a:p>
            <a:pPr marL="467916" lvl="1" indent="-169069" algn="l">
              <a:buFont typeface="Wingdings" panose="05000000000000000000" pitchFamily="2" charset="2"/>
              <a:buChar char="Ø"/>
            </a:pPr>
            <a:r>
              <a:rPr lang="en-US" sz="1200" dirty="0">
                <a:solidFill>
                  <a:schemeClr val="bg2">
                    <a:lumMod val="10000"/>
                  </a:schemeClr>
                </a:solidFill>
              </a:rPr>
              <a:t>Driver-less cars, City-scale traffic optimization and Data backhauling.</a:t>
            </a:r>
          </a:p>
          <a:p>
            <a:pPr marL="467916" lvl="1" indent="-169069" algn="l">
              <a:buFont typeface="Wingdings" panose="05000000000000000000" pitchFamily="2" charset="2"/>
              <a:buChar char="Ø"/>
            </a:pPr>
            <a:r>
              <a:rPr lang="en-US" sz="1200" i="1" dirty="0" err="1">
                <a:solidFill>
                  <a:schemeClr val="bg2">
                    <a:lumMod val="10000"/>
                  </a:schemeClr>
                </a:solidFill>
              </a:rPr>
              <a:t>Gbps</a:t>
            </a:r>
            <a:r>
              <a:rPr lang="en-US" sz="1200" dirty="0">
                <a:solidFill>
                  <a:schemeClr val="bg2">
                    <a:lumMod val="10000"/>
                  </a:schemeClr>
                </a:solidFill>
              </a:rPr>
              <a:t> rates not attainable in DSRC/4G</a:t>
            </a:r>
          </a:p>
          <a:p>
            <a:pPr marL="127397" lvl="0" indent="0" algn="l">
              <a:buFont typeface="Wingdings" panose="05000000000000000000" pitchFamily="2" charset="2"/>
              <a:buNone/>
            </a:pPr>
            <a:r>
              <a:rPr lang="en-US" sz="1500" dirty="0">
                <a:solidFill>
                  <a:schemeClr val="bg2">
                    <a:lumMod val="10000"/>
                  </a:schemeClr>
                </a:solidFill>
              </a:rPr>
              <a:t>Massive spectrum bandwidth available at </a:t>
            </a:r>
            <a:r>
              <a:rPr lang="en-US" sz="1500" i="1" dirty="0" err="1">
                <a:solidFill>
                  <a:schemeClr val="bg2">
                    <a:lumMod val="10000"/>
                  </a:schemeClr>
                </a:solidFill>
              </a:rPr>
              <a:t>mmWave</a:t>
            </a:r>
            <a:r>
              <a:rPr lang="en-US" sz="1500" dirty="0">
                <a:solidFill>
                  <a:schemeClr val="bg2">
                    <a:lumMod val="10000"/>
                  </a:schemeClr>
                </a:solidFill>
              </a:rPr>
              <a:t> and </a:t>
            </a:r>
            <a:r>
              <a:rPr lang="en-US" sz="1500" i="1" dirty="0">
                <a:solidFill>
                  <a:schemeClr val="bg2">
                    <a:lumMod val="10000"/>
                  </a:schemeClr>
                </a:solidFill>
              </a:rPr>
              <a:t>THz</a:t>
            </a:r>
            <a:r>
              <a:rPr lang="en-US" sz="1500" dirty="0">
                <a:solidFill>
                  <a:schemeClr val="bg2">
                    <a:lumMod val="10000"/>
                  </a:schemeClr>
                </a:solidFill>
              </a:rPr>
              <a:t> frequencies.</a:t>
            </a:r>
          </a:p>
          <a:p>
            <a:pPr marL="385763" lvl="1" indent="-125016" algn="l">
              <a:buFont typeface="Arial" panose="020B0604020202020204" pitchFamily="34" charset="0"/>
              <a:buChar char="•"/>
            </a:pPr>
            <a:r>
              <a:rPr lang="en-US" sz="1400" dirty="0">
                <a:solidFill>
                  <a:schemeClr val="bg2">
                    <a:lumMod val="10000"/>
                  </a:schemeClr>
                </a:solidFill>
              </a:rPr>
              <a:t>Particularly, [0.1-10] THz range can be used to realize </a:t>
            </a:r>
            <a:r>
              <a:rPr lang="en-US" sz="1400" i="1" dirty="0">
                <a:solidFill>
                  <a:schemeClr val="bg2">
                    <a:lumMod val="10000"/>
                  </a:schemeClr>
                </a:solidFill>
              </a:rPr>
              <a:t>data showers</a:t>
            </a:r>
            <a:endParaRPr lang="en-US" sz="1500" dirty="0">
              <a:solidFill>
                <a:schemeClr val="bg2">
                  <a:lumMod val="10000"/>
                </a:schemeClr>
              </a:solidFill>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13</a:t>
            </a:fld>
            <a:endParaRPr lang="en-US"/>
          </a:p>
        </p:txBody>
      </p:sp>
    </p:spTree>
    <p:extLst>
      <p:ext uri="{BB962C8B-B14F-4D97-AF65-F5344CB8AC3E}">
        <p14:creationId xmlns:p14="http://schemas.microsoft.com/office/powerpoint/2010/main" val="2526118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r>
              <a:rPr lang="en-US" sz="700" dirty="0">
                <a:solidFill>
                  <a:schemeClr val="bg2">
                    <a:lumMod val="10000"/>
                  </a:schemeClr>
                </a:solidFill>
              </a:rPr>
              <a:t>Both frequency ranges practically need </a:t>
            </a:r>
            <a:r>
              <a:rPr lang="en-US" sz="700" b="1" dirty="0">
                <a:solidFill>
                  <a:schemeClr val="bg2">
                    <a:lumMod val="10000"/>
                  </a:schemeClr>
                </a:solidFill>
              </a:rPr>
              <a:t>directional transmission</a:t>
            </a:r>
            <a:r>
              <a:rPr lang="en-US" sz="700" dirty="0">
                <a:solidFill>
                  <a:schemeClr val="bg2">
                    <a:lumMod val="10000"/>
                  </a:schemeClr>
                </a:solidFill>
              </a:rPr>
              <a:t>, </a:t>
            </a:r>
            <a:r>
              <a:rPr lang="en-US" sz="700" b="1" dirty="0">
                <a:solidFill>
                  <a:schemeClr val="bg2">
                    <a:lumMod val="10000"/>
                  </a:schemeClr>
                </a:solidFill>
              </a:rPr>
              <a:t>accurate synchronization</a:t>
            </a:r>
            <a:r>
              <a:rPr lang="en-US" sz="700" dirty="0">
                <a:solidFill>
                  <a:schemeClr val="bg2">
                    <a:lumMod val="10000"/>
                  </a:schemeClr>
                </a:solidFill>
              </a:rPr>
              <a:t> and experience occasional </a:t>
            </a:r>
            <a:r>
              <a:rPr lang="en-US" sz="700" b="1" dirty="0">
                <a:solidFill>
                  <a:schemeClr val="bg2">
                    <a:lumMod val="10000"/>
                  </a:schemeClr>
                </a:solidFill>
              </a:rPr>
              <a:t>channel induced outages</a:t>
            </a:r>
            <a:r>
              <a:rPr lang="en-US" sz="700" dirty="0">
                <a:solidFill>
                  <a:schemeClr val="bg2">
                    <a:lumMod val="10000"/>
                  </a:schemeClr>
                </a:solidFill>
              </a:rPr>
              <a:t> that may lead to </a:t>
            </a:r>
            <a:r>
              <a:rPr lang="en-US" sz="700" dirty="0" err="1">
                <a:solidFill>
                  <a:schemeClr val="bg2">
                    <a:lumMod val="10000"/>
                  </a:schemeClr>
                </a:solidFill>
              </a:rPr>
              <a:t>bursty</a:t>
            </a:r>
            <a:r>
              <a:rPr lang="en-US" sz="700" dirty="0">
                <a:solidFill>
                  <a:schemeClr val="bg2">
                    <a:lumMod val="10000"/>
                  </a:schemeClr>
                </a:solidFill>
              </a:rPr>
              <a:t> errors.</a:t>
            </a:r>
          </a:p>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700" dirty="0">
              <a:solidFill>
                <a:schemeClr val="bg2">
                  <a:lumMod val="10000"/>
                </a:schemeClr>
              </a:solidFill>
            </a:endParaRPr>
          </a:p>
          <a:p>
            <a:pPr marL="0" marR="0" lvl="0" indent="0" algn="l" defTabSz="171450" rtl="0" eaLnBrk="0" fontAlgn="base" latinLnBrk="0" hangingPunct="0">
              <a:lnSpc>
                <a:spcPct val="100000"/>
              </a:lnSpc>
              <a:spcBef>
                <a:spcPct val="30000"/>
              </a:spcBef>
              <a:spcAft>
                <a:spcPct val="0"/>
              </a:spcAft>
              <a:buClrTx/>
              <a:buSzTx/>
              <a:buFontTx/>
              <a:buNone/>
              <a:tabLst/>
              <a:defRPr/>
            </a:pPr>
            <a:r>
              <a:rPr lang="en-US" sz="600" b="1" kern="1200" dirty="0">
                <a:solidFill>
                  <a:schemeClr val="tx1"/>
                </a:solidFill>
                <a:effectLst/>
                <a:latin typeface="+mn-lt"/>
                <a:ea typeface="ＭＳ Ｐゴシック" charset="0"/>
              </a:rPr>
              <a:t>Starry</a:t>
            </a:r>
            <a:r>
              <a:rPr lang="en-US" sz="600" kern="1200" dirty="0">
                <a:solidFill>
                  <a:schemeClr val="tx1"/>
                </a:solidFill>
                <a:effectLst/>
                <a:latin typeface="+mn-lt"/>
                <a:ea typeface="ＭＳ Ｐゴシック" charset="0"/>
              </a:rPr>
              <a:t>, Boston based startup, was recently covered in IEEE Spectrum for they have delivered data rates of 200 Mb/s (stream UHD 4K TV shows) over 1.5 kilometer range at 37 GHz to beta users even in extreme non-line-of-sight conditions. &lt; $85 a month. Compare it to average broadband network</a:t>
            </a:r>
            <a:r>
              <a:rPr lang="en-US" sz="600" b="0" i="0" kern="1200" dirty="0">
                <a:solidFill>
                  <a:schemeClr val="tx1"/>
                </a:solidFill>
                <a:effectLst/>
                <a:latin typeface="+mn-lt"/>
                <a:ea typeface="ＭＳ Ｐゴシック" charset="0"/>
                <a:cs typeface="ＭＳ Ｐゴシック" charset="0"/>
              </a:rPr>
              <a:t> in the United States that offers average download speeds of just 55 megabits per second.</a:t>
            </a:r>
            <a:endParaRPr lang="en-US" sz="600" kern="1200" dirty="0">
              <a:solidFill>
                <a:schemeClr val="tx1"/>
              </a:solidFill>
              <a:effectLst/>
              <a:latin typeface="+mn-lt"/>
              <a:ea typeface="ＭＳ Ｐゴシック" charset="0"/>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14</a:t>
            </a:fld>
            <a:endParaRPr lang="en-US"/>
          </a:p>
        </p:txBody>
      </p:sp>
    </p:spTree>
    <p:extLst>
      <p:ext uri="{BB962C8B-B14F-4D97-AF65-F5344CB8AC3E}">
        <p14:creationId xmlns:p14="http://schemas.microsoft.com/office/powerpoint/2010/main" val="3390805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marR="0" lvl="0" indent="-228600" algn="l" defTabSz="171450" rtl="0" eaLnBrk="0" fontAlgn="base" latinLnBrk="0" hangingPunct="0">
              <a:lnSpc>
                <a:spcPct val="100000"/>
              </a:lnSpc>
              <a:spcBef>
                <a:spcPct val="30000"/>
              </a:spcBef>
              <a:spcAft>
                <a:spcPct val="0"/>
              </a:spcAft>
              <a:buClrTx/>
              <a:buSzTx/>
              <a:buFontTx/>
              <a:buAutoNum type="alphaUcPeriod"/>
              <a:tabLst/>
              <a:defRPr/>
            </a:pPr>
            <a:r>
              <a:rPr lang="en-US" sz="600" b="0" i="0" u="none" strike="noStrike" kern="1200" baseline="0" dirty="0" err="1">
                <a:solidFill>
                  <a:schemeClr val="tx1"/>
                </a:solidFill>
                <a:latin typeface="+mn-lt"/>
                <a:ea typeface="ＭＳ Ｐゴシック" charset="0"/>
                <a:cs typeface="ＭＳ Ｐゴシック" charset="0"/>
              </a:rPr>
              <a:t>mmWave</a:t>
            </a:r>
            <a:r>
              <a:rPr lang="en-US" sz="600" b="0" i="0" u="none" strike="noStrike" kern="1200" baseline="0" dirty="0">
                <a:solidFill>
                  <a:schemeClr val="tx1"/>
                </a:solidFill>
                <a:latin typeface="+mn-lt"/>
                <a:ea typeface="ＭＳ Ｐゴシック" charset="0"/>
                <a:cs typeface="ＭＳ Ｐゴシック" charset="0"/>
              </a:rPr>
              <a:t>: According to the experiments, the probability of having an outage event is null for distances smaller than 150m, but it increases up to 0.7 for distances around 200m.</a:t>
            </a:r>
            <a:endParaRPr lang="en-US" sz="700" dirty="0"/>
          </a:p>
          <a:p>
            <a:pPr marL="228600" marR="0" lvl="0" indent="-228600" algn="l" defTabSz="171450" rtl="0" eaLnBrk="0" fontAlgn="base" latinLnBrk="0" hangingPunct="0">
              <a:lnSpc>
                <a:spcPct val="100000"/>
              </a:lnSpc>
              <a:spcBef>
                <a:spcPct val="30000"/>
              </a:spcBef>
              <a:spcAft>
                <a:spcPct val="0"/>
              </a:spcAft>
              <a:buClrTx/>
              <a:buSzTx/>
              <a:buFontTx/>
              <a:buAutoNum type="alphaUcPeriod"/>
              <a:tabLst/>
              <a:defRPr/>
            </a:pPr>
            <a:r>
              <a:rPr lang="en-US" sz="700" dirty="0"/>
              <a:t>Largely due to decreased antenna aperture at </a:t>
            </a:r>
            <a:r>
              <a:rPr lang="en-US" sz="700" dirty="0" err="1"/>
              <a:t>mmWave</a:t>
            </a:r>
            <a:r>
              <a:rPr lang="en-US" sz="700" dirty="0"/>
              <a:t> frequencies</a:t>
            </a:r>
          </a:p>
          <a:p>
            <a:pPr marL="514350" lvl="1" indent="-171450" algn="l">
              <a:buFont typeface="Arial" panose="020B0604020202020204" pitchFamily="34" charset="0"/>
              <a:buChar char="•"/>
            </a:pPr>
            <a:r>
              <a:rPr lang="en-US" sz="800" dirty="0">
                <a:solidFill>
                  <a:schemeClr val="bg2">
                    <a:lumMod val="10000"/>
                  </a:schemeClr>
                </a:solidFill>
              </a:rPr>
              <a:t>Path-loss can be entirely compensated with sufficient </a:t>
            </a:r>
            <a:r>
              <a:rPr lang="en-US" sz="800" b="1" dirty="0">
                <a:solidFill>
                  <a:schemeClr val="bg2">
                    <a:lumMod val="10000"/>
                  </a:schemeClr>
                </a:solidFill>
              </a:rPr>
              <a:t>beamforming</a:t>
            </a:r>
            <a:r>
              <a:rPr lang="en-US" sz="800" dirty="0">
                <a:solidFill>
                  <a:schemeClr val="bg2">
                    <a:lumMod val="10000"/>
                  </a:schemeClr>
                </a:solidFill>
              </a:rPr>
              <a:t>.</a:t>
            </a:r>
            <a:r>
              <a:rPr lang="en-US" sz="800" b="1" dirty="0">
                <a:solidFill>
                  <a:schemeClr val="bg2">
                    <a:lumMod val="10000"/>
                  </a:schemeClr>
                </a:solidFill>
              </a:rPr>
              <a:t> </a:t>
            </a:r>
          </a:p>
          <a:p>
            <a:pPr marL="514350" lvl="1" indent="-171450" algn="l">
              <a:buFont typeface="Arial" panose="020B0604020202020204" pitchFamily="34" charset="0"/>
              <a:buChar char="•"/>
            </a:pPr>
            <a:r>
              <a:rPr lang="en-US" sz="800" dirty="0">
                <a:solidFill>
                  <a:schemeClr val="bg2">
                    <a:lumMod val="10000"/>
                  </a:schemeClr>
                </a:solidFill>
              </a:rPr>
              <a:t>Exploit </a:t>
            </a:r>
            <a:r>
              <a:rPr lang="en-US" sz="800" b="1" dirty="0">
                <a:solidFill>
                  <a:schemeClr val="bg2">
                    <a:lumMod val="10000"/>
                  </a:schemeClr>
                </a:solidFill>
              </a:rPr>
              <a:t>large arrays </a:t>
            </a:r>
            <a:r>
              <a:rPr lang="en-US" sz="800" dirty="0">
                <a:solidFill>
                  <a:schemeClr val="bg2">
                    <a:lumMod val="10000"/>
                  </a:schemeClr>
                </a:solidFill>
              </a:rPr>
              <a:t>to create pencil beams.</a:t>
            </a:r>
            <a:endParaRPr lang="en-US" sz="700" dirty="0"/>
          </a:p>
          <a:p>
            <a:pPr marL="0" marR="0" indent="0" algn="l" defTabSz="171450" rtl="0" eaLnBrk="0" fontAlgn="base" latinLnBrk="0" hangingPunct="0">
              <a:lnSpc>
                <a:spcPct val="100000"/>
              </a:lnSpc>
              <a:spcBef>
                <a:spcPct val="30000"/>
              </a:spcBef>
              <a:spcAft>
                <a:spcPct val="0"/>
              </a:spcAft>
              <a:buClrTx/>
              <a:buSzTx/>
              <a:buFontTx/>
              <a:buNone/>
              <a:tabLst/>
              <a:defRPr/>
            </a:pPr>
            <a:r>
              <a:rPr lang="en-US" sz="700" dirty="0"/>
              <a:t>B. Barring</a:t>
            </a:r>
            <a:r>
              <a:rPr lang="en-US" sz="700" baseline="0" dirty="0"/>
              <a:t> outage events, b</a:t>
            </a:r>
            <a:r>
              <a:rPr lang="en-US" sz="500" dirty="0"/>
              <a:t>eamforming when applied on both transmitter and receiver, the effective path loss can be even lower in the </a:t>
            </a:r>
            <a:r>
              <a:rPr lang="en-US" sz="500" dirty="0" err="1"/>
              <a:t>mmW</a:t>
            </a:r>
            <a:r>
              <a:rPr lang="en-US" sz="500" dirty="0"/>
              <a:t> range.</a:t>
            </a:r>
          </a:p>
          <a:p>
            <a:pPr marL="514350" marR="0" lvl="2" indent="-1714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800" dirty="0" err="1">
                <a:solidFill>
                  <a:schemeClr val="bg2">
                    <a:lumMod val="10000"/>
                  </a:schemeClr>
                </a:solidFill>
              </a:rPr>
              <a:t>MmWave</a:t>
            </a:r>
            <a:r>
              <a:rPr lang="en-US" sz="800" dirty="0">
                <a:solidFill>
                  <a:schemeClr val="bg2">
                    <a:lumMod val="10000"/>
                  </a:schemeClr>
                </a:solidFill>
              </a:rPr>
              <a:t> signals are sensitive to </a:t>
            </a:r>
            <a:r>
              <a:rPr lang="en-US" sz="800" b="1" dirty="0">
                <a:solidFill>
                  <a:schemeClr val="bg2">
                    <a:lumMod val="10000"/>
                  </a:schemeClr>
                </a:solidFill>
              </a:rPr>
              <a:t>blockages, </a:t>
            </a:r>
            <a:r>
              <a:rPr lang="en-US" sz="800" dirty="0">
                <a:solidFill>
                  <a:schemeClr val="bg2">
                    <a:lumMod val="10000"/>
                  </a:schemeClr>
                </a:solidFill>
              </a:rPr>
              <a:t>e.g. concrete buildings, foliage</a:t>
            </a:r>
          </a:p>
          <a:p>
            <a:pPr marL="0" marR="0" lvl="0" indent="0" algn="l" defTabSz="17145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dirty="0">
                <a:solidFill>
                  <a:schemeClr val="bg2">
                    <a:lumMod val="10000"/>
                  </a:schemeClr>
                </a:solidFill>
              </a:rPr>
              <a:t>C. LOS range is ~150 meters</a:t>
            </a:r>
          </a:p>
          <a:p>
            <a:pPr marL="171450" marR="0" lvl="1" indent="0" algn="l" defTabSz="171450" rtl="0" eaLnBrk="0" fontAlgn="base" latinLnBrk="0" hangingPunct="0">
              <a:lnSpc>
                <a:spcPct val="100000"/>
              </a:lnSpc>
              <a:spcBef>
                <a:spcPct val="30000"/>
              </a:spcBef>
              <a:spcAft>
                <a:spcPct val="0"/>
              </a:spcAft>
              <a:buClrTx/>
              <a:buSzTx/>
              <a:buFontTx/>
              <a:buNone/>
              <a:tabLst/>
              <a:defRPr/>
            </a:pPr>
            <a:r>
              <a:rPr lang="en-US" sz="700" dirty="0"/>
              <a:t>C. a. </a:t>
            </a:r>
            <a:r>
              <a:rPr lang="en-US" sz="500" dirty="0"/>
              <a:t>Measurement data is based on 42 TX-RX location pairs with distances from 30 m to 420 m at 28 GHz.  Transmit powers between 15 and 30 </a:t>
            </a:r>
            <a:r>
              <a:rPr lang="en-US" sz="500" dirty="0" err="1"/>
              <a:t>dBm</a:t>
            </a:r>
            <a:endParaRPr lang="en-US" sz="500" dirty="0"/>
          </a:p>
          <a:p>
            <a:pPr marL="171450" marR="0" lvl="1" indent="0" algn="l" defTabSz="171450" rtl="0" eaLnBrk="0" fontAlgn="base" latinLnBrk="0" hangingPunct="0">
              <a:lnSpc>
                <a:spcPct val="100000"/>
              </a:lnSpc>
              <a:spcBef>
                <a:spcPct val="30000"/>
              </a:spcBef>
              <a:spcAft>
                <a:spcPct val="0"/>
              </a:spcAft>
              <a:buClrTx/>
              <a:buSzTx/>
              <a:buFontTx/>
              <a:buNone/>
              <a:tabLst/>
              <a:defRPr/>
            </a:pPr>
            <a:r>
              <a:rPr lang="en-US" sz="700" dirty="0"/>
              <a:t>C. b. Outage: </a:t>
            </a:r>
            <a:r>
              <a:rPr lang="en-US" dirty="0"/>
              <a:t>no link between the TX and RX</a:t>
            </a:r>
            <a:r>
              <a:rPr lang="en-US" baseline="0" dirty="0"/>
              <a:t> i.e. </a:t>
            </a:r>
            <a:r>
              <a:rPr lang="en-US" dirty="0"/>
              <a:t>the path loss in either the LOS or NLOS state is sufficiently large.</a:t>
            </a:r>
          </a:p>
          <a:p>
            <a:pPr marL="514350" lvl="1" indent="-171450" algn="l">
              <a:buFont typeface="Arial" panose="020B0604020202020204" pitchFamily="34" charset="0"/>
              <a:buChar char="•"/>
            </a:pPr>
            <a:r>
              <a:rPr lang="en-US" dirty="0"/>
              <a:t>D.</a:t>
            </a:r>
            <a:r>
              <a:rPr lang="en-US" baseline="0" dirty="0"/>
              <a:t> </a:t>
            </a:r>
            <a:r>
              <a:rPr lang="en-US" sz="1200" dirty="0">
                <a:solidFill>
                  <a:schemeClr val="bg2">
                    <a:lumMod val="10000"/>
                  </a:schemeClr>
                </a:solidFill>
              </a:rPr>
              <a:t>One direct path dominant in the LOS</a:t>
            </a:r>
          </a:p>
          <a:p>
            <a:pPr marL="514350" lvl="1" indent="-171450" algn="l">
              <a:buFont typeface="Arial" panose="020B0604020202020204" pitchFamily="34" charset="0"/>
              <a:buChar char="•"/>
            </a:pPr>
            <a:r>
              <a:rPr lang="en-US" sz="1200" dirty="0">
                <a:solidFill>
                  <a:schemeClr val="bg2">
                    <a:lumMod val="10000"/>
                  </a:schemeClr>
                </a:solidFill>
              </a:rPr>
              <a:t>Multi-path is sparse even in NLOS</a:t>
            </a:r>
          </a:p>
          <a:p>
            <a:pPr marL="0" marR="0" indent="0" algn="l" defTabSz="171450" rtl="0" eaLnBrk="0" fontAlgn="base" latinLnBrk="0" hangingPunct="0">
              <a:lnSpc>
                <a:spcPct val="100000"/>
              </a:lnSpc>
              <a:spcBef>
                <a:spcPct val="30000"/>
              </a:spcBef>
              <a:spcAft>
                <a:spcPct val="0"/>
              </a:spcAft>
              <a:buClrTx/>
              <a:buSzTx/>
              <a:buFontTx/>
              <a:buNone/>
              <a:tabLst/>
              <a:defRPr/>
            </a:pPr>
            <a:endParaRPr lang="en-US" sz="1350" dirty="0">
              <a:solidFill>
                <a:schemeClr val="dk1"/>
              </a:solidFill>
              <a:latin typeface="Cabin"/>
              <a:ea typeface="Cabin"/>
              <a:cs typeface="Cabin"/>
              <a:sym typeface="Cabin"/>
            </a:endParaRPr>
          </a:p>
          <a:p>
            <a:pPr marL="0" marR="0" indent="0" algn="l" defTabSz="171450" rtl="0" eaLnBrk="0" fontAlgn="base" latinLnBrk="0" hangingPunct="0">
              <a:lnSpc>
                <a:spcPct val="100000"/>
              </a:lnSpc>
              <a:spcBef>
                <a:spcPct val="30000"/>
              </a:spcBef>
              <a:spcAft>
                <a:spcPct val="0"/>
              </a:spcAft>
              <a:buClrTx/>
              <a:buSzTx/>
              <a:buFontTx/>
              <a:buNone/>
              <a:tabLst/>
              <a:defRPr/>
            </a:pPr>
            <a:r>
              <a:rPr lang="en-US" sz="1350" dirty="0">
                <a:solidFill>
                  <a:schemeClr val="dk1"/>
                </a:solidFill>
                <a:latin typeface="Cabin"/>
                <a:ea typeface="Cabin"/>
                <a:cs typeface="Cabin"/>
                <a:sym typeface="Cabin"/>
              </a:rPr>
              <a:t>Higher Sampling rate</a:t>
            </a:r>
          </a:p>
          <a:p>
            <a:pPr marL="0" marR="0" indent="0" algn="l" defTabSz="171450" rtl="0" eaLnBrk="0" fontAlgn="base" latinLnBrk="0" hangingPunct="0">
              <a:lnSpc>
                <a:spcPct val="100000"/>
              </a:lnSpc>
              <a:spcBef>
                <a:spcPct val="30000"/>
              </a:spcBef>
              <a:spcAft>
                <a:spcPct val="0"/>
              </a:spcAft>
              <a:buClrTx/>
              <a:buSzTx/>
              <a:buFontTx/>
              <a:buNone/>
              <a:tabLst/>
              <a:defRPr/>
            </a:pPr>
            <a:r>
              <a:rPr lang="en-US" sz="1350" dirty="0">
                <a:solidFill>
                  <a:schemeClr val="dk1"/>
                </a:solidFill>
                <a:latin typeface="Cabin"/>
                <a:ea typeface="Cabin"/>
                <a:cs typeface="Cabin"/>
                <a:sym typeface="Cabin"/>
              </a:rPr>
              <a:t>Higher Power Consumption</a:t>
            </a:r>
          </a:p>
          <a:p>
            <a:pPr marL="0" marR="0" lvl="0" indent="0" algn="l" rtl="0">
              <a:spcBef>
                <a:spcPts val="0"/>
              </a:spcBef>
              <a:buSzPct val="25000"/>
              <a:buNone/>
            </a:pPr>
            <a:r>
              <a:rPr lang="en-US" dirty="0"/>
              <a:t>The term millimeter-wave generally refers to the frequency range from 30 GHz to 300 GHz because the corresponding wavelength is between 10 mm and 1 mm, and the term </a:t>
            </a:r>
            <a:r>
              <a:rPr lang="en-US" dirty="0" err="1"/>
              <a:t>subterahertz</a:t>
            </a:r>
            <a:r>
              <a:rPr lang="en-US" dirty="0"/>
              <a:t> refers to the frequencies below 1 THz. The millimeter-wave/sub-terahertz frequency range includes molecular vibration frequencies and absorption bands of the atmosphere and common materials and is therefore important for fundamental applications. This frequency range is also useful for technological applications, such as imagers and radars. Imaging at these frequencies can be used to detect concealed weapons or explosives and reveal features in skin, teeth, and solid organs</a:t>
            </a:r>
          </a:p>
          <a:p>
            <a:pPr marL="0" marR="0" lvl="0" indent="0" algn="l" rtl="0">
              <a:spcBef>
                <a:spcPts val="0"/>
              </a:spcBef>
              <a:buSzPct val="25000"/>
              <a:buNone/>
            </a:pPr>
            <a:endParaRPr lang="en-US" dirty="0"/>
          </a:p>
          <a:p>
            <a:pPr marL="0" marR="0" lvl="0" indent="0" algn="l" rtl="0">
              <a:spcBef>
                <a:spcPts val="0"/>
              </a:spcBef>
              <a:buSzPct val="25000"/>
              <a:buNone/>
            </a:pPr>
            <a:r>
              <a:rPr lang="en-US" dirty="0"/>
              <a:t>There are many wide and unallocated frequency bands in the millimeter-wave/</a:t>
            </a:r>
            <a:r>
              <a:rPr lang="en-US" dirty="0" err="1"/>
              <a:t>subterahertz</a:t>
            </a:r>
            <a:r>
              <a:rPr lang="en-US" dirty="0"/>
              <a:t> frequencies that are attractive for wideband applications. The low frequency bands (below 10 GHz) are narrowly divided and have been legally appropriated for various existing applications, making it difficult to accommodate the wide bandwidth requirements of emerging applications. For example, a 10 </a:t>
            </a:r>
            <a:r>
              <a:rPr lang="en-US" dirty="0" err="1"/>
              <a:t>Gbps</a:t>
            </a:r>
            <a:r>
              <a:rPr lang="en-US" dirty="0"/>
              <a:t> BPSK communication system requires a bandwidth of approximately 20 GHz around the carrier frequency.</a:t>
            </a:r>
          </a:p>
          <a:p>
            <a:pPr marL="0" marR="0" lvl="0" indent="0" algn="l" rtl="0">
              <a:spcBef>
                <a:spcPts val="0"/>
              </a:spcBef>
              <a:buSzPct val="25000"/>
              <a:buNone/>
            </a:pPr>
            <a:endParaRPr lang="en-US" dirty="0"/>
          </a:p>
          <a:p>
            <a:pPr marL="214313" indent="-214313" algn="l">
              <a:spcBef>
                <a:spcPts val="0"/>
              </a:spcBef>
              <a:buClr>
                <a:schemeClr val="dk1"/>
              </a:buClr>
              <a:buSzPct val="100000"/>
              <a:buFont typeface="Cabin"/>
              <a:buChar char="-"/>
            </a:pPr>
            <a:r>
              <a:rPr lang="en-US" sz="1350" dirty="0">
                <a:solidFill>
                  <a:schemeClr val="dk1"/>
                </a:solidFill>
                <a:latin typeface="Cabin"/>
                <a:ea typeface="Cabin"/>
                <a:cs typeface="Cabin"/>
                <a:sym typeface="Cabin"/>
              </a:rPr>
              <a:t>Signal suffers from higher attenuation due to</a:t>
            </a:r>
          </a:p>
          <a:p>
            <a:pPr marL="557213" lvl="1" indent="-214313" algn="l">
              <a:spcBef>
                <a:spcPts val="0"/>
              </a:spcBef>
              <a:buClr>
                <a:schemeClr val="dk1"/>
              </a:buClr>
              <a:buSzPct val="100000"/>
              <a:buFont typeface="Cabin"/>
              <a:buChar char="-"/>
            </a:pPr>
            <a:r>
              <a:rPr lang="en-US" sz="1350" dirty="0">
                <a:solidFill>
                  <a:schemeClr val="dk1"/>
                </a:solidFill>
                <a:latin typeface="Cabin"/>
                <a:ea typeface="Cabin"/>
                <a:cs typeface="Cabin"/>
                <a:sym typeface="Cabin"/>
              </a:rPr>
              <a:t>Higher Frequency.</a:t>
            </a:r>
          </a:p>
          <a:p>
            <a:pPr marL="557213" lvl="1" indent="-214313" algn="l">
              <a:spcBef>
                <a:spcPts val="0"/>
              </a:spcBef>
              <a:buClr>
                <a:schemeClr val="dk1"/>
              </a:buClr>
              <a:buSzPct val="100000"/>
              <a:buFont typeface="Cabin"/>
              <a:buChar char="-"/>
            </a:pPr>
            <a:r>
              <a:rPr lang="en-US" sz="1350" dirty="0">
                <a:solidFill>
                  <a:schemeClr val="dk1"/>
                </a:solidFill>
                <a:latin typeface="Cabin"/>
                <a:ea typeface="Cabin"/>
                <a:cs typeface="Cabin"/>
                <a:sym typeface="Cabin"/>
              </a:rPr>
              <a:t>Molecular Absorption due to mechanical resonant frequencies in the band.</a:t>
            </a:r>
          </a:p>
          <a:p>
            <a:pPr marL="214313" indent="-214313" algn="l">
              <a:spcBef>
                <a:spcPts val="0"/>
              </a:spcBef>
              <a:buClr>
                <a:schemeClr val="dk1"/>
              </a:buClr>
              <a:buSzPct val="100000"/>
              <a:buFont typeface="Cabin"/>
              <a:buChar char="-"/>
            </a:pPr>
            <a:r>
              <a:rPr lang="en-US" sz="1350" dirty="0">
                <a:solidFill>
                  <a:schemeClr val="dk1"/>
                </a:solidFill>
                <a:latin typeface="Cabin"/>
                <a:ea typeface="Cabin"/>
                <a:cs typeface="Cabin"/>
                <a:sym typeface="Cabin"/>
              </a:rPr>
              <a:t>Higher bandwidth of the order of GHz.</a:t>
            </a:r>
          </a:p>
          <a:p>
            <a:pPr marL="0" marR="0" lvl="0" indent="0" algn="l" rtl="0">
              <a:spcBef>
                <a:spcPts val="0"/>
              </a:spcBef>
              <a:buSzPct val="25000"/>
              <a:buNone/>
            </a:pPr>
            <a:endParaRPr lang="en-US"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15</a:t>
            </a:fld>
            <a:endParaRPr lang="en-US"/>
          </a:p>
        </p:txBody>
      </p:sp>
    </p:spTree>
    <p:extLst>
      <p:ext uri="{BB962C8B-B14F-4D97-AF65-F5344CB8AC3E}">
        <p14:creationId xmlns:p14="http://schemas.microsoft.com/office/powerpoint/2010/main" val="3465744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2400" dirty="0"/>
              <a:t>Choice of THz band</a:t>
            </a:r>
          </a:p>
          <a:p>
            <a:pPr marL="514350" lvl="1" indent="-342900" algn="l">
              <a:buFont typeface="Arial" panose="020B0604020202020204" pitchFamily="34" charset="0"/>
              <a:buChar char="•"/>
            </a:pPr>
            <a:r>
              <a:rPr lang="en-US" sz="1800" dirty="0"/>
              <a:t>Spectrum range [0.8-0.9] THz represents a suitable band for THz communications up to 10 meters</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16</a:t>
            </a:fld>
            <a:endParaRPr lang="en-US"/>
          </a:p>
        </p:txBody>
      </p:sp>
    </p:spTree>
    <p:extLst>
      <p:ext uri="{BB962C8B-B14F-4D97-AF65-F5344CB8AC3E}">
        <p14:creationId xmlns:p14="http://schemas.microsoft.com/office/powerpoint/2010/main" val="3821712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450" kern="1200" dirty="0">
                <a:solidFill>
                  <a:schemeClr val="tx1"/>
                </a:solidFill>
                <a:effectLst/>
                <a:latin typeface="+mn-lt"/>
                <a:ea typeface="ＭＳ Ｐゴシック" charset="0"/>
                <a:cs typeface="ＭＳ Ｐゴシック" charset="0"/>
              </a:rPr>
              <a:t>C(d): Closed-form expression for the channel capacity for a given distance d</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17</a:t>
            </a:fld>
            <a:endParaRPr lang="en-US"/>
          </a:p>
        </p:txBody>
      </p:sp>
    </p:spTree>
    <p:extLst>
      <p:ext uri="{BB962C8B-B14F-4D97-AF65-F5344CB8AC3E}">
        <p14:creationId xmlns:p14="http://schemas.microsoft.com/office/powerpoint/2010/main" val="263393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2400" dirty="0"/>
              <a:t>Choice of THz band</a:t>
            </a:r>
          </a:p>
          <a:p>
            <a:pPr marL="514350" lvl="1" indent="-342900" algn="l">
              <a:buFont typeface="Arial" panose="020B0604020202020204" pitchFamily="34" charset="0"/>
              <a:buChar char="•"/>
            </a:pPr>
            <a:r>
              <a:rPr lang="en-US" sz="1800" dirty="0"/>
              <a:t>Spectrum range [0.8-0.9] THz represents a suitable band for THz communications up to 10 meters</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18</a:t>
            </a:fld>
            <a:endParaRPr lang="en-US"/>
          </a:p>
        </p:txBody>
      </p:sp>
    </p:spTree>
    <p:extLst>
      <p:ext uri="{BB962C8B-B14F-4D97-AF65-F5344CB8AC3E}">
        <p14:creationId xmlns:p14="http://schemas.microsoft.com/office/powerpoint/2010/main" val="161606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89297" marR="0" lvl="0" indent="0" algn="l" defTabSz="17145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800" dirty="0"/>
              <a:t>Vehicles: data mules; Infrastructure: installed roadside towers</a:t>
            </a:r>
          </a:p>
          <a:p>
            <a:pPr marL="89297" marR="0" lvl="0" indent="0" algn="l" defTabSz="17145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400" dirty="0">
              <a:solidFill>
                <a:schemeClr val="bg2">
                  <a:lumMod val="10000"/>
                </a:schemeClr>
              </a:solidFill>
            </a:endParaRPr>
          </a:p>
          <a:p>
            <a:pPr marL="375047" marR="0" lvl="0" indent="-2857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400" dirty="0">
                <a:solidFill>
                  <a:schemeClr val="bg2">
                    <a:lumMod val="10000"/>
                  </a:schemeClr>
                </a:solidFill>
              </a:rPr>
              <a:t>Necessitates installation of expensive networking equipment, miles of fiber connecting data centers.</a:t>
            </a:r>
            <a:endParaRPr lang="en-US" sz="450" kern="1200" dirty="0">
              <a:solidFill>
                <a:schemeClr val="tx1"/>
              </a:solidFill>
              <a:effectLst/>
              <a:latin typeface="+mn-lt"/>
              <a:ea typeface="ＭＳ Ｐゴシック" charset="0"/>
              <a:cs typeface="ＭＳ Ｐゴシック" charset="0"/>
            </a:endParaRPr>
          </a:p>
          <a:p>
            <a:pPr marL="0" marR="0" indent="0" algn="l" defTabSz="171450" rtl="0" eaLnBrk="0" fontAlgn="base" latinLnBrk="0" hangingPunct="0">
              <a:lnSpc>
                <a:spcPct val="100000"/>
              </a:lnSpc>
              <a:spcBef>
                <a:spcPct val="30000"/>
              </a:spcBef>
              <a:spcAft>
                <a:spcPct val="0"/>
              </a:spcAft>
              <a:buClrTx/>
              <a:buSzTx/>
              <a:buFontTx/>
              <a:buNone/>
              <a:tabLst/>
              <a:defRPr/>
            </a:pPr>
            <a:r>
              <a:rPr lang="en-US" sz="450" kern="1200" dirty="0">
                <a:solidFill>
                  <a:schemeClr val="tx1"/>
                </a:solidFill>
                <a:effectLst/>
                <a:latin typeface="+mn-lt"/>
                <a:ea typeface="ＭＳ Ｐゴシック" charset="0"/>
                <a:cs typeface="ＭＳ Ｐゴシック" charset="0"/>
              </a:rPr>
              <a:t>Wires are a limiting factor for many technologies.</a:t>
            </a:r>
            <a:r>
              <a:rPr lang="en-US" sz="450" kern="1200" baseline="0" dirty="0">
                <a:solidFill>
                  <a:schemeClr val="tx1"/>
                </a:solidFill>
                <a:effectLst/>
                <a:latin typeface="+mn-lt"/>
                <a:ea typeface="ＭＳ Ｐゴシック" charset="0"/>
                <a:cs typeface="ＭＳ Ｐゴシック" charset="0"/>
              </a:rPr>
              <a:t> </a:t>
            </a:r>
            <a:r>
              <a:rPr lang="en-US" sz="450" kern="1200" dirty="0">
                <a:solidFill>
                  <a:schemeClr val="tx1"/>
                </a:solidFill>
                <a:effectLst/>
                <a:latin typeface="+mn-lt"/>
                <a:ea typeface="ＭＳ Ｐゴシック" charset="0"/>
                <a:cs typeface="ＭＳ Ｐゴシック" charset="0"/>
              </a:rPr>
              <a:t>Google Fiber, Google's own gigabit internet service, is looking to ditch physical fiber-optic cables in favor of a wireless solution that could help the service roll out to more cities more quickly (and more cheaply, too, since laying down miles of fiber-optic cables and digging up service lines or upgrading above-ground lines is extremely costly).</a:t>
            </a:r>
          </a:p>
          <a:p>
            <a:pPr marL="0" marR="0" indent="0" algn="l" defTabSz="171450" rtl="0" eaLnBrk="0" fontAlgn="base" latinLnBrk="0" hangingPunct="0">
              <a:lnSpc>
                <a:spcPct val="100000"/>
              </a:lnSpc>
              <a:spcBef>
                <a:spcPct val="30000"/>
              </a:spcBef>
              <a:spcAft>
                <a:spcPct val="0"/>
              </a:spcAft>
              <a:buClrTx/>
              <a:buSzTx/>
              <a:buFontTx/>
              <a:buNone/>
              <a:tabLst/>
              <a:defRPr/>
            </a:pPr>
            <a:endParaRPr lang="en-US" sz="450" kern="1200" dirty="0">
              <a:solidFill>
                <a:schemeClr val="tx1"/>
              </a:solidFill>
              <a:effectLst/>
              <a:latin typeface="+mn-lt"/>
              <a:ea typeface="ＭＳ Ｐゴシック" charset="0"/>
              <a:cs typeface="ＭＳ Ｐゴシック" charset="0"/>
            </a:endParaRPr>
          </a:p>
          <a:p>
            <a:pPr marL="171450" marR="0" lvl="0" indent="-1714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800" dirty="0">
                <a:solidFill>
                  <a:schemeClr val="bg2">
                    <a:lumMod val="10000"/>
                  </a:schemeClr>
                </a:solidFill>
              </a:rPr>
              <a:t>This type of data is usually not interactive, may be delay tolerant.</a:t>
            </a:r>
            <a:endParaRPr lang="en-US" sz="900" dirty="0">
              <a:solidFill>
                <a:schemeClr val="bg2">
                  <a:lumMod val="10000"/>
                </a:schemeClr>
              </a:solidFill>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19</a:t>
            </a:fld>
            <a:endParaRPr lang="en-US"/>
          </a:p>
        </p:txBody>
      </p:sp>
    </p:spTree>
    <p:extLst>
      <p:ext uri="{BB962C8B-B14F-4D97-AF65-F5344CB8AC3E}">
        <p14:creationId xmlns:p14="http://schemas.microsoft.com/office/powerpoint/2010/main" val="3494476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800" dirty="0">
                <a:solidFill>
                  <a:schemeClr val="bg2">
                    <a:lumMod val="10000"/>
                  </a:schemeClr>
                </a:solidFill>
              </a:rPr>
              <a:t>THz bands allow transmission rates of several orders of magnitude higher than </a:t>
            </a:r>
            <a:r>
              <a:rPr lang="en-US" sz="800" dirty="0" err="1">
                <a:solidFill>
                  <a:schemeClr val="bg2">
                    <a:lumMod val="10000"/>
                  </a:schemeClr>
                </a:solidFill>
              </a:rPr>
              <a:t>mmWave</a:t>
            </a:r>
            <a:r>
              <a:rPr lang="en-US" sz="800" dirty="0">
                <a:solidFill>
                  <a:schemeClr val="bg2">
                    <a:lumMod val="10000"/>
                  </a:schemeClr>
                </a:solidFill>
              </a:rPr>
              <a:t>.</a:t>
            </a:r>
            <a:r>
              <a:rPr lang="en-US" sz="800" baseline="0" dirty="0">
                <a:solidFill>
                  <a:schemeClr val="bg2">
                    <a:lumMod val="10000"/>
                  </a:schemeClr>
                </a:solidFill>
              </a:rPr>
              <a:t> </a:t>
            </a:r>
            <a:r>
              <a:rPr lang="en-US" sz="800" dirty="0">
                <a:solidFill>
                  <a:schemeClr val="bg2">
                    <a:lumMod val="10000"/>
                  </a:schemeClr>
                </a:solidFill>
              </a:rPr>
              <a:t>We use THz mode whenever possible.</a:t>
            </a:r>
            <a:endParaRPr lang="en-US" sz="800" dirty="0">
              <a:solidFill>
                <a:schemeClr val="accent1"/>
              </a:solidFill>
            </a:endParaRPr>
          </a:p>
          <a:p>
            <a:pPr marL="171450" indent="-171450" algn="l">
              <a:buFont typeface="Arial" panose="020B0604020202020204" pitchFamily="34" charset="0"/>
              <a:buChar char="•"/>
            </a:pPr>
            <a:r>
              <a:rPr lang="en-US" sz="700" dirty="0"/>
              <a:t>Let </a:t>
            </a:r>
            <a:r>
              <a:rPr lang="en-US" sz="700" i="1" dirty="0" err="1"/>
              <a:t>d</a:t>
            </a:r>
            <a:r>
              <a:rPr lang="en-US" sz="700" i="1" baseline="-25000" dirty="0" err="1"/>
              <a:t>mm</a:t>
            </a:r>
            <a:r>
              <a:rPr lang="en-US" sz="700" dirty="0"/>
              <a:t> and </a:t>
            </a:r>
            <a:r>
              <a:rPr lang="en-US" sz="700" i="1" dirty="0" err="1"/>
              <a:t>d</a:t>
            </a:r>
            <a:r>
              <a:rPr lang="en-US" sz="700" i="1" baseline="-25000" dirty="0" err="1"/>
              <a:t>THz</a:t>
            </a:r>
            <a:r>
              <a:rPr lang="en-US" sz="700" dirty="0"/>
              <a:t> respectively be the max. distance between a pair of nodes at which communication becomes possible for the </a:t>
            </a:r>
            <a:r>
              <a:rPr lang="en-US" sz="700" dirty="0" err="1"/>
              <a:t>mmWave</a:t>
            </a:r>
            <a:r>
              <a:rPr lang="en-US" sz="700" dirty="0"/>
              <a:t> and the THz channels.</a:t>
            </a:r>
          </a:p>
          <a:p>
            <a:pPr marL="171450" indent="-171450" algn="l">
              <a:buFont typeface="Arial" panose="020B0604020202020204" pitchFamily="34" charset="0"/>
              <a:buChar char="•"/>
            </a:pPr>
            <a:r>
              <a:rPr lang="en-US" sz="700" dirty="0"/>
              <a:t>Let the separation distance be </a:t>
            </a:r>
            <a:r>
              <a:rPr lang="en-US" sz="700" i="1" dirty="0"/>
              <a:t>d</a:t>
            </a:r>
            <a:endParaRPr lang="en-US" sz="7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20</a:t>
            </a:fld>
            <a:endParaRPr lang="en-US"/>
          </a:p>
        </p:txBody>
      </p:sp>
    </p:spTree>
    <p:extLst>
      <p:ext uri="{BB962C8B-B14F-4D97-AF65-F5344CB8AC3E}">
        <p14:creationId xmlns:p14="http://schemas.microsoft.com/office/powerpoint/2010/main" val="3764004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lvl="0" indent="-1714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7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21</a:t>
            </a:fld>
            <a:endParaRPr lang="en-US"/>
          </a:p>
        </p:txBody>
      </p:sp>
    </p:spTree>
    <p:extLst>
      <p:ext uri="{BB962C8B-B14F-4D97-AF65-F5344CB8AC3E}">
        <p14:creationId xmlns:p14="http://schemas.microsoft.com/office/powerpoint/2010/main" val="3759605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2400" dirty="0"/>
              <a:t>1. Network Scenario</a:t>
            </a:r>
          </a:p>
          <a:p>
            <a:pPr marL="514350" lvl="1" indent="-342900" algn="l">
              <a:buFont typeface="Arial" panose="020B0604020202020204" pitchFamily="34" charset="0"/>
              <a:buChar char="•"/>
            </a:pPr>
            <a:r>
              <a:rPr lang="en-US" sz="1800" dirty="0"/>
              <a:t>Two data centers located in downtown Boston: the first is located at 451 D St., owned by Markley Group LLC, and the second is located at 1 Summer Street, owned by XO Communications.</a:t>
            </a:r>
            <a:endParaRPr lang="en-US" sz="10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22</a:t>
            </a:fld>
            <a:endParaRPr lang="en-US"/>
          </a:p>
        </p:txBody>
      </p:sp>
    </p:spTree>
    <p:extLst>
      <p:ext uri="{BB962C8B-B14F-4D97-AF65-F5344CB8AC3E}">
        <p14:creationId xmlns:p14="http://schemas.microsoft.com/office/powerpoint/2010/main" val="1206954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23</a:t>
            </a:fld>
            <a:endParaRPr lang="en-US"/>
          </a:p>
        </p:txBody>
      </p:sp>
    </p:spTree>
    <p:extLst>
      <p:ext uri="{BB962C8B-B14F-4D97-AF65-F5344CB8AC3E}">
        <p14:creationId xmlns:p14="http://schemas.microsoft.com/office/powerpoint/2010/main" val="1519741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24</a:t>
            </a:fld>
            <a:endParaRPr lang="en-US"/>
          </a:p>
        </p:txBody>
      </p:sp>
    </p:spTree>
    <p:extLst>
      <p:ext uri="{BB962C8B-B14F-4D97-AF65-F5344CB8AC3E}">
        <p14:creationId xmlns:p14="http://schemas.microsoft.com/office/powerpoint/2010/main" val="3696982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r>
              <a:rPr lang="en-US" sz="1800" dirty="0">
                <a:solidFill>
                  <a:schemeClr val="bg2">
                    <a:lumMod val="10000"/>
                  </a:schemeClr>
                </a:solidFill>
              </a:rPr>
              <a:t>e.g. Obtain GPS co-ordinates for the driving route taken by a car from Northeastern Univ. to Tufts University</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25</a:t>
            </a:fld>
            <a:endParaRPr lang="en-US"/>
          </a:p>
        </p:txBody>
      </p:sp>
    </p:spTree>
    <p:extLst>
      <p:ext uri="{BB962C8B-B14F-4D97-AF65-F5344CB8AC3E}">
        <p14:creationId xmlns:p14="http://schemas.microsoft.com/office/powerpoint/2010/main" val="2362713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26</a:t>
            </a:fld>
            <a:endParaRPr lang="en-US"/>
          </a:p>
        </p:txBody>
      </p:sp>
    </p:spTree>
    <p:extLst>
      <p:ext uri="{BB962C8B-B14F-4D97-AF65-F5344CB8AC3E}">
        <p14:creationId xmlns:p14="http://schemas.microsoft.com/office/powerpoint/2010/main" val="1256312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27</a:t>
            </a:fld>
            <a:endParaRPr lang="en-US"/>
          </a:p>
        </p:txBody>
      </p:sp>
    </p:spTree>
    <p:extLst>
      <p:ext uri="{BB962C8B-B14F-4D97-AF65-F5344CB8AC3E}">
        <p14:creationId xmlns:p14="http://schemas.microsoft.com/office/powerpoint/2010/main" val="3263003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28</a:t>
            </a:fld>
            <a:endParaRPr lang="en-US"/>
          </a:p>
        </p:txBody>
      </p:sp>
    </p:spTree>
    <p:extLst>
      <p:ext uri="{BB962C8B-B14F-4D97-AF65-F5344CB8AC3E}">
        <p14:creationId xmlns:p14="http://schemas.microsoft.com/office/powerpoint/2010/main" val="3028292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29</a:t>
            </a:fld>
            <a:endParaRPr lang="en-US"/>
          </a:p>
        </p:txBody>
      </p:sp>
    </p:spTree>
    <p:extLst>
      <p:ext uri="{BB962C8B-B14F-4D97-AF65-F5344CB8AC3E}">
        <p14:creationId xmlns:p14="http://schemas.microsoft.com/office/powerpoint/2010/main" val="271688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30</a:t>
            </a:fld>
            <a:endParaRPr lang="en-US"/>
          </a:p>
        </p:txBody>
      </p:sp>
    </p:spTree>
    <p:extLst>
      <p:ext uri="{BB962C8B-B14F-4D97-AF65-F5344CB8AC3E}">
        <p14:creationId xmlns:p14="http://schemas.microsoft.com/office/powerpoint/2010/main" val="4191144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31</a:t>
            </a:fld>
            <a:endParaRPr lang="en-US"/>
          </a:p>
        </p:txBody>
      </p:sp>
    </p:spTree>
    <p:extLst>
      <p:ext uri="{BB962C8B-B14F-4D97-AF65-F5344CB8AC3E}">
        <p14:creationId xmlns:p14="http://schemas.microsoft.com/office/powerpoint/2010/main" val="80621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sz="1800" b="1" i="1" dirty="0"/>
              <a:t>“multiple vehicles”</a:t>
            </a:r>
          </a:p>
          <a:p>
            <a:pPr marL="0" marR="0" lvl="0" indent="0" algn="l" defTabSz="171450" rtl="0" eaLnBrk="0" fontAlgn="base" latinLnBrk="0" hangingPunct="0">
              <a:lnSpc>
                <a:spcPct val="100000"/>
              </a:lnSpc>
              <a:spcBef>
                <a:spcPct val="30000"/>
              </a:spcBef>
              <a:spcAft>
                <a:spcPct val="0"/>
              </a:spcAft>
              <a:buClrTx/>
              <a:buSzTx/>
              <a:buFontTx/>
              <a:buNone/>
              <a:tabLst/>
              <a:defRPr/>
            </a:pPr>
            <a:r>
              <a:rPr lang="en-US" sz="1800" kern="0" dirty="0">
                <a:solidFill>
                  <a:schemeClr val="bg2">
                    <a:lumMod val="10000"/>
                  </a:schemeClr>
                </a:solidFill>
              </a:rPr>
              <a:t>Short transmissions occupying large bandwidth</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32</a:t>
            </a:fld>
            <a:endParaRPr lang="en-US"/>
          </a:p>
        </p:txBody>
      </p:sp>
    </p:spTree>
    <p:extLst>
      <p:ext uri="{BB962C8B-B14F-4D97-AF65-F5344CB8AC3E}">
        <p14:creationId xmlns:p14="http://schemas.microsoft.com/office/powerpoint/2010/main" val="3745910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marR="0" lvl="0" indent="-228600" algn="l" defTabSz="171450" rtl="0" eaLnBrk="0" fontAlgn="base" latinLnBrk="0" hangingPunct="0">
              <a:lnSpc>
                <a:spcPct val="100000"/>
              </a:lnSpc>
              <a:spcBef>
                <a:spcPct val="30000"/>
              </a:spcBef>
              <a:spcAft>
                <a:spcPct val="0"/>
              </a:spcAft>
              <a:buClrTx/>
              <a:buSzTx/>
              <a:buFontTx/>
              <a:buAutoNum type="arabicPeriod"/>
              <a:tabLst/>
              <a:defRPr/>
            </a:pPr>
            <a:r>
              <a:rPr lang="en-US" sz="800" u="none" dirty="0">
                <a:solidFill>
                  <a:schemeClr val="bg2">
                    <a:lumMod val="10000"/>
                  </a:schemeClr>
                </a:solidFill>
              </a:rPr>
              <a:t>Out-of-band sources to reduce beam alignment overhead [B]</a:t>
            </a:r>
          </a:p>
          <a:p>
            <a:pPr marL="228600" marR="0" lvl="0" indent="-228600" algn="l" defTabSz="171450" rtl="0" eaLnBrk="0" fontAlgn="base" latinLnBrk="0" hangingPunct="0">
              <a:lnSpc>
                <a:spcPct val="100000"/>
              </a:lnSpc>
              <a:spcBef>
                <a:spcPct val="30000"/>
              </a:spcBef>
              <a:spcAft>
                <a:spcPct val="0"/>
              </a:spcAft>
              <a:buClrTx/>
              <a:buSzTx/>
              <a:buFontTx/>
              <a:buAutoNum type="arabicPeriod"/>
              <a:tabLst/>
              <a:defRPr/>
            </a:pPr>
            <a:r>
              <a:rPr lang="en-US" sz="800" u="none" baseline="0" dirty="0">
                <a:solidFill>
                  <a:schemeClr val="bg2">
                    <a:lumMod val="10000"/>
                  </a:schemeClr>
                </a:solidFill>
              </a:rPr>
              <a:t>State your assumption -&gt; You got accurate locations of the </a:t>
            </a:r>
            <a:r>
              <a:rPr lang="en-US" sz="800" u="none" baseline="0" dirty="0" err="1">
                <a:solidFill>
                  <a:schemeClr val="bg2">
                    <a:lumMod val="10000"/>
                  </a:schemeClr>
                </a:solidFill>
              </a:rPr>
              <a:t>Tx</a:t>
            </a:r>
            <a:r>
              <a:rPr lang="en-US" sz="800" u="none" baseline="0" dirty="0">
                <a:solidFill>
                  <a:schemeClr val="bg2">
                    <a:lumMod val="10000"/>
                  </a:schemeClr>
                </a:solidFill>
              </a:rPr>
              <a:t> and Rx antenna, which lets you compute Theta and Phi.</a:t>
            </a:r>
            <a:endParaRPr lang="en-US" sz="800" u="none" dirty="0">
              <a:solidFill>
                <a:schemeClr val="bg2">
                  <a:lumMod val="10000"/>
                </a:schemeClr>
              </a:solidFill>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33</a:t>
            </a:fld>
            <a:endParaRPr lang="en-US"/>
          </a:p>
        </p:txBody>
      </p:sp>
    </p:spTree>
    <p:extLst>
      <p:ext uri="{BB962C8B-B14F-4D97-AF65-F5344CB8AC3E}">
        <p14:creationId xmlns:p14="http://schemas.microsoft.com/office/powerpoint/2010/main" val="4097675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marR="0" lvl="0" indent="-2857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chemeClr val="bg2">
                    <a:lumMod val="10000"/>
                  </a:schemeClr>
                </a:solidFill>
              </a:rPr>
              <a:t>Initial user association phase</a:t>
            </a:r>
          </a:p>
          <a:p>
            <a:pPr marL="285750" marR="0" lvl="0" indent="-2857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solidFill>
                  <a:schemeClr val="bg2">
                    <a:lumMod val="10000"/>
                  </a:schemeClr>
                </a:solidFill>
              </a:rPr>
              <a:t>CSMA/CA will yield poor performance resulting from packet collisions</a:t>
            </a:r>
          </a:p>
          <a:p>
            <a:pPr marL="285750" marR="0" lvl="0" indent="-285750" algn="l" defTabSz="17145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ysClr val="windowText" lastClr="000000"/>
                </a:solidFill>
                <a:effectLst/>
                <a:uLnTx/>
                <a:uFillTx/>
              </a:rPr>
              <a:t>Let’s say, at the BS, the </a:t>
            </a:r>
            <a:r>
              <a:rPr lang="en-US" sz="1800" b="0" i="0" dirty="0">
                <a:solidFill>
                  <a:schemeClr val="bg2">
                    <a:lumMod val="10000"/>
                  </a:schemeClr>
                </a:solidFill>
              </a:rPr>
              <a:t>time that</a:t>
            </a:r>
            <a:r>
              <a:rPr lang="en-US" sz="1800" b="0" i="0" baseline="0" dirty="0">
                <a:solidFill>
                  <a:schemeClr val="bg2">
                    <a:lumMod val="10000"/>
                  </a:schemeClr>
                </a:solidFill>
              </a:rPr>
              <a:t> is</a:t>
            </a:r>
            <a:r>
              <a:rPr lang="en-US" sz="1800" b="0" i="0" dirty="0">
                <a:solidFill>
                  <a:schemeClr val="bg2">
                    <a:lumMod val="10000"/>
                  </a:schemeClr>
                </a:solidFill>
              </a:rPr>
              <a:t> </a:t>
            </a:r>
            <a:r>
              <a:rPr kumimoji="0" lang="en-US" sz="1800" b="0" i="0" u="none" strike="noStrike" kern="0" cap="none" spc="0" normalizeH="0" baseline="0" noProof="0" dirty="0" err="1">
                <a:ln>
                  <a:noFill/>
                </a:ln>
                <a:solidFill>
                  <a:sysClr val="windowText" lastClr="000000"/>
                </a:solidFill>
                <a:effectLst/>
                <a:uLnTx/>
                <a:uFillTx/>
              </a:rPr>
              <a:t>av</a:t>
            </a:r>
            <a:r>
              <a:rPr lang="en-US" sz="1800" b="0" i="0" dirty="0" err="1">
                <a:solidFill>
                  <a:schemeClr val="bg2">
                    <a:lumMod val="10000"/>
                  </a:schemeClr>
                </a:solidFill>
              </a:rPr>
              <a:t>ailable</a:t>
            </a:r>
            <a:r>
              <a:rPr lang="en-US" sz="1800" b="0" i="0" dirty="0">
                <a:solidFill>
                  <a:schemeClr val="bg2">
                    <a:lumMod val="10000"/>
                  </a:schemeClr>
                </a:solidFill>
              </a:rPr>
              <a:t> as </a:t>
            </a:r>
            <a:r>
              <a:rPr lang="en-US" sz="1800" b="0" i="0" dirty="0" err="1">
                <a:solidFill>
                  <a:schemeClr val="bg2">
                    <a:lumMod val="10000"/>
                  </a:schemeClr>
                </a:solidFill>
              </a:rPr>
              <a:t>T</a:t>
            </a:r>
            <a:r>
              <a:rPr lang="en-US" sz="1800" b="0" i="0" baseline="-25000" dirty="0" err="1">
                <a:solidFill>
                  <a:schemeClr val="bg2">
                    <a:lumMod val="10000"/>
                  </a:schemeClr>
                </a:solidFill>
              </a:rPr>
              <a:t>tot</a:t>
            </a:r>
            <a:r>
              <a:rPr lang="en-US" sz="1800" b="0" i="0" baseline="0" dirty="0">
                <a:solidFill>
                  <a:schemeClr val="bg2">
                    <a:lumMod val="10000"/>
                  </a:schemeClr>
                </a:solidFill>
              </a:rPr>
              <a:t> and bandwidth as </a:t>
            </a:r>
            <a:r>
              <a:rPr lang="en-US" sz="1800" b="0" i="0" baseline="0" dirty="0" err="1">
                <a:solidFill>
                  <a:schemeClr val="bg2">
                    <a:lumMod val="10000"/>
                  </a:schemeClr>
                </a:solidFill>
              </a:rPr>
              <a:t>B</a:t>
            </a:r>
            <a:r>
              <a:rPr lang="en-US" sz="1800" b="0" i="0" baseline="-25000" dirty="0" err="1">
                <a:solidFill>
                  <a:schemeClr val="bg2">
                    <a:lumMod val="10000"/>
                  </a:schemeClr>
                </a:solidFill>
              </a:rPr>
              <a:t>tot</a:t>
            </a:r>
            <a:r>
              <a:rPr lang="en-US" sz="1800" b="0" i="0" baseline="0" dirty="0">
                <a:solidFill>
                  <a:schemeClr val="bg2">
                    <a:lumMod val="10000"/>
                  </a:schemeClr>
                </a:solidFill>
              </a:rPr>
              <a:t>. </a:t>
            </a:r>
            <a:r>
              <a:rPr lang="en-US" sz="1800" i="0" dirty="0">
                <a:solidFill>
                  <a:schemeClr val="bg2">
                    <a:lumMod val="10000"/>
                  </a:schemeClr>
                </a:solidFill>
              </a:rPr>
              <a:t>We</a:t>
            </a:r>
            <a:r>
              <a:rPr lang="en-US" sz="1800" i="0" baseline="0" dirty="0">
                <a:solidFill>
                  <a:schemeClr val="bg2">
                    <a:lumMod val="10000"/>
                  </a:schemeClr>
                </a:solidFill>
              </a:rPr>
              <a:t> can represent this resource as a ordered tupl</a:t>
            </a:r>
            <a:r>
              <a:rPr lang="en-US" sz="1800" b="0" i="0" baseline="0" dirty="0">
                <a:solidFill>
                  <a:schemeClr val="bg2">
                    <a:lumMod val="10000"/>
                  </a:schemeClr>
                </a:solidFill>
              </a:rPr>
              <a:t>e </a:t>
            </a:r>
            <a:r>
              <a:rPr kumimoji="0" lang="en-US" sz="1800" b="0" i="0" u="none" strike="noStrike" kern="0" cap="none" spc="0" normalizeH="0" baseline="0" noProof="0" dirty="0">
                <a:ln>
                  <a:noFill/>
                </a:ln>
                <a:solidFill>
                  <a:sysClr val="windowText" lastClr="000000"/>
                </a:solidFill>
                <a:effectLst/>
                <a:uLnTx/>
                <a:uFillTx/>
              </a:rPr>
              <a:t>(</a:t>
            </a:r>
            <a:r>
              <a:rPr lang="en-US" sz="1800" b="0" i="0" kern="0" dirty="0">
                <a:solidFill>
                  <a:schemeClr val="bg2">
                    <a:lumMod val="10000"/>
                  </a:schemeClr>
                </a:solidFill>
              </a:rPr>
              <a:t>T</a:t>
            </a:r>
            <a:r>
              <a:rPr kumimoji="0" lang="en-US" sz="1800" b="0" i="0" u="none" strike="noStrike" kern="0" cap="none" spc="0" normalizeH="0" baseline="-25000" noProof="0" dirty="0">
                <a:ln>
                  <a:noFill/>
                </a:ln>
                <a:solidFill>
                  <a:schemeClr val="bg2">
                    <a:lumMod val="10000"/>
                  </a:schemeClr>
                </a:solidFill>
                <a:effectLst/>
                <a:uLnTx/>
                <a:uFillTx/>
              </a:rPr>
              <a:t>tot </a:t>
            </a:r>
            <a:r>
              <a:rPr kumimoji="0" lang="en-US" sz="1800" b="0" i="0" u="none" strike="noStrike" kern="0" cap="none" spc="0" normalizeH="0" baseline="0" noProof="0" dirty="0">
                <a:ln>
                  <a:noFill/>
                </a:ln>
                <a:solidFill>
                  <a:schemeClr val="bg2">
                    <a:lumMod val="10000"/>
                  </a:schemeClr>
                </a:solidFill>
                <a:effectLst/>
                <a:uLnTx/>
                <a:uFillTx/>
              </a:rPr>
              <a:t>,B</a:t>
            </a:r>
            <a:r>
              <a:rPr lang="en-US" sz="1800" b="0" i="0" kern="0" baseline="-25000" dirty="0">
                <a:solidFill>
                  <a:schemeClr val="bg2">
                    <a:lumMod val="10000"/>
                  </a:schemeClr>
                </a:solidFill>
              </a:rPr>
              <a:t>tot </a:t>
            </a:r>
            <a:r>
              <a:rPr kumimoji="0" lang="en-US" sz="1800" b="0" i="0" u="none" strike="noStrike" kern="0" cap="none" spc="0" normalizeH="0" baseline="0" noProof="0" dirty="0">
                <a:ln>
                  <a:noFill/>
                </a:ln>
                <a:solidFill>
                  <a:sysClr val="windowText" lastClr="000000"/>
                </a:solidFill>
                <a:effectLst/>
                <a:uLnTx/>
                <a:uFillTx/>
              </a:rPr>
              <a:t>). It can be conveniently visualized as a rectangle.</a:t>
            </a:r>
            <a:endParaRPr lang="en-US" sz="1800" dirty="0">
              <a:solidFill>
                <a:schemeClr val="bg2">
                  <a:lumMod val="10000"/>
                </a:schemeClr>
              </a:solidFill>
            </a:endParaRP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34</a:t>
            </a:fld>
            <a:endParaRPr lang="en-US"/>
          </a:p>
        </p:txBody>
      </p:sp>
    </p:spTree>
    <p:extLst>
      <p:ext uri="{BB962C8B-B14F-4D97-AF65-F5344CB8AC3E}">
        <p14:creationId xmlns:p14="http://schemas.microsoft.com/office/powerpoint/2010/main" val="1981122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sz="1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35</a:t>
            </a:fld>
            <a:endParaRPr lang="en-US"/>
          </a:p>
        </p:txBody>
      </p:sp>
    </p:spTree>
    <p:extLst>
      <p:ext uri="{BB962C8B-B14F-4D97-AF65-F5344CB8AC3E}">
        <p14:creationId xmlns:p14="http://schemas.microsoft.com/office/powerpoint/2010/main" val="2949954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6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36</a:t>
            </a:fld>
            <a:endParaRPr lang="en-US"/>
          </a:p>
        </p:txBody>
      </p:sp>
    </p:spTree>
    <p:extLst>
      <p:ext uri="{BB962C8B-B14F-4D97-AF65-F5344CB8AC3E}">
        <p14:creationId xmlns:p14="http://schemas.microsoft.com/office/powerpoint/2010/main" val="35491644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800" dirty="0">
                <a:solidFill>
                  <a:schemeClr val="bg2">
                    <a:lumMod val="10000"/>
                  </a:schemeClr>
                </a:solidFill>
              </a:rPr>
              <a:t>(</a:t>
            </a:r>
            <a:r>
              <a:rPr lang="en-US" sz="800" dirty="0" err="1">
                <a:solidFill>
                  <a:schemeClr val="bg2">
                    <a:lumMod val="10000"/>
                  </a:schemeClr>
                </a:solidFill>
              </a:rPr>
              <a:t>T</a:t>
            </a:r>
            <a:r>
              <a:rPr lang="en-US" sz="800" baseline="-25000" dirty="0" err="1">
                <a:solidFill>
                  <a:schemeClr val="bg2">
                    <a:lumMod val="10000"/>
                  </a:schemeClr>
                </a:solidFill>
              </a:rPr>
              <a:t>tot</a:t>
            </a:r>
            <a:r>
              <a:rPr lang="en-US" sz="800" dirty="0">
                <a:solidFill>
                  <a:schemeClr val="bg2">
                    <a:lumMod val="10000"/>
                  </a:schemeClr>
                </a:solidFill>
              </a:rPr>
              <a:t>, </a:t>
            </a:r>
            <a:r>
              <a:rPr lang="en-US" sz="800" dirty="0" err="1">
                <a:solidFill>
                  <a:schemeClr val="bg2">
                    <a:lumMod val="10000"/>
                  </a:schemeClr>
                </a:solidFill>
              </a:rPr>
              <a:t>B</a:t>
            </a:r>
            <a:r>
              <a:rPr lang="en-US" sz="800" baseline="-25000" dirty="0" err="1">
                <a:solidFill>
                  <a:schemeClr val="bg2">
                    <a:lumMod val="10000"/>
                  </a:schemeClr>
                </a:solidFill>
              </a:rPr>
              <a:t>tot</a:t>
            </a:r>
            <a:r>
              <a:rPr lang="en-US" sz="800" dirty="0">
                <a:solidFill>
                  <a:schemeClr val="bg2">
                    <a:lumMod val="10000"/>
                  </a:schemeClr>
                </a:solidFill>
              </a:rPr>
              <a:t>) represent the size of the rectangular bin</a:t>
            </a:r>
          </a:p>
          <a:p>
            <a:pPr marL="0" marR="0" lvl="0" indent="0" algn="l" defTabSz="171450" rtl="0" eaLnBrk="0" fontAlgn="base" latinLnBrk="0" hangingPunct="0">
              <a:lnSpc>
                <a:spcPct val="100000"/>
              </a:lnSpc>
              <a:spcBef>
                <a:spcPct val="30000"/>
              </a:spcBef>
              <a:spcAft>
                <a:spcPct val="0"/>
              </a:spcAft>
              <a:buClrTx/>
              <a:buSzTx/>
              <a:buFontTx/>
              <a:buNone/>
              <a:tabLst/>
              <a:defRPr/>
            </a:pPr>
            <a:r>
              <a:rPr lang="en-US" sz="800" dirty="0">
                <a:solidFill>
                  <a:schemeClr val="bg2">
                    <a:lumMod val="10000"/>
                  </a:schemeClr>
                </a:solidFill>
              </a:rPr>
              <a:t>Objective is to maximize resource utilization at the BS.</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37</a:t>
            </a:fld>
            <a:endParaRPr lang="en-US"/>
          </a:p>
        </p:txBody>
      </p:sp>
    </p:spTree>
    <p:extLst>
      <p:ext uri="{BB962C8B-B14F-4D97-AF65-F5344CB8AC3E}">
        <p14:creationId xmlns:p14="http://schemas.microsoft.com/office/powerpoint/2010/main" val="681123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800" dirty="0"/>
              <a:t>Beam Locking</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38</a:t>
            </a:fld>
            <a:endParaRPr lang="en-US"/>
          </a:p>
        </p:txBody>
      </p:sp>
    </p:spTree>
    <p:extLst>
      <p:ext uri="{BB962C8B-B14F-4D97-AF65-F5344CB8AC3E}">
        <p14:creationId xmlns:p14="http://schemas.microsoft.com/office/powerpoint/2010/main" val="24255985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800" dirty="0"/>
              <a:t>What is MRU?</a:t>
            </a:r>
          </a:p>
          <a:p>
            <a:pPr marL="0" marR="0" indent="0" algn="l" defTabSz="171450" rtl="0" eaLnBrk="0" fontAlgn="base" latinLnBrk="0" hangingPunct="0">
              <a:lnSpc>
                <a:spcPct val="100000"/>
              </a:lnSpc>
              <a:spcBef>
                <a:spcPct val="30000"/>
              </a:spcBef>
              <a:spcAft>
                <a:spcPct val="0"/>
              </a:spcAft>
              <a:buClrTx/>
              <a:buSzTx/>
              <a:buFontTx/>
              <a:buNone/>
              <a:tabLst/>
              <a:defRPr/>
            </a:pPr>
            <a:r>
              <a:rPr lang="en-US" sz="800" dirty="0"/>
              <a:t>Size</a:t>
            </a:r>
            <a:r>
              <a:rPr lang="en-US" sz="800" baseline="0" dirty="0"/>
              <a:t> of </a:t>
            </a:r>
            <a:r>
              <a:rPr lang="en-US" sz="800" dirty="0"/>
              <a:t>MRU requires</a:t>
            </a:r>
            <a:r>
              <a:rPr lang="en-US" sz="800" baseline="0" dirty="0"/>
              <a:t> knowledge of</a:t>
            </a:r>
          </a:p>
          <a:p>
            <a:pPr marL="0" marR="0" indent="0" algn="l" defTabSz="171450" rtl="0" eaLnBrk="0" fontAlgn="base" latinLnBrk="0" hangingPunct="0">
              <a:lnSpc>
                <a:spcPct val="100000"/>
              </a:lnSpc>
              <a:spcBef>
                <a:spcPct val="30000"/>
              </a:spcBef>
              <a:spcAft>
                <a:spcPct val="0"/>
              </a:spcAft>
              <a:buClrTx/>
              <a:buSzTx/>
              <a:buFontTx/>
              <a:buNone/>
              <a:tabLst/>
              <a:defRPr/>
            </a:pPr>
            <a:r>
              <a:rPr lang="en-US" sz="800" baseline="0" dirty="0"/>
              <a:t>sides of the rectangles: Positive integers</a:t>
            </a:r>
            <a:endParaRPr lang="en-US" sz="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39</a:t>
            </a:fld>
            <a:endParaRPr lang="en-US"/>
          </a:p>
        </p:txBody>
      </p:sp>
    </p:spTree>
    <p:extLst>
      <p:ext uri="{BB962C8B-B14F-4D97-AF65-F5344CB8AC3E}">
        <p14:creationId xmlns:p14="http://schemas.microsoft.com/office/powerpoint/2010/main" val="2403862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6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40</a:t>
            </a:fld>
            <a:endParaRPr lang="en-US"/>
          </a:p>
        </p:txBody>
      </p:sp>
    </p:spTree>
    <p:extLst>
      <p:ext uri="{BB962C8B-B14F-4D97-AF65-F5344CB8AC3E}">
        <p14:creationId xmlns:p14="http://schemas.microsoft.com/office/powerpoint/2010/main" val="2735835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r>
              <a:rPr lang="en-US" sz="600" dirty="0"/>
              <a:t>How</a:t>
            </a:r>
            <a:r>
              <a:rPr lang="en-US" sz="600" baseline="0" dirty="0"/>
              <a:t> do we interpret these models and measurement studies.. These details?</a:t>
            </a:r>
            <a:endParaRPr lang="en-US" sz="6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41</a:t>
            </a:fld>
            <a:endParaRPr lang="en-US"/>
          </a:p>
        </p:txBody>
      </p:sp>
    </p:spTree>
    <p:extLst>
      <p:ext uri="{BB962C8B-B14F-4D97-AF65-F5344CB8AC3E}">
        <p14:creationId xmlns:p14="http://schemas.microsoft.com/office/powerpoint/2010/main" val="3560216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6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42</a:t>
            </a:fld>
            <a:endParaRPr lang="en-US"/>
          </a:p>
        </p:txBody>
      </p:sp>
    </p:spTree>
    <p:extLst>
      <p:ext uri="{BB962C8B-B14F-4D97-AF65-F5344CB8AC3E}">
        <p14:creationId xmlns:p14="http://schemas.microsoft.com/office/powerpoint/2010/main" val="2843047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450" b="0" i="0" kern="1200" dirty="0">
                <a:solidFill>
                  <a:schemeClr val="tx1"/>
                </a:solidFill>
                <a:effectLst/>
                <a:latin typeface="+mn-lt"/>
                <a:ea typeface="ＭＳ Ｐゴシック" charset="0"/>
                <a:cs typeface="ＭＳ Ｐゴシック" charset="0"/>
              </a:rPr>
              <a:t>Built a simulator in MATLAB. Why?</a:t>
            </a:r>
          </a:p>
          <a:p>
            <a:pPr marL="0" marR="0" indent="0" algn="l" defTabSz="171450" rtl="0" eaLnBrk="0" fontAlgn="base" latinLnBrk="0" hangingPunct="0">
              <a:lnSpc>
                <a:spcPct val="100000"/>
              </a:lnSpc>
              <a:spcBef>
                <a:spcPct val="30000"/>
              </a:spcBef>
              <a:spcAft>
                <a:spcPct val="0"/>
              </a:spcAft>
              <a:buClrTx/>
              <a:buSzTx/>
              <a:buFontTx/>
              <a:buNone/>
              <a:tabLst/>
              <a:defRPr/>
            </a:pPr>
            <a:r>
              <a:rPr lang="en-US" sz="450" b="0" i="0" kern="1200" dirty="0">
                <a:solidFill>
                  <a:schemeClr val="tx1"/>
                </a:solidFill>
                <a:effectLst/>
                <a:latin typeface="+mn-lt"/>
                <a:ea typeface="ＭＳ Ｐゴシック" charset="0"/>
                <a:cs typeface="ＭＳ Ｐゴシック" charset="0"/>
              </a:rPr>
              <a:t>3D ray tracing software license costs ~$10,000. It supports channel modeling in static </a:t>
            </a:r>
            <a:r>
              <a:rPr lang="en-US" sz="600" dirty="0" err="1"/>
              <a:t>scenerios</a:t>
            </a:r>
            <a:r>
              <a:rPr lang="en-US" sz="450" b="0" i="0" kern="1200" dirty="0">
                <a:solidFill>
                  <a:schemeClr val="tx1"/>
                </a:solidFill>
                <a:effectLst/>
                <a:latin typeface="+mn-lt"/>
                <a:ea typeface="ＭＳ Ｐゴシック" charset="0"/>
                <a:cs typeface="ＭＳ Ｐゴシック" charset="0"/>
              </a:rPr>
              <a:t>, does not support mobility.</a:t>
            </a:r>
            <a:endParaRPr lang="en-US" sz="8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43</a:t>
            </a:fld>
            <a:endParaRPr lang="en-US"/>
          </a:p>
        </p:txBody>
      </p:sp>
    </p:spTree>
    <p:extLst>
      <p:ext uri="{BB962C8B-B14F-4D97-AF65-F5344CB8AC3E}">
        <p14:creationId xmlns:p14="http://schemas.microsoft.com/office/powerpoint/2010/main" val="42648487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171450" rtl="0" eaLnBrk="0" fontAlgn="base" latinLnBrk="0" hangingPunct="0">
              <a:lnSpc>
                <a:spcPct val="100000"/>
              </a:lnSpc>
              <a:spcBef>
                <a:spcPct val="30000"/>
              </a:spcBef>
              <a:spcAft>
                <a:spcPct val="0"/>
              </a:spcAft>
              <a:buClrTx/>
              <a:buSzTx/>
              <a:buFontTx/>
              <a:buNone/>
              <a:tabLst/>
              <a:defRPr/>
            </a:pPr>
            <a:endParaRPr lang="en-US" sz="600" dirty="0"/>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44</a:t>
            </a:fld>
            <a:endParaRPr lang="en-US"/>
          </a:p>
        </p:txBody>
      </p:sp>
    </p:spTree>
    <p:extLst>
      <p:ext uri="{BB962C8B-B14F-4D97-AF65-F5344CB8AC3E}">
        <p14:creationId xmlns:p14="http://schemas.microsoft.com/office/powerpoint/2010/main" val="15409532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171450" rtl="0" eaLnBrk="0" fontAlgn="base" latinLnBrk="0" hangingPunct="0">
              <a:lnSpc>
                <a:spcPct val="100000"/>
              </a:lnSpc>
              <a:spcBef>
                <a:spcPct val="30000"/>
              </a:spcBef>
              <a:spcAft>
                <a:spcPct val="0"/>
              </a:spcAft>
              <a:buClrTx/>
              <a:buSzTx/>
              <a:buFontTx/>
              <a:buNone/>
              <a:tabLst/>
              <a:defRPr/>
            </a:pPr>
            <a:r>
              <a:rPr lang="en-US" sz="800" dirty="0"/>
              <a:t>Remote Areas/Disaster</a:t>
            </a:r>
            <a:r>
              <a:rPr lang="en-US" sz="800" baseline="0" dirty="0"/>
              <a:t> Zone/</a:t>
            </a:r>
            <a:r>
              <a:rPr lang="en-US" sz="800" dirty="0"/>
              <a:t>Stadium</a:t>
            </a:r>
          </a:p>
        </p:txBody>
      </p:sp>
      <p:sp>
        <p:nvSpPr>
          <p:cNvPr id="4" name="Slide Number Placeholder 3"/>
          <p:cNvSpPr>
            <a:spLocks noGrp="1"/>
          </p:cNvSpPr>
          <p:nvPr>
            <p:ph type="sldNum" sz="quarter" idx="10"/>
          </p:nvPr>
        </p:nvSpPr>
        <p:spPr/>
        <p:txBody>
          <a:bodyPr/>
          <a:lstStyle/>
          <a:p>
            <a:pPr>
              <a:defRPr/>
            </a:pPr>
            <a:fld id="{83930E37-16EB-5946-8ED5-10C99D5D2D99}" type="slidenum">
              <a:rPr lang="en-US" smtClean="0"/>
              <a:pPr>
                <a:defRPr/>
              </a:pPr>
              <a:t>45</a:t>
            </a:fld>
            <a:endParaRPr lang="en-US"/>
          </a:p>
        </p:txBody>
      </p:sp>
    </p:spTree>
    <p:extLst>
      <p:ext uri="{BB962C8B-B14F-4D97-AF65-F5344CB8AC3E}">
        <p14:creationId xmlns:p14="http://schemas.microsoft.com/office/powerpoint/2010/main" val="263365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43500"/>
          </a:xfrm>
          <a:prstGeom prst="rect">
            <a:avLst/>
          </a:prstGeom>
          <a:solidFill>
            <a:srgbClr val="2F3F4A"/>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baseline="0">
                <a:solidFill>
                  <a:schemeClr val="bg1"/>
                </a:solidFill>
                <a:latin typeface="Source Sans Pro"/>
                <a:cs typeface="Source Sans Pro"/>
              </a:defRPr>
            </a:lvl1pPr>
          </a:lstStyle>
          <a:p>
            <a:r>
              <a:rPr lang="en-US" dirty="0"/>
              <a:t>Drop Image Here</a:t>
            </a:r>
          </a:p>
        </p:txBody>
      </p:sp>
    </p:spTree>
    <p:extLst>
      <p:ext uri="{BB962C8B-B14F-4D97-AF65-F5344CB8AC3E}">
        <p14:creationId xmlns:p14="http://schemas.microsoft.com/office/powerpoint/2010/main" val="383152254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accent6"/>
                </a:solidFill>
                <a:latin typeface="Montserrat-Regular" charset="0"/>
                <a:ea typeface="ＭＳ Ｐゴシック" charset="0"/>
                <a:cs typeface="ＭＳ Ｐゴシック" charset="0"/>
              </a:defRPr>
            </a:lvl1pPr>
          </a:lstStyle>
          <a:p>
            <a:pPr>
              <a:defRPr/>
            </a:pPr>
            <a:fld id="{11DA447D-9ACA-9B4B-B718-85FC46C9DCCE}" type="slidenum">
              <a:rPr/>
              <a:pPr>
                <a:defRPr/>
              </a:pPr>
              <a:t>‹#›</a:t>
            </a:fld>
            <a:endParaRPr dirty="0"/>
          </a:p>
        </p:txBody>
      </p:sp>
      <p:pic>
        <p:nvPicPr>
          <p:cNvPr id="3" name="Picture 2"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69166637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1">
                <a:lumMod val="75000"/>
              </a:schemeClr>
            </a:solidFill>
            <a:ln w="25400">
              <a:solidFill>
                <a:srgbClr val="368FE2">
                  <a:alpha val="0"/>
                </a:srgb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pic>
        <p:nvPicPr>
          <p:cNvPr id="11" name="Picture 10"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10252519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10018"/>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r>
                <a:rPr lang="en-US" sz="788" dirty="0"/>
                <a:t> </a:t>
              </a:r>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2" name="Picture Placeholder 16"/>
          <p:cNvSpPr>
            <a:spLocks noGrp="1"/>
          </p:cNvSpPr>
          <p:nvPr>
            <p:ph type="pic" sz="quarter" idx="12" hasCustomPrompt="1"/>
          </p:nvPr>
        </p:nvSpPr>
        <p:spPr>
          <a:xfrm>
            <a:off x="731011"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3" hasCustomPrompt="1"/>
          </p:nvPr>
        </p:nvSpPr>
        <p:spPr>
          <a:xfrm>
            <a:off x="2230298"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4" hasCustomPrompt="1"/>
          </p:nvPr>
        </p:nvSpPr>
        <p:spPr>
          <a:xfrm>
            <a:off x="3729586"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5" name="Picture Placeholder 16"/>
          <p:cNvSpPr>
            <a:spLocks noGrp="1"/>
          </p:cNvSpPr>
          <p:nvPr>
            <p:ph type="pic" sz="quarter" idx="15" hasCustomPrompt="1"/>
          </p:nvPr>
        </p:nvSpPr>
        <p:spPr>
          <a:xfrm>
            <a:off x="5233283"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26" name="Picture Placeholder 16"/>
          <p:cNvSpPr>
            <a:spLocks noGrp="1"/>
          </p:cNvSpPr>
          <p:nvPr>
            <p:ph type="pic" sz="quarter" idx="16" hasCustomPrompt="1"/>
          </p:nvPr>
        </p:nvSpPr>
        <p:spPr>
          <a:xfrm>
            <a:off x="6736980"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6" name="Picture 15"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39640940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43" name="Picture Placeholder 16"/>
          <p:cNvSpPr>
            <a:spLocks noGrp="1"/>
          </p:cNvSpPr>
          <p:nvPr>
            <p:ph type="pic" sz="quarter" idx="12" hasCustomPrompt="1"/>
          </p:nvPr>
        </p:nvSpPr>
        <p:spPr>
          <a:xfrm>
            <a:off x="731011" y="1801985"/>
            <a:ext cx="1431131" cy="1431131"/>
          </a:xfrm>
          <a:prstGeom prst="diamond">
            <a:avLst/>
          </a:prstGeom>
          <a:solidFill>
            <a:srgbClr val="2F3F4A"/>
          </a:solidFill>
        </p:spPr>
        <p:txBody>
          <a:bodyPr vert="horz"/>
          <a:lstStyle>
            <a:lvl1pPr algn="ctr">
              <a:defRPr sz="900" baseline="0">
                <a:solidFill>
                  <a:srgbClr val="FFFFFF"/>
                </a:solidFill>
              </a:defRPr>
            </a:lvl1pPr>
          </a:lstStyle>
          <a:p>
            <a:r>
              <a:rPr lang="en-US" dirty="0"/>
              <a:t>Drop Image Here</a:t>
            </a:r>
          </a:p>
        </p:txBody>
      </p:sp>
      <p:sp>
        <p:nvSpPr>
          <p:cNvPr id="44" name="Picture Placeholder 16"/>
          <p:cNvSpPr>
            <a:spLocks noGrp="1"/>
          </p:cNvSpPr>
          <p:nvPr>
            <p:ph type="pic" sz="quarter" idx="13" hasCustomPrompt="1"/>
          </p:nvPr>
        </p:nvSpPr>
        <p:spPr>
          <a:xfrm>
            <a:off x="2230298"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5" name="Picture Placeholder 16"/>
          <p:cNvSpPr>
            <a:spLocks noGrp="1"/>
          </p:cNvSpPr>
          <p:nvPr>
            <p:ph type="pic" sz="quarter" idx="14" hasCustomPrompt="1"/>
          </p:nvPr>
        </p:nvSpPr>
        <p:spPr>
          <a:xfrm>
            <a:off x="3729586"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6" name="Picture Placeholder 16"/>
          <p:cNvSpPr>
            <a:spLocks noGrp="1"/>
          </p:cNvSpPr>
          <p:nvPr>
            <p:ph type="pic" sz="quarter" idx="15" hasCustomPrompt="1"/>
          </p:nvPr>
        </p:nvSpPr>
        <p:spPr>
          <a:xfrm>
            <a:off x="5233283"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7" name="Picture Placeholder 16"/>
          <p:cNvSpPr>
            <a:spLocks noGrp="1"/>
          </p:cNvSpPr>
          <p:nvPr>
            <p:ph type="pic" sz="quarter" idx="16" hasCustomPrompt="1"/>
          </p:nvPr>
        </p:nvSpPr>
        <p:spPr>
          <a:xfrm>
            <a:off x="6736980" y="1801985"/>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48" name="Picture Placeholder 16"/>
          <p:cNvSpPr>
            <a:spLocks noGrp="1"/>
          </p:cNvSpPr>
          <p:nvPr>
            <p:ph type="pic" sz="quarter" idx="17" hasCustomPrompt="1"/>
          </p:nvPr>
        </p:nvSpPr>
        <p:spPr>
          <a:xfrm>
            <a:off x="1481088" y="2571750"/>
            <a:ext cx="1431131" cy="1431131"/>
          </a:xfrm>
          <a:prstGeom prst="diamond">
            <a:avLst/>
          </a:prstGeom>
          <a:solidFill>
            <a:srgbClr val="2F3F4A"/>
          </a:solidFill>
        </p:spPr>
        <p:txBody>
          <a:bodyPr vert="horz"/>
          <a:lstStyle>
            <a:lvl1pPr algn="ctr">
              <a:defRPr sz="900" baseline="0">
                <a:solidFill>
                  <a:srgbClr val="FFFFFF"/>
                </a:solidFill>
              </a:defRPr>
            </a:lvl1pPr>
          </a:lstStyle>
          <a:p>
            <a:r>
              <a:rPr lang="en-US" dirty="0"/>
              <a:t>Drop Image Here</a:t>
            </a:r>
          </a:p>
        </p:txBody>
      </p:sp>
      <p:sp>
        <p:nvSpPr>
          <p:cNvPr id="49" name="Picture Placeholder 16"/>
          <p:cNvSpPr>
            <a:spLocks noGrp="1"/>
          </p:cNvSpPr>
          <p:nvPr>
            <p:ph type="pic" sz="quarter" idx="18" hasCustomPrompt="1"/>
          </p:nvPr>
        </p:nvSpPr>
        <p:spPr>
          <a:xfrm>
            <a:off x="2980375"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50" name="Picture Placeholder 16"/>
          <p:cNvSpPr>
            <a:spLocks noGrp="1"/>
          </p:cNvSpPr>
          <p:nvPr>
            <p:ph type="pic" sz="quarter" idx="19" hasCustomPrompt="1"/>
          </p:nvPr>
        </p:nvSpPr>
        <p:spPr>
          <a:xfrm>
            <a:off x="4479663"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sp>
        <p:nvSpPr>
          <p:cNvPr id="51" name="Picture Placeholder 16"/>
          <p:cNvSpPr>
            <a:spLocks noGrp="1"/>
          </p:cNvSpPr>
          <p:nvPr>
            <p:ph type="pic" sz="quarter" idx="20" hasCustomPrompt="1"/>
          </p:nvPr>
        </p:nvSpPr>
        <p:spPr>
          <a:xfrm>
            <a:off x="5983360" y="2571750"/>
            <a:ext cx="1431131" cy="1431131"/>
          </a:xfrm>
          <a:prstGeom prst="diamond">
            <a:avLst/>
          </a:prstGeom>
          <a:solidFill>
            <a:srgbClr val="2F3F4A"/>
          </a:solidFill>
        </p:spPr>
        <p:txBody>
          <a:bodyPr vert="horz"/>
          <a:lstStyle>
            <a:lvl1pPr>
              <a:defRPr sz="900">
                <a:solidFill>
                  <a:srgbClr val="FFFFFF"/>
                </a:solidFill>
              </a:defRPr>
            </a:lvl1pPr>
          </a:lstStyle>
          <a:p>
            <a:r>
              <a:rPr lang="en-US" dirty="0"/>
              <a:t>Drop Image Here</a:t>
            </a:r>
          </a:p>
        </p:txBody>
      </p:sp>
      <p:pic>
        <p:nvPicPr>
          <p:cNvPr id="20" name="Picture 19"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14588660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8" name="Picture Placeholder 14"/>
          <p:cNvSpPr>
            <a:spLocks noGrp="1"/>
          </p:cNvSpPr>
          <p:nvPr>
            <p:ph type="pic" sz="quarter" idx="12" hasCustomPrompt="1"/>
          </p:nvPr>
        </p:nvSpPr>
        <p:spPr>
          <a:xfrm>
            <a:off x="1385451"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19" name="Picture Placeholder 14"/>
          <p:cNvSpPr>
            <a:spLocks noGrp="1"/>
          </p:cNvSpPr>
          <p:nvPr>
            <p:ph type="pic" sz="quarter" idx="13" hasCustomPrompt="1"/>
          </p:nvPr>
        </p:nvSpPr>
        <p:spPr>
          <a:xfrm>
            <a:off x="3634054"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0" name="Picture Placeholder 14"/>
          <p:cNvSpPr>
            <a:spLocks noGrp="1"/>
          </p:cNvSpPr>
          <p:nvPr>
            <p:ph type="pic" sz="quarter" idx="14" hasCustomPrompt="1"/>
          </p:nvPr>
        </p:nvSpPr>
        <p:spPr>
          <a:xfrm>
            <a:off x="5966234" y="1491630"/>
            <a:ext cx="1566109" cy="153910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4" name="Picture 13"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112344850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9">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9" name="Picture Placeholder 14"/>
          <p:cNvSpPr>
            <a:spLocks noGrp="1"/>
          </p:cNvSpPr>
          <p:nvPr>
            <p:ph type="pic" sz="quarter" idx="12" hasCustomPrompt="1"/>
          </p:nvPr>
        </p:nvSpPr>
        <p:spPr>
          <a:xfrm>
            <a:off x="666083"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0" name="Picture Placeholder 14"/>
          <p:cNvSpPr>
            <a:spLocks noGrp="1"/>
          </p:cNvSpPr>
          <p:nvPr>
            <p:ph type="pic" sz="quarter" idx="13" hasCustomPrompt="1"/>
          </p:nvPr>
        </p:nvSpPr>
        <p:spPr>
          <a:xfrm>
            <a:off x="3329862"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1" name="Picture Placeholder 14"/>
          <p:cNvSpPr>
            <a:spLocks noGrp="1"/>
          </p:cNvSpPr>
          <p:nvPr>
            <p:ph type="pic" sz="quarter" idx="14" hasCustomPrompt="1"/>
          </p:nvPr>
        </p:nvSpPr>
        <p:spPr>
          <a:xfrm>
            <a:off x="5976156" y="1332349"/>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2" name="Picture Placeholder 14"/>
          <p:cNvSpPr>
            <a:spLocks noGrp="1"/>
          </p:cNvSpPr>
          <p:nvPr>
            <p:ph type="pic" sz="quarter" idx="15" hasCustomPrompt="1"/>
          </p:nvPr>
        </p:nvSpPr>
        <p:spPr>
          <a:xfrm>
            <a:off x="666083"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3" name="Picture Placeholder 14"/>
          <p:cNvSpPr>
            <a:spLocks noGrp="1"/>
          </p:cNvSpPr>
          <p:nvPr>
            <p:ph type="pic" sz="quarter" idx="16" hasCustomPrompt="1"/>
          </p:nvPr>
        </p:nvSpPr>
        <p:spPr>
          <a:xfrm>
            <a:off x="3329862"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34" name="Picture Placeholder 14"/>
          <p:cNvSpPr>
            <a:spLocks noGrp="1"/>
          </p:cNvSpPr>
          <p:nvPr>
            <p:ph type="pic" sz="quarter" idx="17" hasCustomPrompt="1"/>
          </p:nvPr>
        </p:nvSpPr>
        <p:spPr>
          <a:xfrm>
            <a:off x="5976156" y="3003798"/>
            <a:ext cx="1378583" cy="136085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9080519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5" name="Picture Placeholder 14"/>
          <p:cNvSpPr>
            <a:spLocks noGrp="1"/>
          </p:cNvSpPr>
          <p:nvPr>
            <p:ph type="pic" sz="quarter" idx="12" hasCustomPrompt="1"/>
          </p:nvPr>
        </p:nvSpPr>
        <p:spPr>
          <a:xfrm>
            <a:off x="780180" y="2922789"/>
            <a:ext cx="1561909" cy="155138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6" name="Picture Placeholder 14"/>
          <p:cNvSpPr>
            <a:spLocks noGrp="1"/>
          </p:cNvSpPr>
          <p:nvPr>
            <p:ph type="pic" sz="quarter" idx="13" hasCustomPrompt="1"/>
          </p:nvPr>
        </p:nvSpPr>
        <p:spPr>
          <a:xfrm flipH="1">
            <a:off x="2392626" y="2922789"/>
            <a:ext cx="1561909" cy="1551386"/>
          </a:xfrm>
          <a:prstGeom prst="teardrop">
            <a:avLst/>
          </a:prstGeom>
          <a:solidFill>
            <a:schemeClr val="tx1"/>
          </a:solidFill>
        </p:spPr>
        <p:txBody>
          <a:bodyPr vert="horz"/>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sp>
        <p:nvSpPr>
          <p:cNvPr id="27" name="Picture Placeholder 14"/>
          <p:cNvSpPr>
            <a:spLocks noGrp="1"/>
          </p:cNvSpPr>
          <p:nvPr>
            <p:ph type="pic" sz="quarter" idx="14" hasCustomPrompt="1"/>
          </p:nvPr>
        </p:nvSpPr>
        <p:spPr>
          <a:xfrm flipV="1">
            <a:off x="780180" y="1325676"/>
            <a:ext cx="1561909" cy="1551386"/>
          </a:xfrm>
          <a:prstGeom prst="teardrop">
            <a:avLst/>
          </a:prstGeom>
          <a:solidFill>
            <a:schemeClr val="tx1"/>
          </a:solidFill>
        </p:spPr>
        <p:txBody>
          <a:bodyPr vert="vert270" anchor="t" anchorCtr="0"/>
          <a:lstStyle>
            <a:lvl1pPr marL="128588" marR="0" indent="-128588" algn="ctr" defTabSz="342900" rtl="0" eaLnBrk="0" fontAlgn="base" latinLnBrk="0" hangingPunct="0">
              <a:lnSpc>
                <a:spcPct val="100000"/>
              </a:lnSpc>
              <a:spcBef>
                <a:spcPct val="0"/>
              </a:spcBef>
              <a:spcAft>
                <a:spcPct val="0"/>
              </a:spcAft>
              <a:buClrTx/>
              <a:buSzTx/>
              <a:buFontTx/>
              <a:buNone/>
              <a:tabLst/>
              <a:defRPr sz="900">
                <a:solidFill>
                  <a:srgbClr val="FFFFFF"/>
                </a:solidFill>
              </a:defRPr>
            </a:lvl1pPr>
          </a:lstStyle>
          <a:p>
            <a:r>
              <a:rPr lang="en-US" dirty="0"/>
              <a:t>Drop Image Here</a:t>
            </a:r>
          </a:p>
        </p:txBody>
      </p:sp>
      <p:pic>
        <p:nvPicPr>
          <p:cNvPr id="14" name="Picture 13"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88500610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1">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2" name="Picture Placeholder 16"/>
          <p:cNvSpPr>
            <a:spLocks noGrp="1"/>
          </p:cNvSpPr>
          <p:nvPr>
            <p:ph type="pic" sz="quarter" idx="12" hasCustomPrompt="1"/>
          </p:nvPr>
        </p:nvSpPr>
        <p:spPr>
          <a:xfrm rot="1800000">
            <a:off x="666758"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3" hasCustomPrompt="1"/>
          </p:nvPr>
        </p:nvSpPr>
        <p:spPr>
          <a:xfrm rot="1800000">
            <a:off x="2673389"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4" hasCustomPrompt="1"/>
          </p:nvPr>
        </p:nvSpPr>
        <p:spPr>
          <a:xfrm rot="1800000">
            <a:off x="4698614"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8" name="Picture Placeholder 16"/>
          <p:cNvSpPr>
            <a:spLocks noGrp="1"/>
          </p:cNvSpPr>
          <p:nvPr>
            <p:ph type="pic" sz="quarter" idx="15" hasCustomPrompt="1"/>
          </p:nvPr>
        </p:nvSpPr>
        <p:spPr>
          <a:xfrm rot="1800000">
            <a:off x="6723839" y="1679249"/>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pic>
        <p:nvPicPr>
          <p:cNvPr id="15" name="Picture 14"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20197717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2">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7" name="Picture Placeholder 16"/>
          <p:cNvSpPr>
            <a:spLocks noGrp="1"/>
          </p:cNvSpPr>
          <p:nvPr>
            <p:ph type="pic" sz="quarter" idx="12" hasCustomPrompt="1"/>
          </p:nvPr>
        </p:nvSpPr>
        <p:spPr>
          <a:xfrm rot="1800000">
            <a:off x="720764"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29" name="Picture Placeholder 16"/>
          <p:cNvSpPr>
            <a:spLocks noGrp="1"/>
          </p:cNvSpPr>
          <p:nvPr>
            <p:ph type="pic" sz="quarter" idx="13" hasCustomPrompt="1"/>
          </p:nvPr>
        </p:nvSpPr>
        <p:spPr>
          <a:xfrm rot="1800000">
            <a:off x="3294458"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0" name="Picture Placeholder 16"/>
          <p:cNvSpPr>
            <a:spLocks noGrp="1"/>
          </p:cNvSpPr>
          <p:nvPr>
            <p:ph type="pic" sz="quarter" idx="14" hasCustomPrompt="1"/>
          </p:nvPr>
        </p:nvSpPr>
        <p:spPr>
          <a:xfrm rot="1800000">
            <a:off x="5913749" y="1531700"/>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1" name="Picture Placeholder 16"/>
          <p:cNvSpPr>
            <a:spLocks noGrp="1"/>
          </p:cNvSpPr>
          <p:nvPr>
            <p:ph type="pic" sz="quarter" idx="15" hasCustomPrompt="1"/>
          </p:nvPr>
        </p:nvSpPr>
        <p:spPr>
          <a:xfrm rot="1800000">
            <a:off x="1506657"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2" name="Picture Placeholder 16"/>
          <p:cNvSpPr>
            <a:spLocks noGrp="1"/>
          </p:cNvSpPr>
          <p:nvPr>
            <p:ph type="pic" sz="quarter" idx="16" hasCustomPrompt="1"/>
          </p:nvPr>
        </p:nvSpPr>
        <p:spPr>
          <a:xfrm rot="1800000">
            <a:off x="4080351"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sp>
        <p:nvSpPr>
          <p:cNvPr id="33" name="Picture Placeholder 16"/>
          <p:cNvSpPr>
            <a:spLocks noGrp="1"/>
          </p:cNvSpPr>
          <p:nvPr>
            <p:ph type="pic" sz="quarter" idx="17" hasCustomPrompt="1"/>
          </p:nvPr>
        </p:nvSpPr>
        <p:spPr>
          <a:xfrm rot="1800000">
            <a:off x="6699642" y="2870644"/>
            <a:ext cx="1754815" cy="1516718"/>
          </a:xfrm>
          <a:prstGeom prst="hexagon">
            <a:avLst>
              <a:gd name="adj" fmla="val 28865"/>
              <a:gd name="vf" fmla="val 115470"/>
            </a:avLst>
          </a:prstGeom>
          <a:solidFill>
            <a:srgbClr val="2F3F4A"/>
          </a:solidFill>
        </p:spPr>
        <p:txBody>
          <a:bodyPr vert="horz" anchor="t"/>
          <a:lstStyle>
            <a:lvl1pPr>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15174727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3">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35" name="Picture Placeholder 16"/>
          <p:cNvSpPr>
            <a:spLocks noGrp="1"/>
          </p:cNvSpPr>
          <p:nvPr>
            <p:ph type="pic" sz="quarter" idx="12" hasCustomPrompt="1"/>
          </p:nvPr>
        </p:nvSpPr>
        <p:spPr>
          <a:xfrm>
            <a:off x="0" y="1410621"/>
            <a:ext cx="1520661" cy="2808312"/>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6" name="Picture Placeholder 16"/>
          <p:cNvSpPr>
            <a:spLocks noGrp="1"/>
          </p:cNvSpPr>
          <p:nvPr>
            <p:ph type="pic" sz="quarter" idx="13" hasCustomPrompt="1"/>
          </p:nvPr>
        </p:nvSpPr>
        <p:spPr>
          <a:xfrm>
            <a:off x="1520661"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7" name="Picture Placeholder 16"/>
          <p:cNvSpPr>
            <a:spLocks noGrp="1"/>
          </p:cNvSpPr>
          <p:nvPr>
            <p:ph type="pic" sz="quarter" idx="14" hasCustomPrompt="1"/>
          </p:nvPr>
        </p:nvSpPr>
        <p:spPr>
          <a:xfrm>
            <a:off x="3032829"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8" name="Picture Placeholder 16"/>
          <p:cNvSpPr>
            <a:spLocks noGrp="1"/>
          </p:cNvSpPr>
          <p:nvPr>
            <p:ph type="pic" sz="quarter" idx="15" hasCustomPrompt="1"/>
          </p:nvPr>
        </p:nvSpPr>
        <p:spPr>
          <a:xfrm>
            <a:off x="7632832"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39" name="Picture Placeholder 16"/>
          <p:cNvSpPr>
            <a:spLocks noGrp="1"/>
          </p:cNvSpPr>
          <p:nvPr>
            <p:ph type="pic" sz="quarter" idx="16" hasCustomPrompt="1"/>
          </p:nvPr>
        </p:nvSpPr>
        <p:spPr>
          <a:xfrm>
            <a:off x="6111171"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40" name="Picture Placeholder 16"/>
          <p:cNvSpPr>
            <a:spLocks noGrp="1"/>
          </p:cNvSpPr>
          <p:nvPr>
            <p:ph type="pic" sz="quarter" idx="17" hasCustomPrompt="1"/>
          </p:nvPr>
        </p:nvSpPr>
        <p:spPr>
          <a:xfrm>
            <a:off x="3032829" y="2814777"/>
            <a:ext cx="307834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7" name="Picture Placeholder 16"/>
          <p:cNvSpPr>
            <a:spLocks noGrp="1"/>
          </p:cNvSpPr>
          <p:nvPr>
            <p:ph type="pic" sz="quarter" idx="18" hasCustomPrompt="1"/>
          </p:nvPr>
        </p:nvSpPr>
        <p:spPr>
          <a:xfrm>
            <a:off x="4544997" y="1410621"/>
            <a:ext cx="3084718" cy="1401159"/>
          </a:xfrm>
          <a:prstGeom prst="rect">
            <a:avLst/>
          </a:prstGeom>
          <a:noFill/>
        </p:spPr>
        <p:txBody>
          <a:bodyPr vert="horz"/>
          <a:lstStyle>
            <a:lvl1pPr>
              <a:defRPr sz="900">
                <a:solidFill>
                  <a:schemeClr val="bg1">
                    <a:lumMod val="75000"/>
                  </a:schemeClr>
                </a:solidFill>
              </a:defRPr>
            </a:lvl1pPr>
          </a:lstStyle>
          <a:p>
            <a:r>
              <a:rPr lang="en-US" dirty="0"/>
              <a:t>Drop Image Here</a:t>
            </a:r>
          </a:p>
        </p:txBody>
      </p:sp>
      <p:sp>
        <p:nvSpPr>
          <p:cNvPr id="19" name="Picture Placeholder 16"/>
          <p:cNvSpPr>
            <a:spLocks noGrp="1"/>
          </p:cNvSpPr>
          <p:nvPr>
            <p:ph type="pic" sz="quarter" idx="19" hasCustomPrompt="1"/>
          </p:nvPr>
        </p:nvSpPr>
        <p:spPr>
          <a:xfrm>
            <a:off x="1520661"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20" name="Picture Placeholder 16"/>
          <p:cNvSpPr>
            <a:spLocks noGrp="1"/>
          </p:cNvSpPr>
          <p:nvPr>
            <p:ph type="pic" sz="quarter" idx="20" hasCustomPrompt="1"/>
          </p:nvPr>
        </p:nvSpPr>
        <p:spPr>
          <a:xfrm>
            <a:off x="7632832"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21" name="Picture 20"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146949724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4">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1" name="Picture Placeholder 16"/>
          <p:cNvSpPr>
            <a:spLocks noGrp="1"/>
          </p:cNvSpPr>
          <p:nvPr>
            <p:ph type="pic" sz="quarter" idx="13" hasCustomPrompt="1"/>
          </p:nvPr>
        </p:nvSpPr>
        <p:spPr>
          <a:xfrm>
            <a:off x="1520661"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2" name="Picture Placeholder 16"/>
          <p:cNvSpPr>
            <a:spLocks noGrp="1"/>
          </p:cNvSpPr>
          <p:nvPr>
            <p:ph type="pic" sz="quarter" idx="15" hasCustomPrompt="1"/>
          </p:nvPr>
        </p:nvSpPr>
        <p:spPr>
          <a:xfrm>
            <a:off x="6111171" y="1410621"/>
            <a:ext cx="304232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6" hasCustomPrompt="1"/>
          </p:nvPr>
        </p:nvSpPr>
        <p:spPr>
          <a:xfrm>
            <a:off x="7623339"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13313" y="2814777"/>
            <a:ext cx="3046142"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5" name="Picture Placeholder 16"/>
          <p:cNvSpPr>
            <a:spLocks noGrp="1"/>
          </p:cNvSpPr>
          <p:nvPr>
            <p:ph type="pic" sz="quarter" idx="18" hasCustomPrompt="1"/>
          </p:nvPr>
        </p:nvSpPr>
        <p:spPr>
          <a:xfrm>
            <a:off x="5693" y="1410621"/>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6" name="Picture Placeholder 16"/>
          <p:cNvSpPr>
            <a:spLocks noGrp="1"/>
          </p:cNvSpPr>
          <p:nvPr>
            <p:ph type="pic" sz="quarter" idx="19" hasCustomPrompt="1"/>
          </p:nvPr>
        </p:nvSpPr>
        <p:spPr>
          <a:xfrm>
            <a:off x="6108371" y="2814777"/>
            <a:ext cx="1520661"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45592609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5">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1" name="Picture Placeholder 16"/>
          <p:cNvSpPr>
            <a:spLocks noGrp="1"/>
          </p:cNvSpPr>
          <p:nvPr>
            <p:ph type="pic" sz="quarter" idx="13" hasCustomPrompt="1"/>
          </p:nvPr>
        </p:nvSpPr>
        <p:spPr>
          <a:xfrm>
            <a:off x="0"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3" name="Picture Placeholder 16"/>
          <p:cNvSpPr>
            <a:spLocks noGrp="1"/>
          </p:cNvSpPr>
          <p:nvPr>
            <p:ph type="pic" sz="quarter" idx="16" hasCustomPrompt="1"/>
          </p:nvPr>
        </p:nvSpPr>
        <p:spPr>
          <a:xfrm>
            <a:off x="4599003" y="1410621"/>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1527927" y="2814777"/>
            <a:ext cx="3065879"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4" name="Picture Placeholder 16"/>
          <p:cNvSpPr>
            <a:spLocks noGrp="1"/>
          </p:cNvSpPr>
          <p:nvPr>
            <p:ph type="pic" sz="quarter" idx="18" hasCustomPrompt="1"/>
          </p:nvPr>
        </p:nvSpPr>
        <p:spPr>
          <a:xfrm>
            <a:off x="0" y="2827464"/>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5" name="Picture Placeholder 16"/>
          <p:cNvSpPr>
            <a:spLocks noGrp="1"/>
          </p:cNvSpPr>
          <p:nvPr>
            <p:ph type="pic" sz="quarter" idx="19" hasCustomPrompt="1"/>
          </p:nvPr>
        </p:nvSpPr>
        <p:spPr>
          <a:xfrm>
            <a:off x="4599003" y="2827464"/>
            <a:ext cx="1520661" cy="1401159"/>
          </a:xfrm>
          <a:prstGeom prst="rect">
            <a:avLst/>
          </a:prstGeom>
          <a:noFill/>
        </p:spPr>
        <p:txBody>
          <a:bodyPr vert="horz"/>
          <a:lstStyle>
            <a:lvl1pPr>
              <a:defRPr sz="900">
                <a:solidFill>
                  <a:srgbClr val="BFBFBF"/>
                </a:solidFill>
              </a:defRPr>
            </a:lvl1pPr>
          </a:lstStyle>
          <a:p>
            <a:r>
              <a:rPr lang="en-US" dirty="0"/>
              <a:t>Drop Image Here</a:t>
            </a:r>
          </a:p>
        </p:txBody>
      </p:sp>
      <p:sp>
        <p:nvSpPr>
          <p:cNvPr id="16" name="Picture Placeholder 16"/>
          <p:cNvSpPr>
            <a:spLocks noGrp="1"/>
          </p:cNvSpPr>
          <p:nvPr>
            <p:ph type="pic" sz="quarter" idx="20" hasCustomPrompt="1"/>
          </p:nvPr>
        </p:nvSpPr>
        <p:spPr>
          <a:xfrm>
            <a:off x="1527927" y="1410621"/>
            <a:ext cx="3065879" cy="1401159"/>
          </a:xfrm>
          <a:prstGeom prst="rect">
            <a:avLst/>
          </a:prstGeom>
          <a:noFill/>
        </p:spPr>
        <p:txBody>
          <a:bodyPr vert="horz"/>
          <a:lstStyle>
            <a:lvl1pPr>
              <a:defRPr sz="900">
                <a:solidFill>
                  <a:srgbClr val="BFBFBF"/>
                </a:solidFill>
              </a:defRPr>
            </a:lvl1pPr>
          </a:lstStyle>
          <a:p>
            <a:r>
              <a:rPr lang="en-US" dirty="0"/>
              <a:t>Drop Image Here</a:t>
            </a:r>
          </a:p>
        </p:txBody>
      </p:sp>
      <p:pic>
        <p:nvPicPr>
          <p:cNvPr id="17" name="Picture 16"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407788410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6">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2"/>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0" name="Footer Placeholder 4"/>
          <p:cNvSpPr>
            <a:spLocks noGrp="1"/>
          </p:cNvSpPr>
          <p:nvPr>
            <p:ph type="ftr" sz="quarter" idx="11"/>
          </p:nvPr>
        </p:nvSpPr>
        <p:spPr>
          <a:xfrm>
            <a:off x="7109087" y="4704851"/>
            <a:ext cx="1710468" cy="311752"/>
          </a:xfrm>
          <a:prstGeom prst="rect">
            <a:avLst/>
          </a:prstGeom>
        </p:spPr>
        <p:txBody>
          <a:bodyPr wrap="none" lIns="0" tIns="0" rIns="0" bIns="0" anchor="ctr">
            <a:spAutoFit/>
          </a:bodyPr>
          <a:lstStyle>
            <a:lvl1pPr algn="r">
              <a:defRPr lang="en-US" sz="1013">
                <a:solidFill>
                  <a:srgbClr val="B3B2B2"/>
                </a:solidFill>
                <a:latin typeface="Montserrat-Regular" charset="0"/>
                <a:ea typeface="ＭＳ Ｐゴシック" charset="0"/>
                <a:cs typeface="ＭＳ Ｐゴシック" charset="0"/>
                <a:sym typeface="Montserrat-Regular" charset="0"/>
              </a:defRPr>
            </a:lvl1pPr>
          </a:lstStyle>
          <a:p>
            <a:pPr>
              <a:defRPr/>
            </a:pPr>
            <a:r>
              <a:t>COMPANY PRESENTATION</a:t>
            </a:r>
          </a:p>
          <a:p>
            <a:pPr>
              <a:defRPr/>
            </a:pPr>
            <a:endParaRPr/>
          </a:p>
        </p:txBody>
      </p:sp>
      <p:sp>
        <p:nvSpPr>
          <p:cNvPr id="14" name="Picture Placeholder 16"/>
          <p:cNvSpPr>
            <a:spLocks noGrp="1"/>
          </p:cNvSpPr>
          <p:nvPr>
            <p:ph type="pic" sz="quarter" idx="16" hasCustomPrompt="1"/>
          </p:nvPr>
        </p:nvSpPr>
        <p:spPr>
          <a:xfrm>
            <a:off x="4572000"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15" name="Picture Placeholder 16"/>
          <p:cNvSpPr>
            <a:spLocks noGrp="1"/>
          </p:cNvSpPr>
          <p:nvPr>
            <p:ph type="pic" sz="quarter" idx="17" hasCustomPrompt="1"/>
          </p:nvPr>
        </p:nvSpPr>
        <p:spPr>
          <a:xfrm>
            <a:off x="6192180" y="1005576"/>
            <a:ext cx="1404156" cy="2538282"/>
          </a:xfrm>
          <a:prstGeom prst="rect">
            <a:avLst/>
          </a:prstGeom>
          <a:solidFill>
            <a:schemeClr val="tx1">
              <a:lumMod val="75000"/>
            </a:schemeClr>
          </a:solidFill>
        </p:spPr>
        <p:txBody>
          <a:bodyPr vert="horz"/>
          <a:lstStyle>
            <a:lvl1pPr>
              <a:defRPr sz="900">
                <a:solidFill>
                  <a:srgbClr val="FFFFFF"/>
                </a:solidFill>
              </a:defRPr>
            </a:lvl1pPr>
          </a:lstStyle>
          <a:p>
            <a:r>
              <a:rPr lang="en-US" dirty="0"/>
              <a:t>Drop Image Here</a:t>
            </a:r>
          </a:p>
        </p:txBody>
      </p:sp>
    </p:spTree>
    <p:extLst>
      <p:ext uri="{BB962C8B-B14F-4D97-AF65-F5344CB8AC3E}">
        <p14:creationId xmlns:p14="http://schemas.microsoft.com/office/powerpoint/2010/main" val="333292101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7">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5" name="Picture Placeholder 16"/>
          <p:cNvSpPr>
            <a:spLocks noGrp="1"/>
          </p:cNvSpPr>
          <p:nvPr>
            <p:ph type="pic" sz="quarter" idx="17" hasCustomPrompt="1"/>
          </p:nvPr>
        </p:nvSpPr>
        <p:spPr>
          <a:xfrm>
            <a:off x="3896925" y="1761660"/>
            <a:ext cx="1404156" cy="2538282"/>
          </a:xfrm>
          <a:prstGeom prst="rect">
            <a:avLst/>
          </a:prstGeom>
          <a:solidFill>
            <a:schemeClr val="tx1">
              <a:lumMod val="75000"/>
            </a:schemeClr>
          </a:solidFill>
        </p:spPr>
        <p:txBody>
          <a:bodyPr vert="horz"/>
          <a:lstStyle>
            <a:lvl1pPr>
              <a:defRPr sz="900">
                <a:solidFill>
                  <a:srgbClr val="FFFFFF"/>
                </a:solidFill>
              </a:defRPr>
            </a:lvl1pPr>
          </a:lstStyle>
          <a:p>
            <a:r>
              <a:rPr lang="en-US" dirty="0"/>
              <a:t>Drop Image Here</a:t>
            </a:r>
          </a:p>
        </p:txBody>
      </p:sp>
      <p:pic>
        <p:nvPicPr>
          <p:cNvPr id="12" name="Picture 11"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32713947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8">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chemeClr val="accent2"/>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0" name="Footer Placeholder 4"/>
          <p:cNvSpPr>
            <a:spLocks noGrp="1"/>
          </p:cNvSpPr>
          <p:nvPr>
            <p:ph type="ftr" sz="quarter" idx="11"/>
          </p:nvPr>
        </p:nvSpPr>
        <p:spPr>
          <a:xfrm>
            <a:off x="7109087" y="4704851"/>
            <a:ext cx="1710468" cy="311752"/>
          </a:xfrm>
          <a:prstGeom prst="rect">
            <a:avLst/>
          </a:prstGeom>
        </p:spPr>
        <p:txBody>
          <a:bodyPr wrap="none" lIns="0" tIns="0" rIns="0" bIns="0" anchor="ctr">
            <a:spAutoFit/>
          </a:bodyPr>
          <a:lstStyle>
            <a:lvl1pPr algn="r">
              <a:defRPr lang="en-US" sz="1013">
                <a:solidFill>
                  <a:srgbClr val="B3B2B2"/>
                </a:solidFill>
                <a:latin typeface="Montserrat-Regular" charset="0"/>
                <a:ea typeface="ＭＳ Ｐゴシック" charset="0"/>
                <a:cs typeface="ＭＳ Ｐゴシック" charset="0"/>
                <a:sym typeface="Montserrat-Regular" charset="0"/>
              </a:defRPr>
            </a:lvl1pPr>
          </a:lstStyle>
          <a:p>
            <a:pPr>
              <a:defRPr/>
            </a:pPr>
            <a:r>
              <a:t>COMPANY PRESENTATION</a:t>
            </a:r>
          </a:p>
          <a:p>
            <a:pPr>
              <a:defRPr/>
            </a:pPr>
            <a:endParaRPr/>
          </a:p>
        </p:txBody>
      </p:sp>
      <p:sp>
        <p:nvSpPr>
          <p:cNvPr id="14" name="Picture Placeholder 16"/>
          <p:cNvSpPr>
            <a:spLocks noGrp="1"/>
          </p:cNvSpPr>
          <p:nvPr>
            <p:ph type="pic" sz="quarter" idx="16" hasCustomPrompt="1"/>
          </p:nvPr>
        </p:nvSpPr>
        <p:spPr>
          <a:xfrm>
            <a:off x="4572000"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Tree>
    <p:extLst>
      <p:ext uri="{BB962C8B-B14F-4D97-AF65-F5344CB8AC3E}">
        <p14:creationId xmlns:p14="http://schemas.microsoft.com/office/powerpoint/2010/main" val="135754024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9">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6" name="Rectangle 6"/>
          <p:cNvSpPr>
            <a:spLocks/>
          </p:cNvSpPr>
          <p:nvPr userDrawn="1"/>
        </p:nvSpPr>
        <p:spPr bwMode="auto">
          <a:xfrm>
            <a:off x="286941" y="4694345"/>
            <a:ext cx="55463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350">
                <a:solidFill>
                  <a:srgbClr val="A0A6AB"/>
                </a:solidFill>
                <a:latin typeface="Montserrat-Regular" charset="0"/>
                <a:ea typeface="ＭＳ Ｐゴシック" charset="0"/>
                <a:cs typeface="ＭＳ Ｐゴシック" charset="0"/>
                <a:sym typeface="Montserrat-Regular" charset="0"/>
              </a:rPr>
              <a:t>VALUE</a:t>
            </a:r>
          </a:p>
        </p:txBody>
      </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14" name="Picture Placeholder 16"/>
          <p:cNvSpPr>
            <a:spLocks noGrp="1"/>
          </p:cNvSpPr>
          <p:nvPr>
            <p:ph type="pic" sz="quarter" idx="16" hasCustomPrompt="1"/>
          </p:nvPr>
        </p:nvSpPr>
        <p:spPr>
          <a:xfrm>
            <a:off x="-4936" y="3631"/>
            <a:ext cx="4572000" cy="513986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2" name="Picture 11" descr="Logo-V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367561764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
    <p:spTree>
      <p:nvGrpSpPr>
        <p:cNvPr id="1" name=""/>
        <p:cNvGrpSpPr/>
        <p:nvPr/>
      </p:nvGrpSpPr>
      <p:grpSpPr>
        <a:xfrm>
          <a:off x="0" y="0"/>
          <a:ext cx="0" cy="0"/>
          <a:chOff x="0" y="0"/>
          <a:chExt cx="0" cy="0"/>
        </a:xfrm>
      </p:grpSpPr>
      <p:grpSp>
        <p:nvGrpSpPr>
          <p:cNvPr id="2" name="Group 1"/>
          <p:cNvGrpSpPr>
            <a:grpSpLocks/>
          </p:cNvGrpSpPr>
          <p:nvPr userDrawn="1"/>
        </p:nvGrpSpPr>
        <p:grpSpPr bwMode="auto">
          <a:xfrm>
            <a:off x="7758113" y="300037"/>
            <a:ext cx="1066800" cy="290513"/>
            <a:chOff x="0" y="0"/>
            <a:chExt cx="1792" cy="488"/>
          </a:xfrm>
        </p:grpSpPr>
        <p:sp>
          <p:nvSpPr>
            <p:cNvPr id="3" name="AutoShape 2"/>
            <p:cNvSpPr>
              <a:spLocks/>
            </p:cNvSpPr>
            <p:nvPr/>
          </p:nvSpPr>
          <p:spPr bwMode="auto">
            <a:xfrm>
              <a:off x="0" y="0"/>
              <a:ext cx="483" cy="488"/>
            </a:xfrm>
            <a:prstGeom prst="roundRect">
              <a:avLst>
                <a:gd name="adj" fmla="val 14889"/>
              </a:avLst>
            </a:prstGeom>
            <a:solidFill>
              <a:schemeClr val="bg1">
                <a:lumMod val="75000"/>
                <a:alpha val="20000"/>
              </a:schemeClr>
            </a:solidFill>
            <a:ln w="25400">
              <a:solidFill>
                <a:schemeClr val="tx1">
                  <a:alpha val="0"/>
                </a:schemeClr>
              </a:solidFill>
              <a:miter lim="800000"/>
              <a:headEnd/>
              <a:tailEnd/>
            </a:ln>
          </p:spPr>
          <p:txBody>
            <a:bodyPr lIns="0" tIns="0" rIns="0" bIns="0"/>
            <a:lstStyle/>
            <a:p>
              <a:pPr>
                <a:defRPr/>
              </a:pPr>
              <a:endParaRPr lang="en-US" sz="788"/>
            </a:p>
          </p:txBody>
        </p:sp>
        <p:sp>
          <p:nvSpPr>
            <p:cNvPr id="4" name="AutoShape 3"/>
            <p:cNvSpPr>
              <a:spLocks/>
            </p:cNvSpPr>
            <p:nvPr/>
          </p:nvSpPr>
          <p:spPr bwMode="auto">
            <a:xfrm>
              <a:off x="654" y="0"/>
              <a:ext cx="483" cy="488"/>
            </a:xfrm>
            <a:prstGeom prst="roundRect">
              <a:avLst>
                <a:gd name="adj" fmla="val 14889"/>
              </a:avLst>
            </a:prstGeom>
            <a:solidFill>
              <a:schemeClr val="bg1">
                <a:lumMod val="75000"/>
                <a:alpha val="29803"/>
              </a:schemeClr>
            </a:solidFill>
            <a:ln w="25400">
              <a:solidFill>
                <a:schemeClr val="tx1">
                  <a:alpha val="0"/>
                </a:schemeClr>
              </a:solidFill>
              <a:miter lim="800000"/>
              <a:headEnd/>
              <a:tailEnd/>
            </a:ln>
          </p:spPr>
          <p:txBody>
            <a:bodyPr lIns="0" tIns="0" rIns="0" bIns="0"/>
            <a:lstStyle/>
            <a:p>
              <a:pPr>
                <a:defRPr/>
              </a:pPr>
              <a:endParaRPr lang="en-US" sz="788"/>
            </a:p>
          </p:txBody>
        </p:sp>
        <p:sp>
          <p:nvSpPr>
            <p:cNvPr id="5" name="AutoShape 4"/>
            <p:cNvSpPr>
              <a:spLocks/>
            </p:cNvSpPr>
            <p:nvPr/>
          </p:nvSpPr>
          <p:spPr bwMode="auto">
            <a:xfrm>
              <a:off x="1308" y="0"/>
              <a:ext cx="484" cy="488"/>
            </a:xfrm>
            <a:prstGeom prst="roundRect">
              <a:avLst>
                <a:gd name="adj" fmla="val 14889"/>
              </a:avLst>
            </a:prstGeom>
            <a:solidFill>
              <a:srgbClr val="1A6CB8"/>
            </a:solidFill>
            <a:ln w="25400">
              <a:solidFill>
                <a:schemeClr val="tx1">
                  <a:alpha val="0"/>
                </a:schemeClr>
              </a:solidFill>
              <a:miter lim="800000"/>
              <a:headEnd/>
              <a:tailEnd/>
            </a:ln>
          </p:spPr>
          <p:txBody>
            <a:bodyPr lIns="0" tIns="0" rIns="0" bIns="0"/>
            <a:lstStyle/>
            <a:p>
              <a:endParaRPr lang="en-US" sz="788"/>
            </a:p>
          </p:txBody>
        </p:sp>
      </p:grpSp>
      <p:sp>
        <p:nvSpPr>
          <p:cNvPr id="7" name="Rectangle 7"/>
          <p:cNvSpPr>
            <a:spLocks/>
          </p:cNvSpPr>
          <p:nvPr userDrawn="1"/>
        </p:nvSpPr>
        <p:spPr bwMode="auto">
          <a:xfrm>
            <a:off x="8188524" y="336947"/>
            <a:ext cx="225623" cy="233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&gt;</a:t>
            </a:r>
          </a:p>
        </p:txBody>
      </p:sp>
      <p:sp>
        <p:nvSpPr>
          <p:cNvPr id="8" name="Rectangle 8"/>
          <p:cNvSpPr>
            <a:spLocks/>
          </p:cNvSpPr>
          <p:nvPr userDrawn="1"/>
        </p:nvSpPr>
        <p:spPr bwMode="auto">
          <a:xfrm>
            <a:off x="7796212" y="328017"/>
            <a:ext cx="226219" cy="2339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r>
              <a:rPr lang="en-US" sz="1013">
                <a:solidFill>
                  <a:srgbClr val="E6E5E5"/>
                </a:solidFill>
                <a:latin typeface="Montserrat-Regular" charset="0"/>
                <a:ea typeface="ＭＳ Ｐゴシック" charset="0"/>
                <a:cs typeface="ＭＳ Ｐゴシック" charset="0"/>
                <a:sym typeface="Montserrat-Regular" charset="0"/>
              </a:rPr>
              <a:t>&lt;</a:t>
            </a:r>
          </a:p>
        </p:txBody>
      </p:sp>
      <p:sp>
        <p:nvSpPr>
          <p:cNvPr id="9" name="Slide Number Placeholder 5"/>
          <p:cNvSpPr>
            <a:spLocks noGrp="1"/>
          </p:cNvSpPr>
          <p:nvPr>
            <p:ph type="sldNum" sz="quarter" idx="10"/>
          </p:nvPr>
        </p:nvSpPr>
        <p:spPr>
          <a:xfrm>
            <a:off x="8607636" y="381104"/>
            <a:ext cx="141064" cy="138499"/>
          </a:xfrm>
          <a:prstGeom prst="rect">
            <a:avLst/>
          </a:prstGeom>
        </p:spPr>
        <p:txBody>
          <a:bodyPr wrap="none" lIns="0" tIns="0" rIns="0" bIns="0" anchor="ctr">
            <a:spAutoFit/>
          </a:bodyPr>
          <a:lstStyle>
            <a:lvl1pPr algn="ctr">
              <a:defRPr lang="en-US" sz="900">
                <a:solidFill>
                  <a:schemeClr val="bg1"/>
                </a:solidFill>
                <a:latin typeface="Montserrat-Regular" charset="0"/>
                <a:ea typeface="ＭＳ Ｐゴシック" charset="0"/>
                <a:cs typeface="ＭＳ Ｐゴシック" charset="0"/>
              </a:defRPr>
            </a:lvl1pPr>
          </a:lstStyle>
          <a:p>
            <a:pPr>
              <a:defRPr/>
            </a:pPr>
            <a:fld id="{FA7B7BEA-FF61-5044-8584-9B239E5827BF}" type="slidenum">
              <a:rPr/>
              <a:pPr>
                <a:defRPr/>
              </a:pPr>
              <a:t>‹#›</a:t>
            </a:fld>
            <a:endParaRPr dirty="0"/>
          </a:p>
        </p:txBody>
      </p:sp>
      <p:sp>
        <p:nvSpPr>
          <p:cNvPr id="23" name="Picture Placeholder 16"/>
          <p:cNvSpPr>
            <a:spLocks noGrp="1"/>
          </p:cNvSpPr>
          <p:nvPr>
            <p:ph type="pic" sz="quarter" idx="16" hasCustomPrompt="1"/>
          </p:nvPr>
        </p:nvSpPr>
        <p:spPr>
          <a:xfrm>
            <a:off x="7623339" y="2814777"/>
            <a:ext cx="1520661" cy="1401159"/>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4" name="Picture Placeholder 16"/>
          <p:cNvSpPr>
            <a:spLocks noGrp="1"/>
          </p:cNvSpPr>
          <p:nvPr>
            <p:ph type="pic" sz="quarter" idx="17" hasCustomPrompt="1"/>
          </p:nvPr>
        </p:nvSpPr>
        <p:spPr>
          <a:xfrm>
            <a:off x="2249742" y="2809875"/>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8" name="Picture 13"/>
          <p:cNvPicPr>
            <a:picLocks noChangeAspect="1" noChangeArrowheads="1"/>
          </p:cNvPicPr>
          <p:nvPr userDrawn="1"/>
        </p:nvPicPr>
        <p:blipFill>
          <a:blip r:embed="rId2">
            <a:extLst>
              <a:ext uri="{28A0092B-C50C-407E-A947-70E740481C1C}">
                <a14:useLocalDpi xmlns:a14="http://schemas.microsoft.com/office/drawing/2010/main" val="0"/>
              </a:ext>
            </a:extLst>
          </a:blip>
          <a:srcRect l="4617" r="4488"/>
          <a:stretch>
            <a:fillRect/>
          </a:stretch>
        </p:blipFill>
        <p:spPr bwMode="auto">
          <a:xfrm>
            <a:off x="6840736" y="2813579"/>
            <a:ext cx="2293144" cy="1419225"/>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pic>
      <p:sp>
        <p:nvSpPr>
          <p:cNvPr id="19" name="Picture Placeholder 16"/>
          <p:cNvSpPr>
            <a:spLocks noGrp="1"/>
          </p:cNvSpPr>
          <p:nvPr>
            <p:ph type="pic" sz="quarter" idx="18" hasCustomPrompt="1"/>
          </p:nvPr>
        </p:nvSpPr>
        <p:spPr>
          <a:xfrm>
            <a:off x="6848429" y="2809875"/>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6" name="Picture Placeholder 16"/>
          <p:cNvSpPr>
            <a:spLocks noGrp="1"/>
          </p:cNvSpPr>
          <p:nvPr>
            <p:ph type="pic" sz="quarter" idx="19" hasCustomPrompt="1"/>
          </p:nvPr>
        </p:nvSpPr>
        <p:spPr>
          <a:xfrm>
            <a:off x="-43557" y="1400489"/>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sp>
        <p:nvSpPr>
          <p:cNvPr id="27" name="Picture Placeholder 16"/>
          <p:cNvSpPr>
            <a:spLocks noGrp="1"/>
          </p:cNvSpPr>
          <p:nvPr>
            <p:ph type="pic" sz="quarter" idx="20" hasCustomPrompt="1"/>
          </p:nvPr>
        </p:nvSpPr>
        <p:spPr>
          <a:xfrm>
            <a:off x="4555130" y="1400489"/>
            <a:ext cx="2295255" cy="1415983"/>
          </a:xfrm>
          <a:prstGeom prst="rect">
            <a:avLst/>
          </a:prstGeom>
          <a:solidFill>
            <a:srgbClr val="2F3F4A"/>
          </a:solidFill>
        </p:spPr>
        <p:txBody>
          <a:bodyPr vert="horz"/>
          <a:lstStyle>
            <a:lvl1pPr>
              <a:defRPr sz="900">
                <a:solidFill>
                  <a:srgbClr val="FFFFFF"/>
                </a:solidFill>
              </a:defRPr>
            </a:lvl1pPr>
          </a:lstStyle>
          <a:p>
            <a:r>
              <a:rPr lang="en-US" dirty="0"/>
              <a:t>Drop Image Here</a:t>
            </a:r>
          </a:p>
        </p:txBody>
      </p:sp>
      <p:pic>
        <p:nvPicPr>
          <p:cNvPr id="17" name="Picture 16" descr="Logo-VF.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7315" y="4520866"/>
            <a:ext cx="1728192" cy="616169"/>
          </a:xfrm>
          <a:prstGeom prst="rect">
            <a:avLst/>
          </a:prstGeom>
        </p:spPr>
      </p:pic>
    </p:spTree>
    <p:extLst>
      <p:ext uri="{BB962C8B-B14F-4D97-AF65-F5344CB8AC3E}">
        <p14:creationId xmlns:p14="http://schemas.microsoft.com/office/powerpoint/2010/main" val="23161027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12697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Lst>
  <p:transition/>
  <p:hf hdr="0" dt="0"/>
  <p:txStyles>
    <p:titleStyle>
      <a:lvl1pPr algn="ctr" rtl="0" eaLnBrk="0" fontAlgn="base" hangingPunct="0">
        <a:spcBef>
          <a:spcPct val="0"/>
        </a:spcBef>
        <a:spcAft>
          <a:spcPct val="0"/>
        </a:spcAft>
        <a:defRPr sz="4350">
          <a:solidFill>
            <a:schemeClr val="tx1"/>
          </a:solidFill>
          <a:latin typeface="+mj-lt"/>
          <a:ea typeface="+mj-ea"/>
          <a:cs typeface="+mj-cs"/>
          <a:sym typeface="Gill Sans" charset="0"/>
        </a:defRPr>
      </a:lvl1pPr>
      <a:lvl2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2pPr>
      <a:lvl3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3pPr>
      <a:lvl4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4pPr>
      <a:lvl5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5pPr>
      <a:lvl6pPr marL="1714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6pPr>
      <a:lvl7pPr marL="3429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7pPr>
      <a:lvl8pPr marL="5143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8pPr>
      <a:lvl9pPr marL="6858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9pPr>
    </p:titleStyle>
    <p:bodyStyle>
      <a:lvl1pPr marL="128588" indent="-128588" algn="ctr" rtl="0" eaLnBrk="0" fontAlgn="base" hangingPunct="0">
        <a:spcBef>
          <a:spcPct val="0"/>
        </a:spcBef>
        <a:spcAft>
          <a:spcPct val="0"/>
        </a:spcAft>
        <a:defRPr sz="1800">
          <a:solidFill>
            <a:schemeClr val="tx1"/>
          </a:solidFill>
          <a:latin typeface="+mn-lt"/>
          <a:ea typeface="+mn-ea"/>
          <a:cs typeface="+mn-cs"/>
          <a:sym typeface="Gill Sans" charset="0"/>
        </a:defRPr>
      </a:lvl1pPr>
      <a:lvl2pPr marL="278606" indent="-107156" algn="ctr" rtl="0" eaLnBrk="0" fontAlgn="base" hangingPunct="0">
        <a:spcBef>
          <a:spcPct val="0"/>
        </a:spcBef>
        <a:spcAft>
          <a:spcPct val="0"/>
        </a:spcAft>
        <a:defRPr sz="1800">
          <a:solidFill>
            <a:schemeClr val="tx1"/>
          </a:solidFill>
          <a:latin typeface="+mn-lt"/>
          <a:ea typeface="+mn-ea"/>
          <a:cs typeface="+mn-cs"/>
          <a:sym typeface="Gill Sans" charset="0"/>
        </a:defRPr>
      </a:lvl2pPr>
      <a:lvl3pPr marL="428625" indent="-85725" algn="ctr" rtl="0" eaLnBrk="0" fontAlgn="base" hangingPunct="0">
        <a:spcBef>
          <a:spcPct val="0"/>
        </a:spcBef>
        <a:spcAft>
          <a:spcPct val="0"/>
        </a:spcAft>
        <a:defRPr sz="1800">
          <a:solidFill>
            <a:schemeClr val="tx1"/>
          </a:solidFill>
          <a:latin typeface="+mn-lt"/>
          <a:ea typeface="+mn-ea"/>
          <a:cs typeface="+mn-cs"/>
          <a:sym typeface="Gill Sans" charset="0"/>
        </a:defRPr>
      </a:lvl3pPr>
      <a:lvl4pPr marL="600075" indent="-85725" algn="ctr" rtl="0" eaLnBrk="0" fontAlgn="base" hangingPunct="0">
        <a:spcBef>
          <a:spcPct val="0"/>
        </a:spcBef>
        <a:spcAft>
          <a:spcPct val="0"/>
        </a:spcAft>
        <a:defRPr sz="1800">
          <a:solidFill>
            <a:schemeClr val="tx1"/>
          </a:solidFill>
          <a:latin typeface="+mn-lt"/>
          <a:ea typeface="+mn-ea"/>
          <a:cs typeface="+mn-cs"/>
          <a:sym typeface="Gill Sans" charset="0"/>
        </a:defRPr>
      </a:lvl4pPr>
      <a:lvl5pPr marL="771525" indent="-85725" algn="ctr" rtl="0" eaLnBrk="0" fontAlgn="base" hangingPunct="0">
        <a:spcBef>
          <a:spcPct val="0"/>
        </a:spcBef>
        <a:spcAft>
          <a:spcPct val="0"/>
        </a:spcAft>
        <a:defRPr sz="1800">
          <a:solidFill>
            <a:schemeClr val="tx1"/>
          </a:solidFill>
          <a:latin typeface="+mn-lt"/>
          <a:ea typeface="+mn-ea"/>
          <a:cs typeface="+mn-cs"/>
          <a:sym typeface="Gill Sans" charset="0"/>
        </a:defRPr>
      </a:lvl5pPr>
      <a:lvl6pPr marL="171450" algn="ctr" rtl="0" fontAlgn="base">
        <a:spcBef>
          <a:spcPct val="0"/>
        </a:spcBef>
        <a:spcAft>
          <a:spcPct val="0"/>
        </a:spcAft>
        <a:defRPr sz="1800">
          <a:solidFill>
            <a:schemeClr val="tx1"/>
          </a:solidFill>
          <a:latin typeface="+mn-lt"/>
          <a:ea typeface="+mn-ea"/>
          <a:cs typeface="+mn-cs"/>
          <a:sym typeface="Gill Sans" charset="0"/>
        </a:defRPr>
      </a:lvl6pPr>
      <a:lvl7pPr marL="342900" algn="ctr" rtl="0" fontAlgn="base">
        <a:spcBef>
          <a:spcPct val="0"/>
        </a:spcBef>
        <a:spcAft>
          <a:spcPct val="0"/>
        </a:spcAft>
        <a:defRPr sz="1800">
          <a:solidFill>
            <a:schemeClr val="tx1"/>
          </a:solidFill>
          <a:latin typeface="+mn-lt"/>
          <a:ea typeface="+mn-ea"/>
          <a:cs typeface="+mn-cs"/>
          <a:sym typeface="Gill Sans" charset="0"/>
        </a:defRPr>
      </a:lvl7pPr>
      <a:lvl8pPr marL="514350" algn="ctr" rtl="0" fontAlgn="base">
        <a:spcBef>
          <a:spcPct val="0"/>
        </a:spcBef>
        <a:spcAft>
          <a:spcPct val="0"/>
        </a:spcAft>
        <a:defRPr sz="1800">
          <a:solidFill>
            <a:schemeClr val="tx1"/>
          </a:solidFill>
          <a:latin typeface="+mn-lt"/>
          <a:ea typeface="+mn-ea"/>
          <a:cs typeface="+mn-cs"/>
          <a:sym typeface="Gill Sans" charset="0"/>
        </a:defRPr>
      </a:lvl8pPr>
      <a:lvl9pPr marL="685800" algn="ctr" rtl="0" fontAlgn="base">
        <a:spcBef>
          <a:spcPct val="0"/>
        </a:spcBef>
        <a:spcAft>
          <a:spcPct val="0"/>
        </a:spcAft>
        <a:defRPr sz="1800">
          <a:solidFill>
            <a:schemeClr val="tx1"/>
          </a:solidFill>
          <a:latin typeface="+mn-lt"/>
          <a:ea typeface="+mn-ea"/>
          <a:cs typeface="+mn-cs"/>
          <a:sym typeface="Gill Sans" charset="0"/>
        </a:defRPr>
      </a:lvl9pPr>
    </p:bodyStyle>
    <p:other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7.png"/><Relationship Id="rId2" Type="http://schemas.openxmlformats.org/officeDocument/2006/relationships/notesSlide" Target="../notesSlides/notesSlide27.xml"/><Relationship Id="rId16" Type="http://schemas.openxmlformats.org/officeDocument/2006/relationships/image" Target="../media/image61.png"/><Relationship Id="rId1" Type="http://schemas.openxmlformats.org/officeDocument/2006/relationships/slideLayout" Target="../slideLayouts/slideLayout3.xml"/><Relationship Id="rId6" Type="http://schemas.openxmlformats.org/officeDocument/2006/relationships/image" Target="../media/image52.png"/><Relationship Id="rId11" Type="http://schemas.openxmlformats.org/officeDocument/2006/relationships/image" Target="../media/image1.jpeg"/><Relationship Id="rId5" Type="http://schemas.openxmlformats.org/officeDocument/2006/relationships/image" Target="../media/image51.png"/><Relationship Id="rId15" Type="http://schemas.openxmlformats.org/officeDocument/2006/relationships/image" Target="../media/image60.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1.jpe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87.png"/><Relationship Id="rId5" Type="http://schemas.openxmlformats.org/officeDocument/2006/relationships/image" Target="../media/image1.jpeg"/><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1.jpeg"/><Relationship Id="rId7" Type="http://schemas.openxmlformats.org/officeDocument/2006/relationships/image" Target="../media/image90.emf"/><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emf"/><Relationship Id="rId9" Type="http://schemas.openxmlformats.org/officeDocument/2006/relationships/image" Target="../media/image92.emf"/></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emf"/></Relationships>
</file>

<file path=ppt/slides/_rels/slide4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9144000" cy="5143500"/>
          </a:xfrm>
          <a:prstGeom prst="rect">
            <a:avLst/>
          </a:prstGeom>
          <a:solidFill>
            <a:schemeClr val="tx1">
              <a:alpha val="69000"/>
            </a:schemeClr>
          </a:solidFill>
          <a:ln w="25400" cap="flat" cmpd="sng" algn="ctr">
            <a:noFill/>
            <a:prstDash val="solid"/>
            <a:round/>
            <a:headEnd type="none" w="med" len="med"/>
            <a:tailEnd type="none" w="med" len="med"/>
          </a:ln>
          <a:effectLst/>
          <a:extLst/>
        </p:spPr>
        <p:txBody>
          <a:bodyPr vert="horz" wrap="square" lIns="34290" tIns="17145" rIns="34290" bIns="17145" numCol="1" rtlCol="0" anchor="t" anchorCtr="0" compatLnSpc="1">
            <a:prstTxWarp prst="textNoShape">
              <a:avLst/>
            </a:prstTxWarp>
          </a:bodyPr>
          <a:lstStyle/>
          <a:p>
            <a:pPr marL="0" marR="0" lvl="0" indent="0" defTabSz="3429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5" name="Picture Placeholder 4"/>
          <p:cNvPicPr>
            <a:picLocks noGrp="1" noChangeAspect="1"/>
          </p:cNvPicPr>
          <p:nvPr>
            <p:ph type="pic" sz="quarter" idx="10"/>
          </p:nvPr>
        </p:nvPicPr>
        <p:blipFill>
          <a:blip r:embed="rId3">
            <a:lum/>
            <a:extLst>
              <a:ext uri="{28A0092B-C50C-407E-A947-70E740481C1C}">
                <a14:useLocalDpi xmlns:a14="http://schemas.microsoft.com/office/drawing/2010/main" val="0"/>
              </a:ext>
            </a:extLst>
          </a:blip>
          <a:srcRect t="7459" b="7459"/>
          <a:stretch>
            <a:fillRect/>
          </a:stretch>
        </p:blipFill>
        <p:spPr>
          <a:xfrm>
            <a:off x="0" y="0"/>
            <a:ext cx="9144000" cy="5143500"/>
          </a:xfrm>
          <a:solidFill>
            <a:srgbClr val="2F3F4A"/>
          </a:solidFill>
        </p:spPr>
      </p:pic>
      <p:grpSp>
        <p:nvGrpSpPr>
          <p:cNvPr id="6146" name="Group 2"/>
          <p:cNvGrpSpPr>
            <a:grpSpLocks/>
          </p:cNvGrpSpPr>
          <p:nvPr/>
        </p:nvGrpSpPr>
        <p:grpSpPr bwMode="auto">
          <a:xfrm>
            <a:off x="-799817" y="-820538"/>
            <a:ext cx="5601890" cy="5601890"/>
            <a:chOff x="-129" y="-121"/>
            <a:chExt cx="9410" cy="9410"/>
          </a:xfrm>
        </p:grpSpPr>
        <p:sp>
          <p:nvSpPr>
            <p:cNvPr id="6156" name="Oval 3"/>
            <p:cNvSpPr>
              <a:spLocks noChangeAspect="1"/>
            </p:cNvSpPr>
            <p:nvPr/>
          </p:nvSpPr>
          <p:spPr bwMode="auto">
            <a:xfrm>
              <a:off x="-129" y="-121"/>
              <a:ext cx="9410" cy="9410"/>
            </a:xfrm>
            <a:prstGeom prst="ellipse">
              <a:avLst/>
            </a:prstGeom>
            <a:solidFill>
              <a:srgbClr val="368FE2">
                <a:alpha val="50195"/>
              </a:srgbClr>
            </a:solidFill>
            <a:ln w="25400">
              <a:solidFill>
                <a:schemeClr val="tx1">
                  <a:alpha val="0"/>
                </a:schemeClr>
              </a:solidFill>
              <a:miter lim="800000"/>
              <a:headEnd/>
              <a:tailE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88" b="0" i="0" u="none" strike="noStrike" kern="0" cap="none" spc="0" normalizeH="0" baseline="0" noProof="0">
                <a:ln>
                  <a:noFill/>
                </a:ln>
                <a:solidFill>
                  <a:sysClr val="windowText" lastClr="000000"/>
                </a:solidFill>
                <a:effectLst/>
                <a:uLnTx/>
                <a:uFillTx/>
              </a:endParaRPr>
            </a:p>
          </p:txBody>
        </p:sp>
        <p:sp>
          <p:nvSpPr>
            <p:cNvPr id="6157" name="Oval 4"/>
            <p:cNvSpPr>
              <a:spLocks/>
            </p:cNvSpPr>
            <p:nvPr/>
          </p:nvSpPr>
          <p:spPr bwMode="auto">
            <a:xfrm>
              <a:off x="1237" y="1237"/>
              <a:ext cx="6661" cy="6661"/>
            </a:xfrm>
            <a:prstGeom prst="ellipse">
              <a:avLst/>
            </a:prstGeom>
            <a:solidFill>
              <a:srgbClr val="368FE2"/>
            </a:solidFill>
            <a:ln w="25400">
              <a:solidFill>
                <a:schemeClr val="tx1">
                  <a:alpha val="0"/>
                </a:schemeClr>
              </a:solidFill>
              <a:miter lim="800000"/>
              <a:headEnd/>
              <a:tailE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88" b="0" i="0" u="none" strike="noStrike" kern="0" cap="none" spc="0" normalizeH="0" baseline="0" noProof="0">
                <a:ln>
                  <a:noFill/>
                </a:ln>
                <a:solidFill>
                  <a:sysClr val="windowText" lastClr="000000"/>
                </a:solidFill>
                <a:effectLst/>
                <a:uLnTx/>
                <a:uFillTx/>
              </a:endParaRPr>
            </a:p>
          </p:txBody>
        </p:sp>
      </p:grpSp>
      <p:sp>
        <p:nvSpPr>
          <p:cNvPr id="6154" name="Rectangle 6"/>
          <p:cNvSpPr>
            <a:spLocks/>
          </p:cNvSpPr>
          <p:nvPr/>
        </p:nvSpPr>
        <p:spPr bwMode="auto">
          <a:xfrm>
            <a:off x="153874" y="555526"/>
            <a:ext cx="369450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850" b="1" kern="0" dirty="0">
                <a:solidFill>
                  <a:schemeClr val="bg1"/>
                </a:solidFill>
                <a:latin typeface="Bebas Neue"/>
              </a:rPr>
              <a:t>Link layer Designs for Short-range Wireless Access Spanning ISM to </a:t>
            </a:r>
            <a:r>
              <a:rPr lang="en-US" sz="2850" b="1" kern="0" dirty="0" err="1">
                <a:solidFill>
                  <a:schemeClr val="bg1"/>
                </a:solidFill>
                <a:latin typeface="Bebas Neue"/>
              </a:rPr>
              <a:t>mmWave</a:t>
            </a:r>
            <a:r>
              <a:rPr lang="en-US" sz="2850" b="1" kern="0" dirty="0">
                <a:solidFill>
                  <a:schemeClr val="bg1"/>
                </a:solidFill>
                <a:latin typeface="Bebas Neue"/>
              </a:rPr>
              <a:t> Bands</a:t>
            </a:r>
            <a:endParaRPr kumimoji="0" lang="en-US" sz="2850" b="1" i="0" u="none" strike="noStrike" kern="0" cap="none" spc="0" normalizeH="0" baseline="0" noProof="0" dirty="0">
              <a:ln>
                <a:noFill/>
              </a:ln>
              <a:solidFill>
                <a:schemeClr val="bg1"/>
              </a:solidFill>
              <a:effectLst/>
              <a:uLnTx/>
              <a:uFillTx/>
              <a:latin typeface="Bebas Neue"/>
              <a:ea typeface="ＭＳ Ｐゴシック" charset="0"/>
              <a:cs typeface="ＭＳ Ｐゴシック" charset="0"/>
              <a:sym typeface="Bebas Neue" charset="0"/>
            </a:endParaRPr>
          </a:p>
        </p:txBody>
      </p:sp>
      <p:sp>
        <p:nvSpPr>
          <p:cNvPr id="6" name="Rectangle 5"/>
          <p:cNvSpPr/>
          <p:nvPr/>
        </p:nvSpPr>
        <p:spPr>
          <a:xfrm>
            <a:off x="3322153" y="4319687"/>
            <a:ext cx="5858638"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chemeClr val="accent1"/>
                </a:solidFill>
                <a:effectLst/>
                <a:uLnTx/>
                <a:uFillTx/>
                <a:latin typeface="Lucida Handwriting" panose="03010101010101010101" pitchFamily="66" charset="0"/>
              </a:rPr>
              <a:t>Next</a:t>
            </a:r>
            <a:r>
              <a:rPr kumimoji="0" lang="en-US" sz="2000" b="0" i="0" u="none" strike="noStrike" kern="0" cap="none" spc="0" normalizeH="0" baseline="0" noProof="0" dirty="0">
                <a:ln>
                  <a:noFill/>
                </a:ln>
                <a:solidFill>
                  <a:schemeClr val="accent1"/>
                </a:solidFill>
                <a:effectLst/>
                <a:uLnTx/>
                <a:uFillTx/>
                <a:latin typeface="Lucida Handwriting" panose="03010101010101010101" pitchFamily="66" charset="0"/>
              </a:rPr>
              <a:t> </a:t>
            </a:r>
            <a:r>
              <a:rPr kumimoji="0" lang="en-US" sz="2000" b="0" i="0" u="none" strike="noStrike" kern="0" cap="none" spc="0" normalizeH="0" baseline="0" noProof="0" dirty="0">
                <a:ln>
                  <a:noFill/>
                </a:ln>
                <a:solidFill>
                  <a:srgbClr val="FFFFFF"/>
                </a:solidFill>
                <a:effectLst/>
                <a:uLnTx/>
                <a:uFillTx/>
                <a:latin typeface="Lucida Handwriting" panose="03010101010101010101" pitchFamily="66" charset="0"/>
              </a:rPr>
              <a:t> </a:t>
            </a:r>
            <a:r>
              <a:rPr kumimoji="0" lang="en-US" sz="2000" b="0" i="0" u="none" strike="noStrike" kern="0" cap="none" spc="0" normalizeH="0" baseline="0" noProof="0" dirty="0" err="1">
                <a:ln>
                  <a:noFill/>
                </a:ln>
                <a:solidFill>
                  <a:schemeClr val="accent1"/>
                </a:solidFill>
                <a:effectLst/>
                <a:uLnTx/>
                <a:uFillTx/>
                <a:latin typeface="Open Sans"/>
              </a:rPr>
              <a:t>GE</a:t>
            </a:r>
            <a:r>
              <a:rPr kumimoji="0" lang="en-US" sz="2000" b="0" i="0" u="none" strike="noStrike" kern="0" cap="none" spc="0" normalizeH="0" baseline="0" noProof="0" dirty="0" err="1">
                <a:ln>
                  <a:noFill/>
                </a:ln>
                <a:solidFill>
                  <a:schemeClr val="bg2">
                    <a:lumMod val="10000"/>
                  </a:schemeClr>
                </a:solidFill>
                <a:effectLst/>
                <a:uLnTx/>
                <a:uFillTx/>
                <a:latin typeface="Open Sans"/>
              </a:rPr>
              <a:t>neration</a:t>
            </a:r>
            <a:r>
              <a:rPr kumimoji="0" lang="en-US" sz="2000" b="0" i="0" u="none" strike="noStrike" kern="0" cap="none" spc="0" normalizeH="0" baseline="0" noProof="0" dirty="0">
                <a:ln>
                  <a:noFill/>
                </a:ln>
                <a:solidFill>
                  <a:srgbClr val="FFFFFF"/>
                </a:solidFill>
                <a:effectLst/>
                <a:uLnTx/>
                <a:uFillTx/>
                <a:latin typeface="Open Sans"/>
              </a:rPr>
              <a:t> </a:t>
            </a:r>
            <a:r>
              <a:rPr kumimoji="0" lang="en-US" sz="2000" b="0" i="0" u="none" strike="noStrike" kern="0" cap="none" spc="0" normalizeH="0" baseline="0" noProof="0" dirty="0" err="1">
                <a:ln>
                  <a:noFill/>
                </a:ln>
                <a:solidFill>
                  <a:schemeClr val="accent1"/>
                </a:solidFill>
                <a:effectLst/>
                <a:uLnTx/>
                <a:uFillTx/>
                <a:latin typeface="Open Sans"/>
              </a:rPr>
              <a:t>NE</a:t>
            </a:r>
            <a:r>
              <a:rPr kumimoji="0" lang="en-US" sz="2000" b="0" i="0" u="none" strike="noStrike" kern="0" cap="none" spc="0" normalizeH="0" baseline="0" noProof="0" dirty="0" err="1">
                <a:ln>
                  <a:noFill/>
                </a:ln>
                <a:solidFill>
                  <a:schemeClr val="bg2">
                    <a:lumMod val="10000"/>
                  </a:schemeClr>
                </a:solidFill>
                <a:effectLst/>
                <a:uLnTx/>
                <a:uFillTx/>
                <a:latin typeface="Open Sans"/>
              </a:rPr>
              <a:t>tworks</a:t>
            </a:r>
            <a:r>
              <a:rPr kumimoji="0" lang="en-US" sz="2000" b="0" i="0" u="none" strike="noStrike" kern="0" cap="none" spc="0" normalizeH="0" baseline="0" noProof="0" dirty="0">
                <a:ln>
                  <a:noFill/>
                </a:ln>
                <a:solidFill>
                  <a:srgbClr val="505050"/>
                </a:solidFill>
                <a:effectLst/>
                <a:uLnTx/>
                <a:uFillTx/>
                <a:latin typeface="Open Sans"/>
              </a:rPr>
              <a:t> </a:t>
            </a:r>
            <a:r>
              <a:rPr kumimoji="0" lang="en-US" sz="2000" b="0" i="0" u="none" strike="noStrike" kern="0" cap="none" spc="0" normalizeH="0" baseline="0" noProof="0" dirty="0">
                <a:ln>
                  <a:noFill/>
                </a:ln>
                <a:solidFill>
                  <a:schemeClr val="bg2">
                    <a:lumMod val="10000"/>
                  </a:schemeClr>
                </a:solidFill>
                <a:effectLst/>
                <a:uLnTx/>
                <a:uFillTx/>
                <a:latin typeface="Open Sans"/>
              </a:rPr>
              <a:t>and</a:t>
            </a:r>
            <a:r>
              <a:rPr kumimoji="0" lang="en-US" sz="2000" b="0" i="0" u="none" strike="noStrike" kern="0" cap="none" spc="0" normalizeH="0" baseline="0" noProof="0" dirty="0">
                <a:ln>
                  <a:noFill/>
                </a:ln>
                <a:solidFill>
                  <a:schemeClr val="accent1"/>
                </a:solidFill>
                <a:effectLst/>
                <a:uLnTx/>
                <a:uFillTx/>
                <a:latin typeface="Open Sans"/>
              </a:rPr>
              <a:t> </a:t>
            </a:r>
            <a:r>
              <a:rPr kumimoji="0" lang="en-US" sz="2000" b="0" i="0" u="none" strike="noStrike" kern="0" cap="none" spc="0" normalizeH="0" baseline="0" noProof="0" dirty="0" err="1">
                <a:ln>
                  <a:noFill/>
                </a:ln>
                <a:solidFill>
                  <a:schemeClr val="accent1"/>
                </a:solidFill>
                <a:effectLst/>
                <a:uLnTx/>
                <a:uFillTx/>
                <a:latin typeface="Open Sans"/>
              </a:rPr>
              <a:t>SYS</a:t>
            </a:r>
            <a:r>
              <a:rPr kumimoji="0" lang="en-US" sz="2000" b="0" i="0" u="none" strike="noStrike" kern="0" cap="none" spc="0" normalizeH="0" baseline="0" noProof="0" dirty="0" err="1">
                <a:ln>
                  <a:noFill/>
                </a:ln>
                <a:solidFill>
                  <a:schemeClr val="bg2">
                    <a:lumMod val="10000"/>
                  </a:schemeClr>
                </a:solidFill>
                <a:effectLst/>
                <a:uLnTx/>
                <a:uFillTx/>
                <a:latin typeface="Open Sans"/>
              </a:rPr>
              <a:t>tems</a:t>
            </a:r>
            <a:r>
              <a:rPr kumimoji="0" lang="en-US" sz="2000" b="0" i="0" u="none" strike="noStrike" kern="0" cap="none" spc="0" normalizeH="0" baseline="0" noProof="0" dirty="0">
                <a:ln>
                  <a:noFill/>
                </a:ln>
                <a:solidFill>
                  <a:srgbClr val="505050"/>
                </a:solidFill>
                <a:effectLst/>
                <a:uLnTx/>
                <a:uFillTx/>
                <a:latin typeface="Open Sans"/>
              </a:rPr>
              <a:t> </a:t>
            </a:r>
            <a:r>
              <a:rPr kumimoji="0" lang="en-US" sz="2000" b="0" i="0" u="none" strike="noStrike" kern="0" cap="none" spc="0" normalizeH="0" baseline="0" noProof="0" dirty="0">
                <a:ln>
                  <a:noFill/>
                </a:ln>
                <a:solidFill>
                  <a:schemeClr val="bg2">
                    <a:lumMod val="10000"/>
                  </a:schemeClr>
                </a:solidFill>
                <a:effectLst/>
                <a:uLnTx/>
                <a:uFillTx/>
                <a:latin typeface="Open Sans"/>
              </a:rPr>
              <a:t>Lab</a:t>
            </a:r>
            <a:r>
              <a:rPr kumimoji="0" lang="en-US" sz="2000" b="0" i="0" u="none" strike="noStrike" kern="0" cap="none" spc="0" normalizeH="0" baseline="0" noProof="0" dirty="0">
                <a:ln>
                  <a:noFill/>
                </a:ln>
                <a:solidFill>
                  <a:srgbClr val="505050"/>
                </a:solidFill>
                <a:effectLst/>
                <a:uLnTx/>
                <a:uFillTx/>
                <a:latin typeface="Open Sans"/>
              </a:rPr>
              <a:t> </a:t>
            </a:r>
            <a:endParaRPr kumimoji="0" lang="en-US" sz="2000" b="0" i="0" u="none" strike="noStrike" kern="0" cap="none" spc="0" normalizeH="0" baseline="0" noProof="0" dirty="0">
              <a:ln>
                <a:noFill/>
              </a:ln>
              <a:solidFill>
                <a:schemeClr val="accent4">
                  <a:lumMod val="75000"/>
                </a:schemeClr>
              </a:solidFill>
              <a:effectLst/>
              <a:uLnTx/>
              <a:uFillTx/>
            </a:endParaRPr>
          </a:p>
        </p:txBody>
      </p:sp>
      <p:pic>
        <p:nvPicPr>
          <p:cNvPr id="7" name="Picture 6"/>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395472" y="4600933"/>
            <a:ext cx="1739022" cy="620030"/>
          </a:xfrm>
          <a:prstGeom prst="rect">
            <a:avLst/>
          </a:prstGeom>
        </p:spPr>
      </p:pic>
      <p:sp>
        <p:nvSpPr>
          <p:cNvPr id="11" name="Rectangle 7"/>
          <p:cNvSpPr>
            <a:spLocks/>
          </p:cNvSpPr>
          <p:nvPr/>
        </p:nvSpPr>
        <p:spPr bwMode="auto">
          <a:xfrm>
            <a:off x="4967536" y="1305419"/>
            <a:ext cx="3924944" cy="2215991"/>
          </a:xfrm>
          <a:prstGeom prst="rect">
            <a:avLst/>
          </a:prstGeom>
          <a:solidFill>
            <a:schemeClr val="bg1">
              <a:alpha val="37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square" lIns="0" tIns="0" rIns="0" bIns="0" anchor="ctr">
            <a:spAutoFit/>
          </a:bodyPr>
          <a:lstStyle/>
          <a:p>
            <a:pPr algn="l">
              <a:defRPr/>
            </a:pPr>
            <a:r>
              <a:rPr lang="en-US" sz="1800" b="1" dirty="0">
                <a:solidFill>
                  <a:schemeClr val="bg2">
                    <a:lumMod val="10000"/>
                  </a:schemeClr>
                </a:solidFill>
                <a:latin typeface="Montserrat-Regular" charset="0"/>
                <a:ea typeface="ＭＳ Ｐゴシック" charset="0"/>
                <a:cs typeface="Montserrat-Regular" charset="0"/>
                <a:sym typeface="Montserrat-Regular" charset="0"/>
              </a:rPr>
              <a:t>Ram Subramanian</a:t>
            </a:r>
          </a:p>
          <a:p>
            <a:pPr algn="l">
              <a:defRPr/>
            </a:pPr>
            <a:r>
              <a:rPr lang="en-US" sz="1800" dirty="0">
                <a:solidFill>
                  <a:schemeClr val="bg2">
                    <a:lumMod val="10000"/>
                  </a:schemeClr>
                </a:solidFill>
                <a:latin typeface="Montserrat-Regular" charset="0"/>
                <a:ea typeface="ＭＳ Ｐゴシック" charset="0"/>
                <a:cs typeface="Montserrat-Regular" charset="0"/>
                <a:sym typeface="Montserrat-Regular" charset="0"/>
              </a:rPr>
              <a:t>Ph.D. Candidate</a:t>
            </a:r>
          </a:p>
          <a:p>
            <a:pPr algn="l">
              <a:defRPr/>
            </a:pPr>
            <a:r>
              <a:rPr lang="en-US" sz="1800" dirty="0">
                <a:solidFill>
                  <a:schemeClr val="bg2">
                    <a:lumMod val="10000"/>
                  </a:schemeClr>
                </a:solidFill>
                <a:latin typeface="Montserrat-Regular" charset="0"/>
                <a:ea typeface="ＭＳ Ｐゴシック" charset="0"/>
                <a:cs typeface="Montserrat-Regular" charset="0"/>
                <a:sym typeface="Montserrat-Regular" charset="0"/>
              </a:rPr>
              <a:t>Northeastern University, Boston</a:t>
            </a:r>
          </a:p>
          <a:p>
            <a:pPr algn="l">
              <a:defRPr/>
            </a:pPr>
            <a:endParaRPr lang="en-US" sz="1800" dirty="0">
              <a:solidFill>
                <a:schemeClr val="bg2">
                  <a:lumMod val="10000"/>
                </a:schemeClr>
              </a:solidFill>
              <a:latin typeface="Montserrat-Regular" charset="0"/>
              <a:ea typeface="ＭＳ Ｐゴシック" charset="0"/>
              <a:cs typeface="Montserrat-Regular" charset="0"/>
              <a:sym typeface="Montserrat-Regular" charset="0"/>
            </a:endParaRPr>
          </a:p>
          <a:p>
            <a:pPr algn="l">
              <a:defRPr/>
            </a:pPr>
            <a:r>
              <a:rPr lang="en-US" sz="1800" dirty="0">
                <a:solidFill>
                  <a:schemeClr val="bg2">
                    <a:lumMod val="10000"/>
                  </a:schemeClr>
                </a:solidFill>
                <a:latin typeface="Montserrat-Regular" charset="0"/>
                <a:ea typeface="ＭＳ Ｐゴシック" charset="0"/>
                <a:cs typeface="Montserrat-Regular" charset="0"/>
                <a:sym typeface="Montserrat-Regular" charset="0"/>
              </a:rPr>
              <a:t>Dissertation Committee Members:</a:t>
            </a:r>
          </a:p>
          <a:p>
            <a:pPr algn="l">
              <a:defRPr/>
            </a:pPr>
            <a:r>
              <a:rPr lang="en-US" sz="1800" b="1" dirty="0">
                <a:solidFill>
                  <a:schemeClr val="bg2">
                    <a:lumMod val="10000"/>
                  </a:schemeClr>
                </a:solidFill>
                <a:latin typeface="Montserrat-Regular" charset="0"/>
                <a:ea typeface="ＭＳ Ｐゴシック" charset="0"/>
                <a:cs typeface="Montserrat-Regular" charset="0"/>
                <a:sym typeface="Montserrat-Regular" charset="0"/>
              </a:rPr>
              <a:t>Prof. Kaushik Chowdhury (Advisor)</a:t>
            </a:r>
          </a:p>
          <a:p>
            <a:pPr algn="l">
              <a:defRPr/>
            </a:pPr>
            <a:r>
              <a:rPr lang="en-US" sz="1800" b="1" dirty="0">
                <a:solidFill>
                  <a:schemeClr val="bg2">
                    <a:lumMod val="10000"/>
                  </a:schemeClr>
                </a:solidFill>
                <a:latin typeface="Montserrat-Regular" charset="0"/>
                <a:ea typeface="ＭＳ Ｐゴシック" charset="0"/>
                <a:cs typeface="Montserrat-Regular" charset="0"/>
                <a:sym typeface="Montserrat-Regular" charset="0"/>
              </a:rPr>
              <a:t>Prof. Miriam </a:t>
            </a:r>
            <a:r>
              <a:rPr lang="en-US" sz="1800" b="1" dirty="0" err="1">
                <a:solidFill>
                  <a:schemeClr val="bg2">
                    <a:lumMod val="10000"/>
                  </a:schemeClr>
                </a:solidFill>
                <a:latin typeface="Montserrat-Regular" charset="0"/>
                <a:ea typeface="ＭＳ Ｐゴシック" charset="0"/>
                <a:cs typeface="Montserrat-Regular" charset="0"/>
                <a:sym typeface="Montserrat-Regular" charset="0"/>
              </a:rPr>
              <a:t>Leeser</a:t>
            </a:r>
            <a:endParaRPr lang="en-US" sz="1800" b="1" dirty="0">
              <a:solidFill>
                <a:schemeClr val="bg2">
                  <a:lumMod val="10000"/>
                </a:schemeClr>
              </a:solidFill>
              <a:latin typeface="Montserrat-Regular" charset="0"/>
              <a:ea typeface="ＭＳ Ｐゴシック" charset="0"/>
              <a:cs typeface="Montserrat-Regular" charset="0"/>
              <a:sym typeface="Montserrat-Regular" charset="0"/>
            </a:endParaRPr>
          </a:p>
          <a:p>
            <a:pPr algn="l">
              <a:defRPr/>
            </a:pPr>
            <a:r>
              <a:rPr lang="en-US" sz="1800" b="1" dirty="0">
                <a:solidFill>
                  <a:schemeClr val="bg2">
                    <a:lumMod val="10000"/>
                  </a:schemeClr>
                </a:solidFill>
                <a:latin typeface="Montserrat-Regular" charset="0"/>
                <a:ea typeface="ＭＳ Ｐゴシック" charset="0"/>
                <a:cs typeface="Montserrat-Regular" charset="0"/>
                <a:sym typeface="Montserrat-Regular" charset="0"/>
              </a:rPr>
              <a:t>Prof. Stefano </a:t>
            </a:r>
            <a:r>
              <a:rPr lang="en-US" sz="1800" b="1" dirty="0" err="1">
                <a:solidFill>
                  <a:schemeClr val="bg2">
                    <a:lumMod val="10000"/>
                  </a:schemeClr>
                </a:solidFill>
                <a:latin typeface="Montserrat-Regular" charset="0"/>
                <a:ea typeface="ＭＳ Ｐゴシック" charset="0"/>
                <a:cs typeface="Montserrat-Regular" charset="0"/>
                <a:sym typeface="Montserrat-Regular" charset="0"/>
              </a:rPr>
              <a:t>Basagni</a:t>
            </a:r>
            <a:endParaRPr lang="en-US" sz="1800" b="1" dirty="0">
              <a:solidFill>
                <a:schemeClr val="bg2">
                  <a:lumMod val="10000"/>
                </a:schemeClr>
              </a:solidFill>
              <a:latin typeface="Montserrat-Regular" charset="0"/>
              <a:ea typeface="ＭＳ Ｐゴシック" charset="0"/>
              <a:cs typeface="Montserrat-Regular" charset="0"/>
              <a:sym typeface="Montserrat-Regular" charset="0"/>
            </a:endParaRPr>
          </a:p>
        </p:txBody>
      </p:sp>
      <p:sp>
        <p:nvSpPr>
          <p:cNvPr id="2" name="TextBox 1"/>
          <p:cNvSpPr txBox="1"/>
          <p:nvPr/>
        </p:nvSpPr>
        <p:spPr>
          <a:xfrm>
            <a:off x="5977411" y="191371"/>
            <a:ext cx="1991251" cy="738664"/>
          </a:xfrm>
          <a:prstGeom prst="rect">
            <a:avLst/>
          </a:prstGeom>
          <a:noFill/>
        </p:spPr>
        <p:txBody>
          <a:bodyPr wrap="none" rtlCol="0">
            <a:spAutoFit/>
          </a:bodyPr>
          <a:lstStyle/>
          <a:p>
            <a:r>
              <a:rPr lang="en-US" dirty="0">
                <a:solidFill>
                  <a:schemeClr val="bg2">
                    <a:lumMod val="10000"/>
                  </a:schemeClr>
                </a:solidFill>
              </a:rPr>
              <a:t>Ph.D. Defense</a:t>
            </a:r>
          </a:p>
          <a:p>
            <a:r>
              <a:rPr lang="en-US" dirty="0">
                <a:solidFill>
                  <a:schemeClr val="bg2">
                    <a:lumMod val="10000"/>
                  </a:schemeClr>
                </a:solidFill>
              </a:rPr>
              <a:t>April 20</a:t>
            </a:r>
            <a:r>
              <a:rPr lang="en-US" baseline="30000" dirty="0">
                <a:solidFill>
                  <a:schemeClr val="bg2">
                    <a:lumMod val="10000"/>
                  </a:schemeClr>
                </a:solidFill>
              </a:rPr>
              <a:t>th</a:t>
            </a:r>
            <a:r>
              <a:rPr lang="en-US" dirty="0">
                <a:solidFill>
                  <a:schemeClr val="bg2">
                    <a:lumMod val="10000"/>
                  </a:schemeClr>
                </a:solidFill>
              </a:rPr>
              <a:t>, 2017</a:t>
            </a:r>
          </a:p>
        </p:txBody>
      </p:sp>
    </p:spTree>
    <p:extLst>
      <p:ext uri="{BB962C8B-B14F-4D97-AF65-F5344CB8AC3E}">
        <p14:creationId xmlns:p14="http://schemas.microsoft.com/office/powerpoint/2010/main" val="367320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643894" y="339502"/>
            <a:ext cx="6546058" cy="319088"/>
            <a:chOff x="1" y="652"/>
            <a:chExt cx="10996" cy="536"/>
          </a:xfrm>
        </p:grpSpPr>
        <p:sp>
          <p:nvSpPr>
            <p:cNvPr id="5125" name="Rectangle 5"/>
            <p:cNvSpPr>
              <a:spLocks/>
            </p:cNvSpPr>
            <p:nvPr/>
          </p:nvSpPr>
          <p:spPr bwMode="auto">
            <a:xfrm>
              <a:off x="1" y="652"/>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fontAlgn="auto">
                <a:spcBef>
                  <a:spcPts val="0"/>
                </a:spcBef>
                <a:spcAft>
                  <a:spcPts val="0"/>
                </a:spcAft>
                <a:defRPr/>
              </a:pPr>
              <a:r>
                <a:rPr lang="en" sz="2800" kern="0" dirty="0">
                  <a:solidFill>
                    <a:schemeClr val="bg2">
                      <a:lumMod val="10000"/>
                    </a:schemeClr>
                  </a:solidFill>
                  <a:latin typeface="Bebas Neue"/>
                </a:rPr>
                <a:t>MAJOR CONTRIBUTIONS</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a:t>
            </a:fld>
            <a:endParaRPr lang="en-US" dirty="0"/>
          </a:p>
        </p:txBody>
      </p:sp>
      <p:graphicFrame>
        <p:nvGraphicFramePr>
          <p:cNvPr id="9" name="Diagram 8"/>
          <p:cNvGraphicFramePr/>
          <p:nvPr>
            <p:extLst>
              <p:ext uri="{D42A27DB-BD31-4B8C-83A1-F6EECF244321}">
                <p14:modId xmlns:p14="http://schemas.microsoft.com/office/powerpoint/2010/main" val="2920404225"/>
              </p:ext>
            </p:extLst>
          </p:nvPr>
        </p:nvGraphicFramePr>
        <p:xfrm>
          <a:off x="251520" y="771550"/>
          <a:ext cx="8640960"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30992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643894" y="9228"/>
            <a:ext cx="6520394" cy="762597"/>
            <a:chOff x="1" y="702"/>
            <a:chExt cx="10996" cy="1281"/>
          </a:xfrm>
        </p:grpSpPr>
        <p:sp>
          <p:nvSpPr>
            <p:cNvPr id="5125" name="Rectangle 5"/>
            <p:cNvSpPr>
              <a:spLocks/>
            </p:cNvSpPr>
            <p:nvPr/>
          </p:nvSpPr>
          <p:spPr bwMode="auto">
            <a:xfrm>
              <a:off x="1" y="702"/>
              <a:ext cx="10996" cy="12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fontAlgn="auto">
                <a:spcBef>
                  <a:spcPts val="0"/>
                </a:spcBef>
                <a:spcAft>
                  <a:spcPts val="0"/>
                </a:spcAft>
                <a:defRPr/>
              </a:pPr>
              <a:r>
                <a:rPr lang="en" sz="2800" kern="0" dirty="0">
                  <a:solidFill>
                    <a:schemeClr val="bg2">
                      <a:lumMod val="10000"/>
                    </a:schemeClr>
                  </a:solidFill>
                  <a:latin typeface="Bebas Neue"/>
                </a:rPr>
                <a:t>NOVELTY OF THE CONTRIBUTIONS</a:t>
              </a:r>
            </a:p>
          </p:txBody>
        </p:sp>
        <p:sp>
          <p:nvSpPr>
            <p:cNvPr id="5127" name="Oval 7"/>
            <p:cNvSpPr>
              <a:spLocks/>
            </p:cNvSpPr>
            <p:nvPr/>
          </p:nvSpPr>
          <p:spPr bwMode="auto">
            <a:xfrm>
              <a:off x="65" y="17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17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17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a:t>
            </a:fld>
            <a:endParaRPr lang="en-US" dirty="0"/>
          </a:p>
        </p:txBody>
      </p:sp>
      <p:graphicFrame>
        <p:nvGraphicFramePr>
          <p:cNvPr id="9" name="Diagram 8"/>
          <p:cNvGraphicFramePr/>
          <p:nvPr>
            <p:extLst>
              <p:ext uri="{D42A27DB-BD31-4B8C-83A1-F6EECF244321}">
                <p14:modId xmlns:p14="http://schemas.microsoft.com/office/powerpoint/2010/main" val="1137147067"/>
              </p:ext>
            </p:extLst>
          </p:nvPr>
        </p:nvGraphicFramePr>
        <p:xfrm>
          <a:off x="132620" y="770155"/>
          <a:ext cx="8712968" cy="4248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491802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107504" y="600496"/>
            <a:ext cx="8067874" cy="674490"/>
            <a:chOff x="-4" y="-67"/>
            <a:chExt cx="10996" cy="1133"/>
          </a:xfrm>
        </p:grpSpPr>
        <p:sp>
          <p:nvSpPr>
            <p:cNvPr id="5125" name="Rectangle 5"/>
            <p:cNvSpPr>
              <a:spLocks/>
            </p:cNvSpPr>
            <p:nvPr/>
          </p:nvSpPr>
          <p:spPr bwMode="auto">
            <a:xfrm>
              <a:off x="-4" y="-67"/>
              <a:ext cx="10996" cy="5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800" kern="0" dirty="0">
                  <a:solidFill>
                    <a:schemeClr val="bg2">
                      <a:lumMod val="10000"/>
                    </a:schemeClr>
                  </a:solidFill>
                </a:rPr>
                <a:t>SYSTEMS IMPLEMENTATION OF 802.11 </a:t>
              </a:r>
              <a:r>
                <a:rPr lang="en-US" sz="2800" kern="0" dirty="0" err="1">
                  <a:solidFill>
                    <a:schemeClr val="bg2">
                      <a:lumMod val="10000"/>
                    </a:schemeClr>
                  </a:solidFill>
                </a:rPr>
                <a:t>WiFi</a:t>
              </a:r>
              <a:r>
                <a:rPr lang="en-US" sz="2800" kern="0" dirty="0">
                  <a:solidFill>
                    <a:schemeClr val="bg2">
                      <a:lumMod val="10000"/>
                    </a:schemeClr>
                  </a:solidFill>
                </a:rPr>
                <a:t> NETWORK</a:t>
              </a:r>
              <a:endParaRPr lang="en-US" sz="2800" kern="0" dirty="0">
                <a:solidFill>
                  <a:schemeClr val="bg2">
                    <a:lumMod val="10000"/>
                  </a:schemeClr>
                </a:solidFill>
                <a:latin typeface="Bebas Neue" charset="0"/>
                <a:ea typeface="ＭＳ Ｐゴシック" charset="0"/>
                <a:cs typeface="ＭＳ Ｐゴシック" charset="0"/>
                <a:sym typeface="Bebas Neue" charset="0"/>
              </a:endParaRPr>
            </a:p>
          </p:txBody>
        </p:sp>
        <p:sp>
          <p:nvSpPr>
            <p:cNvPr id="5127" name="Oval 7"/>
            <p:cNvSpPr>
              <a:spLocks/>
            </p:cNvSpPr>
            <p:nvPr/>
          </p:nvSpPr>
          <p:spPr bwMode="auto">
            <a:xfrm>
              <a:off x="65" y="94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94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94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a:t>
            </a:fld>
            <a:endParaRPr lang="en-US" dirty="0"/>
          </a:p>
        </p:txBody>
      </p:sp>
      <p:sp>
        <p:nvSpPr>
          <p:cNvPr id="11" name="Rectangle 2"/>
          <p:cNvSpPr>
            <a:spLocks/>
          </p:cNvSpPr>
          <p:nvPr/>
        </p:nvSpPr>
        <p:spPr bwMode="auto">
          <a:xfrm>
            <a:off x="154460" y="136004"/>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12" name="AutoShape 28"/>
          <p:cNvSpPr>
            <a:spLocks/>
          </p:cNvSpPr>
          <p:nvPr/>
        </p:nvSpPr>
        <p:spPr bwMode="auto">
          <a:xfrm>
            <a:off x="-275570" y="3700432"/>
            <a:ext cx="1811511" cy="177807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1757551111 h 21600"/>
              <a:gd name="T22" fmla="*/ 2147483647 w 21600"/>
              <a:gd name="T23" fmla="*/ 1638153220 h 21600"/>
              <a:gd name="T24" fmla="*/ 2147483647 w 21600"/>
              <a:gd name="T25" fmla="*/ 1844738437 h 21600"/>
              <a:gd name="T26" fmla="*/ 2147483647 w 21600"/>
              <a:gd name="T27" fmla="*/ 2147483647 h 21600"/>
              <a:gd name="T28" fmla="*/ 2147483647 w 21600"/>
              <a:gd name="T29" fmla="*/ 2147483647 h 21600"/>
              <a:gd name="T30" fmla="*/ 2147483647 w 21600"/>
              <a:gd name="T31" fmla="*/ 2147483647 h 21600"/>
              <a:gd name="T32" fmla="*/ 2125191124 w 21600"/>
              <a:gd name="T33" fmla="*/ 2147483647 h 21600"/>
              <a:gd name="T34" fmla="*/ 2147483647 w 21600"/>
              <a:gd name="T35" fmla="*/ 2147483647 h 21600"/>
              <a:gd name="T36" fmla="*/ 1144333833 w 21600"/>
              <a:gd name="T37" fmla="*/ 2147483647 h 21600"/>
              <a:gd name="T38" fmla="*/ 1109458903 w 21600"/>
              <a:gd name="T39" fmla="*/ 2147483647 h 21600"/>
              <a:gd name="T40" fmla="*/ 1144333833 w 21600"/>
              <a:gd name="T41" fmla="*/ 2147483647 h 21600"/>
              <a:gd name="T42" fmla="*/ 1144333833 w 21600"/>
              <a:gd name="T43" fmla="*/ 2147483647 h 21600"/>
              <a:gd name="T44" fmla="*/ 2147483647 w 21600"/>
              <a:gd name="T45" fmla="*/ 2147483647 h 21600"/>
              <a:gd name="T46" fmla="*/ 2147483647 w 21600"/>
              <a:gd name="T47" fmla="*/ 1144333833 h 21600"/>
              <a:gd name="T48" fmla="*/ 1144333833 w 21600"/>
              <a:gd name="T49" fmla="*/ 2147483647 h 21600"/>
              <a:gd name="T50" fmla="*/ 817381239 w 21600"/>
              <a:gd name="T51" fmla="*/ 2147483647 h 21600"/>
              <a:gd name="T52" fmla="*/ 2147483647 w 21600"/>
              <a:gd name="T53" fmla="*/ 817381239 h 21600"/>
              <a:gd name="T54" fmla="*/ 2147483647 w 21600"/>
              <a:gd name="T55" fmla="*/ 2147483647 h 21600"/>
              <a:gd name="T56" fmla="*/ 2147483647 w 21600"/>
              <a:gd name="T57" fmla="*/ 2147483647 h 21600"/>
              <a:gd name="T58" fmla="*/ 2147483647 w 21600"/>
              <a:gd name="T59" fmla="*/ 326952594 h 21600"/>
              <a:gd name="T60" fmla="*/ 326952594 w 21600"/>
              <a:gd name="T61" fmla="*/ 2147483647 h 21600"/>
              <a:gd name="T62" fmla="*/ 1144333833 w 21600"/>
              <a:gd name="T63" fmla="*/ 2147483647 h 21600"/>
              <a:gd name="T64" fmla="*/ 1144333833 w 21600"/>
              <a:gd name="T65" fmla="*/ 2147483647 h 21600"/>
              <a:gd name="T66" fmla="*/ 1202942968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326952594 h 21600"/>
              <a:gd name="T80" fmla="*/ 2147483647 w 21600"/>
              <a:gd name="T81" fmla="*/ 2147483647 h 21600"/>
              <a:gd name="T82" fmla="*/ 0 w 21600"/>
              <a:gd name="T83" fmla="*/ 2147483647 h 21600"/>
              <a:gd name="T84" fmla="*/ 2147483647 w 21600"/>
              <a:gd name="T85" fmla="*/ 0 h 21600"/>
              <a:gd name="T86" fmla="*/ 2147483647 w 21600"/>
              <a:gd name="T87" fmla="*/ 2147483647 h 21600"/>
              <a:gd name="T88" fmla="*/ 2147483647 w 21600"/>
              <a:gd name="T89" fmla="*/ 2147483647 h 21600"/>
              <a:gd name="T90" fmla="*/ 2147483647 w 21600"/>
              <a:gd name="T91" fmla="*/ 2147483647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16875" y="15043"/>
                </a:moveTo>
                <a:lnTo>
                  <a:pt x="16875" y="14850"/>
                </a:lnTo>
                <a:lnTo>
                  <a:pt x="17019" y="14850"/>
                </a:lnTo>
                <a:cubicBezTo>
                  <a:pt x="16975" y="14917"/>
                  <a:pt x="16921" y="14977"/>
                  <a:pt x="16875" y="15043"/>
                </a:cubicBezTo>
                <a:close/>
                <a:moveTo>
                  <a:pt x="10125" y="16200"/>
                </a:moveTo>
                <a:lnTo>
                  <a:pt x="11475" y="16200"/>
                </a:lnTo>
                <a:lnTo>
                  <a:pt x="11475" y="14850"/>
                </a:lnTo>
                <a:lnTo>
                  <a:pt x="10125" y="14850"/>
                </a:lnTo>
                <a:cubicBezTo>
                  <a:pt x="10125" y="14850"/>
                  <a:pt x="10125" y="16200"/>
                  <a:pt x="10125" y="16200"/>
                </a:cubicBezTo>
                <a:close/>
                <a:moveTo>
                  <a:pt x="10613" y="13519"/>
                </a:moveTo>
                <a:lnTo>
                  <a:pt x="12199" y="7257"/>
                </a:lnTo>
                <a:cubicBezTo>
                  <a:pt x="12293" y="6885"/>
                  <a:pt x="12654" y="6665"/>
                  <a:pt x="13006" y="6764"/>
                </a:cubicBezTo>
                <a:cubicBezTo>
                  <a:pt x="13357" y="6863"/>
                  <a:pt x="13565" y="7245"/>
                  <a:pt x="13471" y="7617"/>
                </a:cubicBezTo>
                <a:lnTo>
                  <a:pt x="11898" y="13828"/>
                </a:lnTo>
                <a:cubicBezTo>
                  <a:pt x="12455" y="14189"/>
                  <a:pt x="12825" y="14813"/>
                  <a:pt x="12825" y="15525"/>
                </a:cubicBezTo>
                <a:cubicBezTo>
                  <a:pt x="12825" y="16643"/>
                  <a:pt x="11918" y="17550"/>
                  <a:pt x="10800" y="17550"/>
                </a:cubicBezTo>
                <a:cubicBezTo>
                  <a:pt x="9682" y="17550"/>
                  <a:pt x="8775" y="16643"/>
                  <a:pt x="8775" y="15525"/>
                </a:cubicBezTo>
                <a:cubicBezTo>
                  <a:pt x="8775" y="14471"/>
                  <a:pt x="9584" y="13614"/>
                  <a:pt x="10613" y="13519"/>
                </a:cubicBezTo>
                <a:close/>
                <a:moveTo>
                  <a:pt x="4725" y="15043"/>
                </a:moveTo>
                <a:cubicBezTo>
                  <a:pt x="4679" y="14977"/>
                  <a:pt x="4625" y="14917"/>
                  <a:pt x="4581" y="14850"/>
                </a:cubicBezTo>
                <a:lnTo>
                  <a:pt x="4725" y="14850"/>
                </a:lnTo>
                <a:cubicBezTo>
                  <a:pt x="4725" y="14850"/>
                  <a:pt x="4725" y="15043"/>
                  <a:pt x="4725" y="15043"/>
                </a:cubicBezTo>
                <a:close/>
                <a:moveTo>
                  <a:pt x="16875" y="10800"/>
                </a:moveTo>
                <a:cubicBezTo>
                  <a:pt x="16875" y="7445"/>
                  <a:pt x="14155" y="4725"/>
                  <a:pt x="10800" y="4725"/>
                </a:cubicBezTo>
                <a:cubicBezTo>
                  <a:pt x="7445" y="4725"/>
                  <a:pt x="4725" y="7445"/>
                  <a:pt x="4725" y="10800"/>
                </a:cubicBezTo>
                <a:lnTo>
                  <a:pt x="3375" y="10800"/>
                </a:lnTo>
                <a:cubicBezTo>
                  <a:pt x="3375" y="6699"/>
                  <a:pt x="6699" y="3375"/>
                  <a:pt x="10800" y="3375"/>
                </a:cubicBezTo>
                <a:cubicBezTo>
                  <a:pt x="14901" y="3375"/>
                  <a:pt x="18225" y="6699"/>
                  <a:pt x="18225" y="10800"/>
                </a:cubicBezTo>
                <a:cubicBezTo>
                  <a:pt x="18225" y="10800"/>
                  <a:pt x="16875" y="10800"/>
                  <a:pt x="16875" y="10800"/>
                </a:cubicBezTo>
                <a:close/>
                <a:moveTo>
                  <a:pt x="10800" y="1350"/>
                </a:moveTo>
                <a:cubicBezTo>
                  <a:pt x="5581" y="1350"/>
                  <a:pt x="1350" y="5581"/>
                  <a:pt x="1350" y="10800"/>
                </a:cubicBezTo>
                <a:cubicBezTo>
                  <a:pt x="1350" y="13705"/>
                  <a:pt x="2663" y="16300"/>
                  <a:pt x="4725" y="18034"/>
                </a:cubicBezTo>
                <a:lnTo>
                  <a:pt x="4725" y="18225"/>
                </a:lnTo>
                <a:lnTo>
                  <a:pt x="4967" y="18225"/>
                </a:lnTo>
                <a:cubicBezTo>
                  <a:pt x="6574" y="19489"/>
                  <a:pt x="8596" y="20250"/>
                  <a:pt x="10800" y="20250"/>
                </a:cubicBezTo>
                <a:cubicBezTo>
                  <a:pt x="13004" y="20250"/>
                  <a:pt x="15026" y="19489"/>
                  <a:pt x="16633" y="18225"/>
                </a:cubicBezTo>
                <a:lnTo>
                  <a:pt x="16875" y="18225"/>
                </a:lnTo>
                <a:lnTo>
                  <a:pt x="16875" y="18034"/>
                </a:lnTo>
                <a:cubicBezTo>
                  <a:pt x="18937" y="16300"/>
                  <a:pt x="20250" y="13705"/>
                  <a:pt x="20250" y="10800"/>
                </a:cubicBezTo>
                <a:cubicBezTo>
                  <a:pt x="20250" y="5581"/>
                  <a:pt x="16019" y="1350"/>
                  <a:pt x="10800" y="1350"/>
                </a:cubicBezTo>
                <a:close/>
                <a:moveTo>
                  <a:pt x="10800" y="21600"/>
                </a:moveTo>
                <a:cubicBezTo>
                  <a:pt x="4835" y="21600"/>
                  <a:pt x="0" y="16765"/>
                  <a:pt x="0" y="10800"/>
                </a:cubicBezTo>
                <a:cubicBezTo>
                  <a:pt x="0" y="4835"/>
                  <a:pt x="4835" y="0"/>
                  <a:pt x="10800" y="0"/>
                </a:cubicBezTo>
                <a:cubicBezTo>
                  <a:pt x="16765" y="0"/>
                  <a:pt x="21600" y="4835"/>
                  <a:pt x="21600" y="10800"/>
                </a:cubicBezTo>
                <a:cubicBezTo>
                  <a:pt x="21600" y="16765"/>
                  <a:pt x="16765" y="21600"/>
                  <a:pt x="10800" y="21600"/>
                </a:cubicBezTo>
                <a:close/>
                <a:moveTo>
                  <a:pt x="10800" y="21600"/>
                </a:moveTo>
              </a:path>
            </a:pathLst>
          </a:custGeom>
          <a:solidFill>
            <a:srgbClr val="2F3F4A"/>
          </a:solidFill>
          <a:ln>
            <a:noFill/>
          </a:ln>
          <a:extLst/>
        </p:spPr>
        <p:txBody>
          <a:bodyPr lIns="0" tIns="0" rIns="0" bIns="0"/>
          <a:lstStyle/>
          <a:p>
            <a:endParaRPr lang="en-US" sz="800"/>
          </a:p>
        </p:txBody>
      </p:sp>
      <p:sp>
        <p:nvSpPr>
          <p:cNvPr id="4" name="TextBox 3"/>
          <p:cNvSpPr txBox="1"/>
          <p:nvPr/>
        </p:nvSpPr>
        <p:spPr>
          <a:xfrm>
            <a:off x="899592" y="1635646"/>
            <a:ext cx="7902479" cy="2270829"/>
          </a:xfrm>
          <a:prstGeom prst="rect">
            <a:avLst/>
          </a:prstGeom>
          <a:noFill/>
        </p:spPr>
        <p:txBody>
          <a:bodyPr wrap="square" rtlCol="0">
            <a:noAutofit/>
          </a:bodyPr>
          <a:lstStyle/>
          <a:p>
            <a:pPr marL="342900" indent="-342900" algn="l">
              <a:buFont typeface="+mj-lt"/>
              <a:buAutoNum type="arabicPeriod"/>
            </a:pPr>
            <a:r>
              <a:rPr lang="en-US" sz="1600" dirty="0">
                <a:solidFill>
                  <a:schemeClr val="bg2">
                    <a:lumMod val="10000"/>
                  </a:schemeClr>
                </a:solidFill>
              </a:rPr>
              <a:t>R. Subramanian, B. </a:t>
            </a:r>
            <a:r>
              <a:rPr lang="en-US" sz="1600" dirty="0" err="1">
                <a:solidFill>
                  <a:schemeClr val="bg2">
                    <a:lumMod val="10000"/>
                  </a:schemeClr>
                </a:solidFill>
              </a:rPr>
              <a:t>Drozdenko</a:t>
            </a:r>
            <a:r>
              <a:rPr lang="en-US" sz="1600" dirty="0">
                <a:solidFill>
                  <a:schemeClr val="bg2">
                    <a:lumMod val="10000"/>
                  </a:schemeClr>
                </a:solidFill>
              </a:rPr>
              <a:t>, E. Doyle, R. Ahmed, M. </a:t>
            </a:r>
            <a:r>
              <a:rPr lang="en-US" sz="1600" dirty="0" err="1">
                <a:solidFill>
                  <a:schemeClr val="bg2">
                    <a:lumMod val="10000"/>
                  </a:schemeClr>
                </a:solidFill>
              </a:rPr>
              <a:t>Leeser</a:t>
            </a:r>
            <a:r>
              <a:rPr lang="en-US" sz="1600" dirty="0">
                <a:solidFill>
                  <a:schemeClr val="bg2">
                    <a:lumMod val="10000"/>
                  </a:schemeClr>
                </a:solidFill>
              </a:rPr>
              <a:t>, and K. R. Chowdhury, “</a:t>
            </a:r>
            <a:r>
              <a:rPr lang="en-US" sz="1600" i="1" dirty="0">
                <a:solidFill>
                  <a:schemeClr val="bg2">
                    <a:lumMod val="10000"/>
                  </a:schemeClr>
                </a:solidFill>
              </a:rPr>
              <a:t>High-Level System Design of IEEE 802.11b Standard-Compliant Link Layer for MATLAB-based SDR</a:t>
            </a:r>
            <a:r>
              <a:rPr lang="en-US" sz="1600" dirty="0">
                <a:solidFill>
                  <a:schemeClr val="bg2">
                    <a:lumMod val="10000"/>
                  </a:schemeClr>
                </a:solidFill>
              </a:rPr>
              <a:t>,” </a:t>
            </a:r>
            <a:r>
              <a:rPr lang="nl-NL" sz="1600" b="1" dirty="0">
                <a:solidFill>
                  <a:schemeClr val="bg2">
                    <a:lumMod val="10000"/>
                  </a:schemeClr>
                </a:solidFill>
              </a:rPr>
              <a:t>IEEE Access</a:t>
            </a:r>
            <a:r>
              <a:rPr lang="nl-NL" sz="1600" dirty="0">
                <a:solidFill>
                  <a:schemeClr val="bg2">
                    <a:lumMod val="10000"/>
                  </a:schemeClr>
                </a:solidFill>
              </a:rPr>
              <a:t>, vol. 4, pp. 1494–1509, 2016.</a:t>
            </a:r>
          </a:p>
          <a:p>
            <a:pPr marL="342900" indent="-342900" algn="l" defTabSz="171450" fontAlgn="auto">
              <a:spcBef>
                <a:spcPts val="0"/>
              </a:spcBef>
              <a:spcAft>
                <a:spcPts val="0"/>
              </a:spcAft>
              <a:buFont typeface="+mj-lt"/>
              <a:buAutoNum type="arabicPeriod"/>
              <a:defRPr/>
            </a:pPr>
            <a:r>
              <a:rPr lang="en-US" sz="1600" dirty="0">
                <a:solidFill>
                  <a:schemeClr val="bg2">
                    <a:lumMod val="10000"/>
                  </a:schemeClr>
                </a:solidFill>
              </a:rPr>
              <a:t>R. Subramanian, E. Doyle, B. </a:t>
            </a:r>
            <a:r>
              <a:rPr lang="en-US" sz="1600" dirty="0" err="1">
                <a:solidFill>
                  <a:schemeClr val="bg2">
                    <a:lumMod val="10000"/>
                  </a:schemeClr>
                </a:solidFill>
              </a:rPr>
              <a:t>Drozdenko</a:t>
            </a:r>
            <a:r>
              <a:rPr lang="en-US" sz="1600" dirty="0">
                <a:solidFill>
                  <a:schemeClr val="bg2">
                    <a:lumMod val="10000"/>
                  </a:schemeClr>
                </a:solidFill>
              </a:rPr>
              <a:t>, M. </a:t>
            </a:r>
            <a:r>
              <a:rPr lang="en-US" sz="1600" dirty="0" err="1">
                <a:solidFill>
                  <a:schemeClr val="bg2">
                    <a:lumMod val="10000"/>
                  </a:schemeClr>
                </a:solidFill>
              </a:rPr>
              <a:t>Leeser</a:t>
            </a:r>
            <a:r>
              <a:rPr lang="en-US" sz="1600" dirty="0">
                <a:solidFill>
                  <a:schemeClr val="bg2">
                    <a:lumMod val="10000"/>
                  </a:schemeClr>
                </a:solidFill>
              </a:rPr>
              <a:t> and K. R. Chowdhury, “</a:t>
            </a:r>
            <a:r>
              <a:rPr lang="en-US" sz="1600" i="1" dirty="0">
                <a:solidFill>
                  <a:schemeClr val="bg2">
                    <a:lumMod val="10000"/>
                  </a:schemeClr>
                </a:solidFill>
              </a:rPr>
              <a:t>State-action based Link Layer Design for IEEE 802.11b Compliant MATLAB-based SDR</a:t>
            </a:r>
            <a:r>
              <a:rPr lang="en-US" sz="1600" dirty="0">
                <a:solidFill>
                  <a:schemeClr val="bg2">
                    <a:lumMod val="10000"/>
                  </a:schemeClr>
                </a:solidFill>
              </a:rPr>
              <a:t>,” </a:t>
            </a:r>
            <a:r>
              <a:rPr lang="en-US" sz="1600" b="1" dirty="0">
                <a:solidFill>
                  <a:schemeClr val="bg2">
                    <a:lumMod val="10000"/>
                  </a:schemeClr>
                </a:solidFill>
              </a:rPr>
              <a:t>IEEE DCOSS</a:t>
            </a:r>
            <a:r>
              <a:rPr lang="en-US" sz="1600" dirty="0">
                <a:solidFill>
                  <a:schemeClr val="bg2">
                    <a:lumMod val="10000"/>
                  </a:schemeClr>
                </a:solidFill>
              </a:rPr>
              <a:t>, 2016.</a:t>
            </a:r>
          </a:p>
          <a:p>
            <a:pPr marL="342900" indent="-342900" algn="l" defTabSz="171450" fontAlgn="auto">
              <a:spcBef>
                <a:spcPts val="0"/>
              </a:spcBef>
              <a:spcAft>
                <a:spcPts val="0"/>
              </a:spcAft>
              <a:buFont typeface="+mj-lt"/>
              <a:buAutoNum type="arabicPeriod"/>
              <a:defRPr/>
            </a:pPr>
            <a:r>
              <a:rPr lang="en-US" sz="1600" dirty="0">
                <a:solidFill>
                  <a:schemeClr val="bg2">
                    <a:lumMod val="10000"/>
                  </a:schemeClr>
                </a:solidFill>
              </a:rPr>
              <a:t>B. </a:t>
            </a:r>
            <a:r>
              <a:rPr lang="en-US" sz="1600" dirty="0" err="1">
                <a:solidFill>
                  <a:schemeClr val="bg2">
                    <a:lumMod val="10000"/>
                  </a:schemeClr>
                </a:solidFill>
              </a:rPr>
              <a:t>Drozdenko</a:t>
            </a:r>
            <a:r>
              <a:rPr lang="en-US" sz="1600" dirty="0">
                <a:solidFill>
                  <a:schemeClr val="bg2">
                    <a:lumMod val="10000"/>
                  </a:schemeClr>
                </a:solidFill>
              </a:rPr>
              <a:t>, R. Subramanian, K. R. Chowdhury, and M. </a:t>
            </a:r>
            <a:r>
              <a:rPr lang="en-US" sz="1600" dirty="0" err="1">
                <a:solidFill>
                  <a:schemeClr val="bg2">
                    <a:lumMod val="10000"/>
                  </a:schemeClr>
                </a:solidFill>
              </a:rPr>
              <a:t>Leeser</a:t>
            </a:r>
            <a:r>
              <a:rPr lang="en-US" sz="1600" dirty="0">
                <a:solidFill>
                  <a:schemeClr val="bg2">
                    <a:lumMod val="10000"/>
                  </a:schemeClr>
                </a:solidFill>
              </a:rPr>
              <a:t>, “</a:t>
            </a:r>
            <a:r>
              <a:rPr lang="en-US" sz="1600" i="1" dirty="0">
                <a:solidFill>
                  <a:schemeClr val="bg2">
                    <a:lumMod val="10000"/>
                  </a:schemeClr>
                </a:solidFill>
              </a:rPr>
              <a:t>Implementing a MATLAB-based Self-Configurable Software Defined Radio Transceiver</a:t>
            </a:r>
            <a:r>
              <a:rPr lang="en-US" sz="1600" dirty="0">
                <a:solidFill>
                  <a:schemeClr val="bg2">
                    <a:lumMod val="10000"/>
                  </a:schemeClr>
                </a:solidFill>
              </a:rPr>
              <a:t>,” </a:t>
            </a:r>
            <a:r>
              <a:rPr lang="en-US" sz="1600" b="1" dirty="0">
                <a:solidFill>
                  <a:schemeClr val="bg2">
                    <a:lumMod val="10000"/>
                  </a:schemeClr>
                </a:solidFill>
              </a:rPr>
              <a:t>CROWNCOM</a:t>
            </a:r>
            <a:r>
              <a:rPr lang="en-US" sz="1600" dirty="0">
                <a:solidFill>
                  <a:schemeClr val="bg2">
                    <a:lumMod val="10000"/>
                  </a:schemeClr>
                </a:solidFill>
              </a:rPr>
              <a:t>, Doha, Qatar, April 2015.</a:t>
            </a:r>
          </a:p>
          <a:p>
            <a:pPr algn="l"/>
            <a:endParaRPr lang="nl-NL" sz="1600" dirty="0">
              <a:solidFill>
                <a:schemeClr val="bg2">
                  <a:lumMod val="10000"/>
                </a:schemeClr>
              </a:solidFill>
            </a:endParaRPr>
          </a:p>
        </p:txBody>
      </p:sp>
    </p:spTree>
    <p:extLst>
      <p:ext uri="{BB962C8B-B14F-4D97-AF65-F5344CB8AC3E}">
        <p14:creationId xmlns:p14="http://schemas.microsoft.com/office/powerpoint/2010/main" val="85390780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323528" y="195313"/>
            <a:ext cx="6546058" cy="453627"/>
            <a:chOff x="1" y="-469"/>
            <a:chExt cx="10996" cy="762"/>
          </a:xfrm>
        </p:grpSpPr>
        <p:sp>
          <p:nvSpPr>
            <p:cNvPr id="5125" name="Rectangle 5"/>
            <p:cNvSpPr>
              <a:spLocks/>
            </p:cNvSpPr>
            <p:nvPr/>
          </p:nvSpPr>
          <p:spPr bwMode="auto">
            <a:xfrm>
              <a:off x="1" y="-469"/>
              <a:ext cx="10996" cy="6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800" kern="0" dirty="0">
                  <a:solidFill>
                    <a:schemeClr val="bg2">
                      <a:lumMod val="10000"/>
                    </a:schemeClr>
                  </a:solidFill>
                  <a:latin typeface="Bebas Neue" charset="0"/>
                  <a:ea typeface="ＭＳ Ｐゴシック" charset="0"/>
                  <a:cs typeface="ＭＳ Ｐゴシック" charset="0"/>
                  <a:sym typeface="Bebas Neue" charset="0"/>
                </a:rPr>
                <a:t>POSTERS AND CODE RELEASE</a:t>
              </a:r>
            </a:p>
          </p:txBody>
        </p:sp>
        <p:sp>
          <p:nvSpPr>
            <p:cNvPr id="5127" name="Oval 7"/>
            <p:cNvSpPr>
              <a:spLocks/>
            </p:cNvSpPr>
            <p:nvPr/>
          </p:nvSpPr>
          <p:spPr bwMode="auto">
            <a:xfrm>
              <a:off x="65" y="173"/>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173"/>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173"/>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5</a:t>
            </a:fld>
            <a:endParaRPr lang="en-US" dirty="0"/>
          </a:p>
        </p:txBody>
      </p:sp>
      <p:sp>
        <p:nvSpPr>
          <p:cNvPr id="11" name="Rectangle 2"/>
          <p:cNvSpPr>
            <a:spLocks/>
          </p:cNvSpPr>
          <p:nvPr/>
        </p:nvSpPr>
        <p:spPr bwMode="auto">
          <a:xfrm>
            <a:off x="356453" y="51470"/>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graphicFrame>
        <p:nvGraphicFramePr>
          <p:cNvPr id="10" name="Table 9"/>
          <p:cNvGraphicFramePr>
            <a:graphicFrameLocks noGrp="1"/>
          </p:cNvGraphicFramePr>
          <p:nvPr>
            <p:extLst>
              <p:ext uri="{D42A27DB-BD31-4B8C-83A1-F6EECF244321}">
                <p14:modId xmlns:p14="http://schemas.microsoft.com/office/powerpoint/2010/main" val="1855301432"/>
              </p:ext>
            </p:extLst>
          </p:nvPr>
        </p:nvGraphicFramePr>
        <p:xfrm>
          <a:off x="216920" y="3003798"/>
          <a:ext cx="8712968" cy="1445920"/>
        </p:xfrm>
        <a:graphic>
          <a:graphicData uri="http://schemas.openxmlformats.org/drawingml/2006/table">
            <a:tbl>
              <a:tblPr firstRow="1" bandRow="1">
                <a:tableStyleId>{5C22544A-7EE6-4342-B048-85BDC9FD1C3A}</a:tableStyleId>
              </a:tblPr>
              <a:tblGrid>
                <a:gridCol w="8712968">
                  <a:extLst>
                    <a:ext uri="{9D8B030D-6E8A-4147-A177-3AD203B41FA5}">
                      <a16:colId xmlns:a16="http://schemas.microsoft.com/office/drawing/2014/main" xmlns="" val="20000"/>
                    </a:ext>
                  </a:extLst>
                </a:gridCol>
              </a:tblGrid>
              <a:tr h="379120">
                <a:tc>
                  <a:txBody>
                    <a:bodyPr/>
                    <a:lstStyle/>
                    <a:p>
                      <a:pPr marL="0" marR="0" indent="0" algn="l" defTabSz="171450" rtl="0" eaLnBrk="1" fontAlgn="auto" latinLnBrk="0" hangingPunct="1">
                        <a:lnSpc>
                          <a:spcPct val="100000"/>
                        </a:lnSpc>
                        <a:spcBef>
                          <a:spcPts val="0"/>
                        </a:spcBef>
                        <a:spcAft>
                          <a:spcPts val="0"/>
                        </a:spcAft>
                        <a:buClrTx/>
                        <a:buSzTx/>
                        <a:buFontTx/>
                        <a:buNone/>
                        <a:tabLst/>
                        <a:defRPr/>
                      </a:pPr>
                      <a:r>
                        <a:rPr lang="en-US" sz="1600" b="0" dirty="0"/>
                        <a:t>CODE SUBMISSIONS</a:t>
                      </a:r>
                    </a:p>
                  </a:txBody>
                  <a:tcPr/>
                </a:tc>
                <a:extLst>
                  <a:ext uri="{0D108BD9-81ED-4DB2-BD59-A6C34878D82A}">
                    <a16:rowId xmlns:a16="http://schemas.microsoft.com/office/drawing/2014/main" xmlns="" val="10000"/>
                  </a:ext>
                </a:extLst>
              </a:tr>
              <a:tr h="884612">
                <a:tc>
                  <a:txBody>
                    <a:bodyPr/>
                    <a:lstStyle/>
                    <a:p>
                      <a:pPr marL="285750" indent="-285750" algn="l">
                        <a:buFont typeface="Arial" panose="020B0604020202020204" pitchFamily="34" charset="0"/>
                        <a:buChar char="•"/>
                      </a:pPr>
                      <a:r>
                        <a:rPr lang="en-US" sz="1600" b="1" dirty="0"/>
                        <a:t>MATLAB Central File Exchange: </a:t>
                      </a:r>
                      <a:r>
                        <a:rPr lang="en-US" sz="1600" b="0" dirty="0"/>
                        <a:t>http://www.mathworks.com/matlabcentral/fileexchange/55784-ieee-802-11b-link-layer-for-matlab-based-sdr</a:t>
                      </a:r>
                    </a:p>
                    <a:p>
                      <a:pPr marL="285750" indent="-285750" algn="l">
                        <a:buFont typeface="Arial" panose="020B0604020202020204" pitchFamily="34" charset="0"/>
                        <a:buChar char="•"/>
                      </a:pPr>
                      <a:r>
                        <a:rPr lang="en-US" sz="1600" b="1" dirty="0"/>
                        <a:t>GitHub:</a:t>
                      </a:r>
                      <a:r>
                        <a:rPr lang="en-US" sz="1600" b="0" dirty="0"/>
                        <a:t> https://github.com/80211bSDR/LinkLayer-MATLAB</a:t>
                      </a:r>
                    </a:p>
                  </a:txBody>
                  <a:tcPr/>
                </a:tc>
                <a:extLst>
                  <a:ext uri="{0D108BD9-81ED-4DB2-BD59-A6C34878D82A}">
                    <a16:rowId xmlns:a16="http://schemas.microsoft.com/office/drawing/2014/main" xmlns="" val="10001"/>
                  </a:ext>
                </a:extLst>
              </a:tr>
            </a:tbl>
          </a:graphicData>
        </a:graphic>
      </p:graphicFrame>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4507926"/>
            <a:ext cx="3025861" cy="597996"/>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2855217920"/>
              </p:ext>
            </p:extLst>
          </p:nvPr>
        </p:nvGraphicFramePr>
        <p:xfrm>
          <a:off x="216920" y="730802"/>
          <a:ext cx="8712968" cy="2192712"/>
        </p:xfrm>
        <a:graphic>
          <a:graphicData uri="http://schemas.openxmlformats.org/drawingml/2006/table">
            <a:tbl>
              <a:tblPr firstRow="1" bandRow="1">
                <a:tableStyleId>{5C22544A-7EE6-4342-B048-85BDC9FD1C3A}</a:tableStyleId>
              </a:tblPr>
              <a:tblGrid>
                <a:gridCol w="8712968">
                  <a:extLst>
                    <a:ext uri="{9D8B030D-6E8A-4147-A177-3AD203B41FA5}">
                      <a16:colId xmlns:a16="http://schemas.microsoft.com/office/drawing/2014/main" xmlns="" val="20000"/>
                    </a:ext>
                  </a:extLst>
                </a:gridCol>
              </a:tblGrid>
              <a:tr h="394392">
                <a:tc>
                  <a:txBody>
                    <a:bodyPr/>
                    <a:lstStyle/>
                    <a:p>
                      <a:pPr marL="0" marR="0" indent="0" algn="l" defTabSz="171450" rtl="0" eaLnBrk="1" fontAlgn="auto" latinLnBrk="0" hangingPunct="1">
                        <a:lnSpc>
                          <a:spcPct val="100000"/>
                        </a:lnSpc>
                        <a:spcBef>
                          <a:spcPts val="0"/>
                        </a:spcBef>
                        <a:spcAft>
                          <a:spcPts val="0"/>
                        </a:spcAft>
                        <a:buClrTx/>
                        <a:buSzTx/>
                        <a:buFontTx/>
                        <a:buNone/>
                        <a:tabLst/>
                        <a:defRPr/>
                      </a:pPr>
                      <a:r>
                        <a:rPr lang="en-US" sz="1600" b="0" dirty="0"/>
                        <a:t>EXTENDED ABSTRACTS AND POSTERS</a:t>
                      </a:r>
                    </a:p>
                  </a:txBody>
                  <a:tcPr/>
                </a:tc>
                <a:extLst>
                  <a:ext uri="{0D108BD9-81ED-4DB2-BD59-A6C34878D82A}">
                    <a16:rowId xmlns:a16="http://schemas.microsoft.com/office/drawing/2014/main" xmlns="" val="10000"/>
                  </a:ext>
                </a:extLst>
              </a:tr>
              <a:tr h="1551276">
                <a:tc>
                  <a:txBody>
                    <a:bodyPr/>
                    <a:lstStyle/>
                    <a:p>
                      <a:pPr marL="342900" marR="0" indent="-342900" algn="l" defTabSz="171450" rtl="0" eaLnBrk="1" fontAlgn="auto" latinLnBrk="0" hangingPunct="1">
                        <a:lnSpc>
                          <a:spcPct val="100000"/>
                        </a:lnSpc>
                        <a:spcBef>
                          <a:spcPts val="0"/>
                        </a:spcBef>
                        <a:spcAft>
                          <a:spcPts val="0"/>
                        </a:spcAft>
                        <a:buClrTx/>
                        <a:buSzTx/>
                        <a:buFontTx/>
                        <a:buAutoNum type="arabicPeriod"/>
                        <a:tabLst/>
                        <a:defRPr/>
                      </a:pPr>
                      <a:r>
                        <a:rPr lang="en-US" sz="1600" dirty="0"/>
                        <a:t>R. Subramanian, B. </a:t>
                      </a:r>
                      <a:r>
                        <a:rPr lang="en-US" sz="1600" dirty="0" err="1"/>
                        <a:t>Drozdenko</a:t>
                      </a:r>
                      <a:r>
                        <a:rPr lang="en-US" sz="1600" dirty="0"/>
                        <a:t>, </a:t>
                      </a:r>
                      <a:r>
                        <a:rPr lang="en-US" sz="1600" dirty="0" err="1"/>
                        <a:t>E.Doyle</a:t>
                      </a:r>
                      <a:r>
                        <a:rPr lang="en-US" sz="1600" dirty="0"/>
                        <a:t>,</a:t>
                      </a:r>
                      <a:r>
                        <a:rPr lang="en-US" sz="1600" baseline="0" dirty="0"/>
                        <a:t> R. Ahmed, </a:t>
                      </a:r>
                      <a:r>
                        <a:rPr lang="en-US" sz="1600" dirty="0"/>
                        <a:t>M. </a:t>
                      </a:r>
                      <a:r>
                        <a:rPr lang="en-US" sz="1600" dirty="0" err="1"/>
                        <a:t>Leeser</a:t>
                      </a:r>
                      <a:r>
                        <a:rPr lang="en-US" sz="1600" dirty="0"/>
                        <a:t>, K. R. Chowdhury, and, “Prototype Bidirectional Transceiver SDR Implementation of IEEE 802.11b Standard”, 6th Annual New England Workshop on Software Defined Radio (NEWSDR 2016), Boston, MA, June 3, 2016</a:t>
                      </a:r>
                    </a:p>
                    <a:p>
                      <a:pPr marL="342900" marR="0" indent="-342900" algn="l" defTabSz="171450" rtl="0" eaLnBrk="1" fontAlgn="auto" latinLnBrk="0" hangingPunct="1">
                        <a:lnSpc>
                          <a:spcPct val="100000"/>
                        </a:lnSpc>
                        <a:spcBef>
                          <a:spcPts val="0"/>
                        </a:spcBef>
                        <a:spcAft>
                          <a:spcPts val="0"/>
                        </a:spcAft>
                        <a:buClrTx/>
                        <a:buSzTx/>
                        <a:buFontTx/>
                        <a:buAutoNum type="arabicPeriod"/>
                        <a:tabLst/>
                        <a:defRPr/>
                      </a:pPr>
                      <a:r>
                        <a:rPr lang="en-US" sz="1600" dirty="0"/>
                        <a:t>B. </a:t>
                      </a:r>
                      <a:r>
                        <a:rPr lang="en-US" sz="1600" dirty="0" err="1"/>
                        <a:t>Drozdenko</a:t>
                      </a:r>
                      <a:r>
                        <a:rPr lang="en-US" sz="1600" dirty="0"/>
                        <a:t>, R. Subramanian, K. Chowdhury, and M. </a:t>
                      </a:r>
                      <a:r>
                        <a:rPr lang="en-US" sz="1600" dirty="0" err="1"/>
                        <a:t>Leeser</a:t>
                      </a:r>
                      <a:r>
                        <a:rPr lang="en-US" sz="1600" dirty="0"/>
                        <a:t>, "Bi-Directional Transceiver Implementation with Optimal Parameter Selection", 5th Annual New England Workshop on Software Defined Radio (NEWSDR 2015), Worcester, MA, May 22, 2015.</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0026121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323528" y="289892"/>
            <a:ext cx="7200800" cy="625674"/>
            <a:chOff x="1" y="137"/>
            <a:chExt cx="10996" cy="1051"/>
          </a:xfrm>
        </p:grpSpPr>
        <p:sp>
          <p:nvSpPr>
            <p:cNvPr id="5125" name="Rectangle 5"/>
            <p:cNvSpPr>
              <a:spLocks/>
            </p:cNvSpPr>
            <p:nvPr/>
          </p:nvSpPr>
          <p:spPr bwMode="auto">
            <a:xfrm>
              <a:off x="1" y="137"/>
              <a:ext cx="10996" cy="1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800" kern="0" dirty="0">
                  <a:solidFill>
                    <a:schemeClr val="bg2">
                      <a:lumMod val="10000"/>
                    </a:schemeClr>
                  </a:solidFill>
                  <a:latin typeface="Bebas Neue" charset="0"/>
                  <a:ea typeface="ＭＳ Ｐゴシック" charset="0"/>
                  <a:cs typeface="ＭＳ Ｐゴシック" charset="0"/>
                  <a:sym typeface="Bebas Neue" charset="0"/>
                </a:rPr>
                <a:t>IEEE 802.11b STANDARD COMPLIANCE</a:t>
              </a: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6</a:t>
            </a:fld>
            <a:endParaRPr lang="en-US" dirty="0"/>
          </a:p>
        </p:txBody>
      </p:sp>
      <p:sp>
        <p:nvSpPr>
          <p:cNvPr id="11" name="Rectangle 2"/>
          <p:cNvSpPr>
            <a:spLocks/>
          </p:cNvSpPr>
          <p:nvPr/>
        </p:nvSpPr>
        <p:spPr bwMode="auto">
          <a:xfrm>
            <a:off x="356453" y="208192"/>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25" name="Slide Number Placeholder 8"/>
          <p:cNvSpPr txBox="1">
            <a:spLocks/>
          </p:cNvSpPr>
          <p:nvPr/>
        </p:nvSpPr>
        <p:spPr bwMode="auto">
          <a:xfrm>
            <a:off x="3222254" y="99633"/>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6</a:t>
            </a:fld>
            <a:endParaRPr kumimoji="0" lang="en-US" sz="900" b="0" i="0" u="none" strike="noStrike" kern="1200" cap="none" spc="0" normalizeH="0" baseline="0" noProof="0">
              <a:ln>
                <a:noFill/>
              </a:ln>
              <a:solidFill>
                <a:schemeClr val="bg1"/>
              </a:solidFill>
              <a:effectLst/>
              <a:uLnTx/>
              <a:uFillTx/>
              <a:latin typeface="Montserrat-Regular" charset="0"/>
              <a:ea typeface="ＭＳ Ｐゴシック" charset="0"/>
              <a:cs typeface="ＭＳ Ｐゴシック" charset="0"/>
              <a:sym typeface="Gill Sans" charset="0"/>
            </a:endParaRPr>
          </a:p>
        </p:txBody>
      </p:sp>
      <p:sp>
        <p:nvSpPr>
          <p:cNvPr id="26" name="TextBox 25"/>
          <p:cNvSpPr txBox="1"/>
          <p:nvPr/>
        </p:nvSpPr>
        <p:spPr>
          <a:xfrm>
            <a:off x="431540" y="960642"/>
            <a:ext cx="8064896" cy="164660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 </a:t>
            </a:r>
            <a:r>
              <a:rPr kumimoji="0" lang="en-US" sz="2400" b="0" i="0" u="none" strike="noStrike" kern="0" cap="none" spc="0" normalizeH="0" baseline="0" noProof="0" dirty="0">
                <a:ln>
                  <a:noFill/>
                </a:ln>
                <a:solidFill>
                  <a:schemeClr val="bg2">
                    <a:lumMod val="10000"/>
                  </a:schemeClr>
                </a:solidFill>
                <a:effectLst/>
                <a:uLnTx/>
                <a:uFillTx/>
              </a:rPr>
              <a:t>Standard compliant DATA/ACK Packet Structure</a:t>
            </a:r>
          </a:p>
          <a:p>
            <a:pPr marL="0" marR="0" lvl="0" indent="0" algn="l"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500" b="0" i="0" u="none" strike="noStrike" kern="0" cap="none" spc="0" normalizeH="0" baseline="0" noProof="0" dirty="0">
              <a:ln>
                <a:noFill/>
              </a:ln>
              <a:solidFill>
                <a:schemeClr val="bg2">
                  <a:lumMod val="10000"/>
                </a:schemeClr>
              </a:solidFill>
              <a:effectLst/>
              <a:uLnTx/>
              <a:uFillTx/>
            </a:endParaRPr>
          </a:p>
          <a:p>
            <a:pPr marL="173038" marR="0" lvl="0" indent="-173038" algn="l" defTabSz="91440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0" cap="none" spc="0" normalizeH="0" baseline="0" noProof="0" dirty="0">
                <a:ln>
                  <a:noFill/>
                </a:ln>
                <a:solidFill>
                  <a:schemeClr val="bg2">
                    <a:lumMod val="10000"/>
                  </a:schemeClr>
                </a:solidFill>
                <a:effectLst/>
                <a:uLnTx/>
                <a:uFillTx/>
              </a:rPr>
              <a:t>Distributed coordination function (DCF) employing a       </a:t>
            </a:r>
            <a:r>
              <a:rPr kumimoji="0" lang="en-US" sz="2400" b="0" i="0" u="sng" strike="noStrike" kern="0" cap="none" spc="0" normalizeH="0" baseline="0" noProof="0" dirty="0">
                <a:ln>
                  <a:noFill/>
                </a:ln>
                <a:solidFill>
                  <a:schemeClr val="bg2">
                    <a:lumMod val="10000"/>
                  </a:schemeClr>
                </a:solidFill>
                <a:effectLst/>
                <a:uLnTx/>
                <a:uFillTx/>
              </a:rPr>
              <a:t>C</a:t>
            </a:r>
            <a:r>
              <a:rPr kumimoji="0" lang="en-US" sz="2400" b="0" i="0" u="none" strike="noStrike" kern="0" cap="none" spc="0" normalizeH="0" baseline="0" noProof="0" dirty="0">
                <a:ln>
                  <a:noFill/>
                </a:ln>
                <a:solidFill>
                  <a:schemeClr val="bg2">
                    <a:lumMod val="10000"/>
                  </a:schemeClr>
                </a:solidFill>
                <a:effectLst/>
                <a:uLnTx/>
                <a:uFillTx/>
              </a:rPr>
              <a:t>arrier </a:t>
            </a:r>
            <a:r>
              <a:rPr kumimoji="0" lang="en-US" sz="2400" b="0" i="0" u="sng" strike="noStrike" kern="0" cap="none" spc="0" normalizeH="0" baseline="0" noProof="0" dirty="0">
                <a:ln>
                  <a:noFill/>
                </a:ln>
                <a:solidFill>
                  <a:schemeClr val="bg2">
                    <a:lumMod val="10000"/>
                  </a:schemeClr>
                </a:solidFill>
                <a:effectLst/>
                <a:uLnTx/>
                <a:uFillTx/>
              </a:rPr>
              <a:t>S</a:t>
            </a:r>
            <a:r>
              <a:rPr kumimoji="0" lang="en-US" sz="2400" b="0" i="0" u="none" strike="noStrike" kern="0" cap="none" spc="0" normalizeH="0" baseline="0" noProof="0" dirty="0">
                <a:ln>
                  <a:noFill/>
                </a:ln>
                <a:solidFill>
                  <a:schemeClr val="bg2">
                    <a:lumMod val="10000"/>
                  </a:schemeClr>
                </a:solidFill>
                <a:effectLst/>
                <a:uLnTx/>
                <a:uFillTx/>
              </a:rPr>
              <a:t>ense </a:t>
            </a:r>
            <a:r>
              <a:rPr kumimoji="0" lang="en-US" sz="2400" b="0" i="0" u="sng" strike="noStrike" kern="0" cap="none" spc="0" normalizeH="0" baseline="0" noProof="0" dirty="0">
                <a:ln>
                  <a:noFill/>
                </a:ln>
                <a:solidFill>
                  <a:schemeClr val="bg2">
                    <a:lumMod val="10000"/>
                  </a:schemeClr>
                </a:solidFill>
                <a:effectLst/>
                <a:uLnTx/>
                <a:uFillTx/>
              </a:rPr>
              <a:t>M</a:t>
            </a:r>
            <a:r>
              <a:rPr kumimoji="0" lang="en-US" sz="2400" b="0" i="0" u="none" strike="noStrike" kern="0" cap="none" spc="0" normalizeH="0" baseline="0" noProof="0" dirty="0">
                <a:ln>
                  <a:noFill/>
                </a:ln>
                <a:solidFill>
                  <a:schemeClr val="bg2">
                    <a:lumMod val="10000"/>
                  </a:schemeClr>
                </a:solidFill>
                <a:effectLst/>
                <a:uLnTx/>
                <a:uFillTx/>
              </a:rPr>
              <a:t>ultiple </a:t>
            </a:r>
            <a:r>
              <a:rPr kumimoji="0" lang="en-US" sz="2400" b="0" i="0" u="sng" strike="noStrike" kern="0" cap="none" spc="0" normalizeH="0" baseline="0" noProof="0" dirty="0">
                <a:ln>
                  <a:noFill/>
                </a:ln>
                <a:solidFill>
                  <a:schemeClr val="bg2">
                    <a:lumMod val="10000"/>
                  </a:schemeClr>
                </a:solidFill>
                <a:effectLst/>
                <a:uLnTx/>
                <a:uFillTx/>
              </a:rPr>
              <a:t>A</a:t>
            </a:r>
            <a:r>
              <a:rPr kumimoji="0" lang="en-US" sz="2400" b="0" i="0" u="none" strike="noStrike" kern="0" cap="none" spc="0" normalizeH="0" baseline="0" noProof="0" dirty="0">
                <a:ln>
                  <a:noFill/>
                </a:ln>
                <a:solidFill>
                  <a:schemeClr val="bg2">
                    <a:lumMod val="10000"/>
                  </a:schemeClr>
                </a:solidFill>
                <a:effectLst/>
                <a:uLnTx/>
                <a:uFillTx/>
              </a:rPr>
              <a:t>ccess with </a:t>
            </a:r>
            <a:r>
              <a:rPr kumimoji="0" lang="en-US" sz="2400" b="0" i="0" u="sng" strike="noStrike" kern="0" cap="none" spc="0" normalizeH="0" baseline="0" noProof="0" dirty="0">
                <a:ln>
                  <a:noFill/>
                </a:ln>
                <a:solidFill>
                  <a:schemeClr val="bg2">
                    <a:lumMod val="10000"/>
                  </a:schemeClr>
                </a:solidFill>
                <a:effectLst/>
                <a:uLnTx/>
                <a:uFillTx/>
              </a:rPr>
              <a:t>C</a:t>
            </a:r>
            <a:r>
              <a:rPr kumimoji="0" lang="en-US" sz="2400" b="0" i="0" u="none" strike="noStrike" kern="0" cap="none" spc="0" normalizeH="0" baseline="0" noProof="0" dirty="0">
                <a:ln>
                  <a:noFill/>
                </a:ln>
                <a:solidFill>
                  <a:schemeClr val="bg2">
                    <a:lumMod val="10000"/>
                  </a:schemeClr>
                </a:solidFill>
                <a:effectLst/>
                <a:uLnTx/>
                <a:uFillTx/>
              </a:rPr>
              <a:t>ollision </a:t>
            </a:r>
            <a:r>
              <a:rPr kumimoji="0" lang="en-US" sz="2400" b="0" i="0" u="sng" strike="noStrike" kern="0" cap="none" spc="0" normalizeH="0" baseline="0" noProof="0" dirty="0">
                <a:ln>
                  <a:noFill/>
                </a:ln>
                <a:solidFill>
                  <a:schemeClr val="bg2">
                    <a:lumMod val="10000"/>
                  </a:schemeClr>
                </a:solidFill>
                <a:effectLst/>
                <a:uLnTx/>
                <a:uFillTx/>
              </a:rPr>
              <a:t>A</a:t>
            </a:r>
            <a:r>
              <a:rPr kumimoji="0" lang="en-US" sz="2400" b="0" i="0" u="none" strike="noStrike" kern="0" cap="none" spc="0" normalizeH="0" baseline="0" noProof="0" dirty="0">
                <a:ln>
                  <a:noFill/>
                </a:ln>
                <a:solidFill>
                  <a:schemeClr val="bg2">
                    <a:lumMod val="10000"/>
                  </a:schemeClr>
                </a:solidFill>
                <a:effectLst/>
                <a:uLnTx/>
                <a:uFillTx/>
              </a:rPr>
              <a:t>voidance (CSMA/CA) Protocol</a:t>
            </a:r>
          </a:p>
        </p:txBody>
      </p:sp>
      <p:pic>
        <p:nvPicPr>
          <p:cNvPr id="27" name="Content Placeholder 9"/>
          <p:cNvPicPr/>
          <p:nvPr/>
        </p:nvPicPr>
        <p:blipFill rotWithShape="1">
          <a:blip r:embed="rId3" cstate="print"/>
          <a:srcRect b="22299"/>
          <a:stretch/>
        </p:blipFill>
        <p:spPr>
          <a:xfrm>
            <a:off x="1115616" y="2645633"/>
            <a:ext cx="5107487" cy="972108"/>
          </a:xfrm>
          <a:prstGeom prst="rect">
            <a:avLst/>
          </a:prstGeom>
          <a:ln>
            <a:noFill/>
          </a:ln>
        </p:spPr>
      </p:pic>
      <p:sp>
        <p:nvSpPr>
          <p:cNvPr id="28" name="Rectangle 27"/>
          <p:cNvSpPr/>
          <p:nvPr/>
        </p:nvSpPr>
        <p:spPr bwMode="auto">
          <a:xfrm>
            <a:off x="5135256" y="2660919"/>
            <a:ext cx="432048" cy="216024"/>
          </a:xfrm>
          <a:prstGeom prst="rect">
            <a:avLst/>
          </a:prstGeom>
          <a:noFill/>
          <a:ln w="25400" cap="flat" cmpd="sng" algn="ctr">
            <a:solidFill>
              <a:srgbClr val="00B0F0"/>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en-US" sz="4200" kern="0">
              <a:solidFill>
                <a:srgbClr val="2F3F4A"/>
              </a:solidFill>
            </a:endParaRPr>
          </a:p>
        </p:txBody>
      </p:sp>
      <p:pic>
        <p:nvPicPr>
          <p:cNvPr id="29" name="Picture 28"/>
          <p:cNvPicPr>
            <a:picLocks noChangeAspect="1"/>
          </p:cNvPicPr>
          <p:nvPr/>
        </p:nvPicPr>
        <p:blipFill rotWithShape="1">
          <a:blip r:embed="rId4" cstate="print">
            <a:extLst>
              <a:ext uri="{28A0092B-C50C-407E-A947-70E740481C1C}">
                <a14:useLocalDpi xmlns:a14="http://schemas.microsoft.com/office/drawing/2010/main" val="0"/>
              </a:ext>
            </a:extLst>
          </a:blip>
          <a:srcRect b="23474"/>
          <a:stretch/>
        </p:blipFill>
        <p:spPr>
          <a:xfrm>
            <a:off x="3612868" y="3649958"/>
            <a:ext cx="2882504" cy="934826"/>
          </a:xfrm>
          <a:prstGeom prst="rect">
            <a:avLst/>
          </a:prstGeom>
        </p:spPr>
      </p:pic>
      <p:sp>
        <p:nvSpPr>
          <p:cNvPr id="30" name="CustomShape 8"/>
          <p:cNvSpPr/>
          <p:nvPr/>
        </p:nvSpPr>
        <p:spPr>
          <a:xfrm>
            <a:off x="6156176" y="3355897"/>
            <a:ext cx="432048" cy="255758"/>
          </a:xfrm>
          <a:prstGeom prst="rect">
            <a:avLst/>
          </a:prstGeom>
          <a:noFill/>
          <a:ln>
            <a:noFill/>
          </a:ln>
        </p:spPr>
        <p:txBody>
          <a:bodyPr lIns="50625" tIns="25313" rIns="50625" bIns="25313"/>
          <a:lstStyle/>
          <a:p>
            <a:pPr defTabSz="685800"/>
            <a:r>
              <a:rPr lang="en-US" sz="900" b="1" kern="0" dirty="0">
                <a:solidFill>
                  <a:srgbClr val="000000"/>
                </a:solidFill>
                <a:latin typeface="Calibri"/>
              </a:rPr>
              <a:t>[IEEE]</a:t>
            </a:r>
            <a:endParaRPr sz="2700" kern="0" dirty="0">
              <a:solidFill>
                <a:srgbClr val="2F3F4A"/>
              </a:solidFill>
            </a:endParaRPr>
          </a:p>
        </p:txBody>
      </p:sp>
      <p:sp>
        <p:nvSpPr>
          <p:cNvPr id="31" name="Shape 73"/>
          <p:cNvSpPr txBox="1"/>
          <p:nvPr/>
        </p:nvSpPr>
        <p:spPr>
          <a:xfrm>
            <a:off x="6287929" y="2890221"/>
            <a:ext cx="931736" cy="431490"/>
          </a:xfrm>
          <a:prstGeom prst="rect">
            <a:avLst/>
          </a:prstGeom>
          <a:noFill/>
          <a:ln>
            <a:noFill/>
          </a:ln>
        </p:spPr>
        <p:txBody>
          <a:bodyPr lIns="68569" tIns="68569" rIns="68569" bIns="68569" anchor="ctr" anchorCtr="0">
            <a:noAutofit/>
          </a:bodyPr>
          <a:lstStyle/>
          <a:p>
            <a:pPr defTabSz="685800">
              <a:spcBef>
                <a:spcPts val="0"/>
              </a:spcBef>
            </a:pPr>
            <a:r>
              <a:rPr lang="en-US" sz="2138" kern="0" dirty="0">
                <a:solidFill>
                  <a:srgbClr val="2F3F4A"/>
                </a:solidFill>
                <a:latin typeface="Bebas Neue"/>
              </a:rPr>
              <a:t>DATA</a:t>
            </a:r>
            <a:endParaRPr lang="en" sz="2138" kern="0" dirty="0">
              <a:solidFill>
                <a:srgbClr val="2F3F4A"/>
              </a:solidFill>
              <a:latin typeface="Bebas Neue"/>
            </a:endParaRPr>
          </a:p>
        </p:txBody>
      </p:sp>
      <p:sp>
        <p:nvSpPr>
          <p:cNvPr id="32" name="CustomShape 8"/>
          <p:cNvSpPr/>
          <p:nvPr/>
        </p:nvSpPr>
        <p:spPr>
          <a:xfrm>
            <a:off x="6259669" y="4332216"/>
            <a:ext cx="432048" cy="255758"/>
          </a:xfrm>
          <a:prstGeom prst="rect">
            <a:avLst/>
          </a:prstGeom>
          <a:noFill/>
          <a:ln>
            <a:noFill/>
          </a:ln>
        </p:spPr>
        <p:txBody>
          <a:bodyPr lIns="50625" tIns="25313" rIns="50625" bIns="25313"/>
          <a:lstStyle/>
          <a:p>
            <a:pPr defTabSz="685800"/>
            <a:r>
              <a:rPr lang="en-US" sz="900" b="1" kern="0" dirty="0">
                <a:solidFill>
                  <a:srgbClr val="000000"/>
                </a:solidFill>
                <a:latin typeface="Calibri"/>
              </a:rPr>
              <a:t>[IEEE]</a:t>
            </a:r>
            <a:endParaRPr sz="2700" kern="0" dirty="0">
              <a:solidFill>
                <a:srgbClr val="2F3F4A"/>
              </a:solidFill>
            </a:endParaRPr>
          </a:p>
        </p:txBody>
      </p:sp>
      <p:sp>
        <p:nvSpPr>
          <p:cNvPr id="33" name="Shape 73"/>
          <p:cNvSpPr txBox="1"/>
          <p:nvPr/>
        </p:nvSpPr>
        <p:spPr>
          <a:xfrm>
            <a:off x="6391422" y="3866540"/>
            <a:ext cx="772866" cy="431490"/>
          </a:xfrm>
          <a:prstGeom prst="rect">
            <a:avLst/>
          </a:prstGeom>
          <a:noFill/>
          <a:ln>
            <a:noFill/>
          </a:ln>
        </p:spPr>
        <p:txBody>
          <a:bodyPr lIns="68569" tIns="68569" rIns="68569" bIns="68569" anchor="ctr" anchorCtr="0">
            <a:noAutofit/>
          </a:bodyPr>
          <a:lstStyle/>
          <a:p>
            <a:pPr defTabSz="685800">
              <a:spcBef>
                <a:spcPts val="0"/>
              </a:spcBef>
            </a:pPr>
            <a:r>
              <a:rPr lang="en-US" sz="2138" kern="0" dirty="0">
                <a:solidFill>
                  <a:srgbClr val="2F3F4A"/>
                </a:solidFill>
                <a:latin typeface="Bebas Neue"/>
              </a:rPr>
              <a:t>ACK</a:t>
            </a:r>
            <a:endParaRPr lang="en" sz="2138" kern="0" dirty="0">
              <a:solidFill>
                <a:srgbClr val="2F3F4A"/>
              </a:solidFill>
              <a:latin typeface="Bebas Neue"/>
            </a:endParaRPr>
          </a:p>
        </p:txBody>
      </p:sp>
    </p:spTree>
    <p:extLst>
      <p:ext uri="{BB962C8B-B14F-4D97-AF65-F5344CB8AC3E}">
        <p14:creationId xmlns:p14="http://schemas.microsoft.com/office/powerpoint/2010/main" val="16349694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p:cNvSpPr>
          <p:nvPr/>
        </p:nvSpPr>
        <p:spPr bwMode="auto">
          <a:xfrm>
            <a:off x="356453" y="174325"/>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25" name="Slide Number Placeholder 8"/>
          <p:cNvSpPr txBox="1">
            <a:spLocks/>
          </p:cNvSpPr>
          <p:nvPr/>
        </p:nvSpPr>
        <p:spPr bwMode="auto">
          <a:xfrm>
            <a:off x="3222254" y="99633"/>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7</a:t>
            </a:fld>
            <a:endParaRPr kumimoji="0" lang="en-US" sz="900" b="0" i="0" u="none" strike="noStrike" kern="1200" cap="none" spc="0" normalizeH="0" baseline="0" noProof="0" dirty="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323528" y="283057"/>
            <a:ext cx="7200809" cy="954293"/>
            <a:chOff x="1" y="137"/>
            <a:chExt cx="10996" cy="1603"/>
          </a:xfrm>
        </p:grpSpPr>
        <p:sp>
          <p:nvSpPr>
            <p:cNvPr id="19" name="Rectangle 5"/>
            <p:cNvSpPr>
              <a:spLocks/>
            </p:cNvSpPr>
            <p:nvPr/>
          </p:nvSpPr>
          <p:spPr bwMode="auto">
            <a:xfrm>
              <a:off x="1" y="137"/>
              <a:ext cx="10996" cy="1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a:solidFill>
                    <a:schemeClr val="bg2">
                      <a:lumMod val="10000"/>
                    </a:schemeClr>
                  </a:solidFill>
                  <a:latin typeface="Bebas Neue"/>
                </a:rPr>
                <a:t>CLOSER TO FULLY 802.11 STANDARDS COMPLIANT MAC</a:t>
              </a:r>
              <a:endParaRPr lang="en" sz="2800" dirty="0">
                <a:solidFill>
                  <a:schemeClr val="bg2">
                    <a:lumMod val="10000"/>
                  </a:schemeClr>
                </a:solidFill>
                <a:latin typeface="Bebas Neue"/>
              </a:endParaRPr>
            </a:p>
          </p:txBody>
        </p:sp>
        <p:sp>
          <p:nvSpPr>
            <p:cNvPr id="21" name="Oval 7"/>
            <p:cNvSpPr>
              <a:spLocks/>
            </p:cNvSpPr>
            <p:nvPr/>
          </p:nvSpPr>
          <p:spPr bwMode="auto">
            <a:xfrm>
              <a:off x="65" y="162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62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62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7</a:t>
            </a:fld>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7510" y="1775045"/>
            <a:ext cx="4901268" cy="2592198"/>
          </a:xfrm>
          <a:prstGeom prst="rect">
            <a:avLst/>
          </a:prstGeom>
        </p:spPr>
      </p:pic>
      <p:sp>
        <p:nvSpPr>
          <p:cNvPr id="13" name="Shape 73"/>
          <p:cNvSpPr txBox="1"/>
          <p:nvPr/>
        </p:nvSpPr>
        <p:spPr>
          <a:xfrm>
            <a:off x="2987824" y="1253221"/>
            <a:ext cx="5543550" cy="765900"/>
          </a:xfrm>
          <a:prstGeom prst="rect">
            <a:avLst/>
          </a:prstGeom>
          <a:noFill/>
          <a:ln>
            <a:noFill/>
          </a:ln>
        </p:spPr>
        <p:txBody>
          <a:bodyPr lIns="68569" tIns="68569" rIns="68569" bIns="68569" anchor="ctr" anchorCtr="0">
            <a:noAutofit/>
          </a:bodyPr>
          <a:lstStyle/>
          <a:p>
            <a:pPr defTabSz="685800">
              <a:spcBef>
                <a:spcPts val="0"/>
              </a:spcBef>
            </a:pPr>
            <a:r>
              <a:rPr lang="en-US" sz="2138" kern="0" dirty="0">
                <a:solidFill>
                  <a:schemeClr val="bg2">
                    <a:lumMod val="10000"/>
                  </a:schemeClr>
                </a:solidFill>
                <a:latin typeface="Bebas Neue"/>
              </a:rPr>
              <a:t>RTS/CTS/DATA/ACK and NAV setting</a:t>
            </a:r>
            <a:endParaRPr lang="en" sz="2138" kern="0" dirty="0">
              <a:solidFill>
                <a:schemeClr val="bg2">
                  <a:lumMod val="10000"/>
                </a:schemeClr>
              </a:solidFill>
              <a:latin typeface="Bebas Neue"/>
            </a:endParaRPr>
          </a:p>
        </p:txBody>
      </p:sp>
      <p:sp>
        <p:nvSpPr>
          <p:cNvPr id="15" name="Oval 14"/>
          <p:cNvSpPr/>
          <p:nvPr/>
        </p:nvSpPr>
        <p:spPr bwMode="auto">
          <a:xfrm rot="21313641">
            <a:off x="4530874" y="3245398"/>
            <a:ext cx="2457450" cy="571500"/>
          </a:xfrm>
          <a:prstGeom prst="ellipse">
            <a:avLst/>
          </a:prstGeom>
          <a:noFill/>
          <a:ln w="25400" cap="flat" cmpd="sng" algn="ctr">
            <a:solidFill>
              <a:schemeClr val="accent2"/>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en-US" sz="4200" kern="0"/>
          </a:p>
        </p:txBody>
      </p:sp>
      <p:sp>
        <p:nvSpPr>
          <p:cNvPr id="16" name="Content Placeholder 2"/>
          <p:cNvSpPr txBox="1">
            <a:spLocks/>
          </p:cNvSpPr>
          <p:nvPr/>
        </p:nvSpPr>
        <p:spPr>
          <a:xfrm>
            <a:off x="85767" y="1432945"/>
            <a:ext cx="3331743" cy="3371053"/>
          </a:xfrm>
          <a:prstGeom prst="rect">
            <a:avLst/>
          </a:prstGeom>
        </p:spPr>
        <p:txBody>
          <a:bodyPr vert="horz" lIns="91440" tIns="45720" rIns="91440" bIns="45720" rtlCol="0">
            <a:normAutofit/>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1" indent="0" algn="l" defTabSz="685800" rtl="0" eaLnBrk="1" fontAlgn="auto" latinLnBrk="0" hangingPunct="1">
              <a:lnSpc>
                <a:spcPct val="100000"/>
              </a:lnSpc>
              <a:spcBef>
                <a:spcPct val="20000"/>
              </a:spcBef>
              <a:spcAft>
                <a:spcPts val="0"/>
              </a:spcAft>
              <a:buClrTx/>
              <a:buSzTx/>
              <a:buNone/>
              <a:tabLst/>
              <a:defRPr/>
            </a:pPr>
            <a:r>
              <a:rPr lang="en-US" noProof="0" dirty="0">
                <a:solidFill>
                  <a:schemeClr val="bg2">
                    <a:lumMod val="10000"/>
                  </a:schemeClr>
                </a:solidFill>
              </a:rPr>
              <a:t>   V</a:t>
            </a:r>
            <a:r>
              <a:rPr kumimoji="0" lang="en-US" sz="2100" b="0" u="none" strike="noStrike" kern="1200" cap="none" spc="0" normalizeH="0" baseline="0" noProof="0" dirty="0">
                <a:ln>
                  <a:noFill/>
                </a:ln>
                <a:solidFill>
                  <a:schemeClr val="bg2">
                    <a:lumMod val="10000"/>
                  </a:schemeClr>
                </a:solidFill>
                <a:effectLst/>
                <a:uLnTx/>
                <a:uFillTx/>
              </a:rPr>
              <a:t>irtual </a:t>
            </a:r>
            <a:r>
              <a:rPr lang="en-US" dirty="0">
                <a:solidFill>
                  <a:schemeClr val="bg2">
                    <a:lumMod val="10000"/>
                  </a:schemeClr>
                </a:solidFill>
              </a:rPr>
              <a:t>C</a:t>
            </a:r>
            <a:r>
              <a:rPr kumimoji="0" lang="en-US" sz="2100" b="0" u="none" strike="noStrike" kern="1200" cap="none" spc="0" normalizeH="0" baseline="0" noProof="0" dirty="0" err="1">
                <a:ln>
                  <a:noFill/>
                </a:ln>
                <a:solidFill>
                  <a:schemeClr val="bg2">
                    <a:lumMod val="10000"/>
                  </a:schemeClr>
                </a:solidFill>
                <a:effectLst/>
                <a:uLnTx/>
                <a:uFillTx/>
              </a:rPr>
              <a:t>arrier</a:t>
            </a:r>
            <a:r>
              <a:rPr kumimoji="0" lang="en-US" sz="2100" b="0" u="none" strike="noStrike" kern="1200" cap="none" spc="0" normalizeH="0" baseline="0" noProof="0" dirty="0">
                <a:ln>
                  <a:noFill/>
                </a:ln>
                <a:solidFill>
                  <a:schemeClr val="bg2">
                    <a:lumMod val="10000"/>
                  </a:schemeClr>
                </a:solidFill>
                <a:effectLst/>
                <a:uLnTx/>
                <a:uFillTx/>
              </a:rPr>
              <a:t> </a:t>
            </a:r>
            <a:r>
              <a:rPr lang="en-US" dirty="0">
                <a:solidFill>
                  <a:schemeClr val="bg2">
                    <a:lumMod val="10000"/>
                  </a:schemeClr>
                </a:solidFill>
              </a:rPr>
              <a:t>S</a:t>
            </a:r>
            <a:r>
              <a:rPr kumimoji="0" lang="en-US" sz="2100" b="0" u="none" strike="noStrike" kern="1200" cap="none" spc="0" normalizeH="0" baseline="0" noProof="0" dirty="0" err="1">
                <a:ln>
                  <a:noFill/>
                </a:ln>
                <a:solidFill>
                  <a:schemeClr val="bg2">
                    <a:lumMod val="10000"/>
                  </a:schemeClr>
                </a:solidFill>
                <a:effectLst/>
                <a:uLnTx/>
                <a:uFillTx/>
              </a:rPr>
              <a:t>ensing</a:t>
            </a:r>
            <a:endParaRPr kumimoji="0" lang="en-US" sz="2100" b="0" u="none" strike="noStrike" kern="1200" cap="none" spc="0" normalizeH="0" baseline="0" noProof="0" dirty="0">
              <a:ln>
                <a:noFill/>
              </a:ln>
              <a:solidFill>
                <a:schemeClr val="bg2">
                  <a:lumMod val="10000"/>
                </a:schemeClr>
              </a:solidFill>
              <a:effectLst/>
              <a:uLnTx/>
              <a:uFillTx/>
            </a:endParaRPr>
          </a:p>
          <a:p>
            <a:pPr marL="0" marR="0" lvl="1" indent="0" algn="l" defTabSz="685800" rtl="0" eaLnBrk="1" fontAlgn="auto" latinLnBrk="0" hangingPunct="1">
              <a:lnSpc>
                <a:spcPct val="100000"/>
              </a:lnSpc>
              <a:spcBef>
                <a:spcPct val="20000"/>
              </a:spcBef>
              <a:spcAft>
                <a:spcPts val="0"/>
              </a:spcAft>
              <a:buClrTx/>
              <a:buSzTx/>
              <a:buNone/>
              <a:tabLst/>
              <a:defRPr/>
            </a:pPr>
            <a:endParaRPr kumimoji="0" lang="en-US" sz="1050" b="0" u="none" strike="noStrike" kern="1200" cap="none" spc="0" normalizeH="0" baseline="0" noProof="0" dirty="0">
              <a:ln>
                <a:noFill/>
              </a:ln>
              <a:solidFill>
                <a:schemeClr val="bg2">
                  <a:lumMod val="10000"/>
                </a:schemeClr>
              </a:solidFill>
              <a:effectLst/>
              <a:uLnTx/>
              <a:uFillTx/>
            </a:endParaRPr>
          </a:p>
          <a:p>
            <a:pPr marL="463550" marR="0" lvl="2" indent="-176213" algn="l" defTabSz="6858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u="none" strike="noStrike" kern="1200" cap="none" spc="0" normalizeH="0" baseline="0" noProof="0" dirty="0">
                <a:ln>
                  <a:noFill/>
                </a:ln>
                <a:solidFill>
                  <a:schemeClr val="bg2">
                    <a:lumMod val="10000"/>
                  </a:schemeClr>
                </a:solidFill>
                <a:effectLst/>
                <a:uLnTx/>
                <a:uFillTx/>
              </a:rPr>
              <a:t>Hidden Terminal Problem</a:t>
            </a:r>
          </a:p>
          <a:p>
            <a:pPr marL="463550" marR="0" lvl="2" indent="-176213" algn="l" defTabSz="6858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600" b="0" u="none" strike="noStrike" kern="1200" cap="none" spc="0" normalizeH="0" baseline="0" noProof="0" dirty="0">
              <a:ln>
                <a:noFill/>
              </a:ln>
              <a:solidFill>
                <a:schemeClr val="bg2">
                  <a:lumMod val="10000"/>
                </a:schemeClr>
              </a:solidFill>
              <a:effectLst/>
              <a:uLnTx/>
              <a:uFillTx/>
            </a:endParaRPr>
          </a:p>
          <a:p>
            <a:pPr marL="463550" marR="0" lvl="2" indent="-176213" algn="l" defTabSz="68580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u="none" strike="noStrike" kern="1200" cap="none" spc="0" normalizeH="0" baseline="0" noProof="0" dirty="0">
                <a:ln>
                  <a:noFill/>
                </a:ln>
                <a:solidFill>
                  <a:schemeClr val="bg2">
                    <a:lumMod val="10000"/>
                  </a:schemeClr>
                </a:solidFill>
                <a:effectLst/>
                <a:uLnTx/>
                <a:uFillTx/>
              </a:rPr>
              <a:t>Other </a:t>
            </a:r>
            <a:r>
              <a:rPr kumimoji="0" lang="en-US" sz="1800" b="0" u="none" strike="noStrike" kern="1200" cap="none" spc="0" normalizeH="0" baseline="0" noProof="0" dirty="0" err="1">
                <a:ln>
                  <a:noFill/>
                </a:ln>
                <a:solidFill>
                  <a:schemeClr val="bg2">
                    <a:lumMod val="10000"/>
                  </a:schemeClr>
                </a:solidFill>
                <a:effectLst/>
                <a:uLnTx/>
                <a:uFillTx/>
              </a:rPr>
              <a:t>Txs</a:t>
            </a:r>
            <a:r>
              <a:rPr kumimoji="0" lang="en-US" sz="1800" b="0" u="none" strike="noStrike" kern="1200" cap="none" spc="0" normalizeH="0" baseline="0" noProof="0" dirty="0">
                <a:ln>
                  <a:noFill/>
                </a:ln>
                <a:solidFill>
                  <a:schemeClr val="bg2">
                    <a:lumMod val="10000"/>
                  </a:schemeClr>
                </a:solidFill>
                <a:effectLst/>
                <a:uLnTx/>
                <a:uFillTx/>
              </a:rPr>
              <a:t> do not sense channel for amount of time specified in </a:t>
            </a:r>
            <a:r>
              <a:rPr kumimoji="0" lang="en-US" sz="1800" b="0" i="1" u="none" strike="noStrike" kern="1200" cap="none" spc="0" normalizeH="0" baseline="0" noProof="0" dirty="0">
                <a:ln>
                  <a:noFill/>
                </a:ln>
                <a:solidFill>
                  <a:schemeClr val="bg2">
                    <a:lumMod val="10000"/>
                  </a:schemeClr>
                </a:solidFill>
                <a:effectLst/>
                <a:uLnTx/>
                <a:uFillTx/>
              </a:rPr>
              <a:t>Duration</a:t>
            </a:r>
            <a:r>
              <a:rPr kumimoji="0" lang="en-US" sz="1800" b="0" u="none" strike="noStrike" kern="1200" cap="none" spc="0" normalizeH="0" baseline="0" noProof="0" dirty="0">
                <a:ln>
                  <a:noFill/>
                </a:ln>
                <a:solidFill>
                  <a:schemeClr val="bg2">
                    <a:lumMod val="10000"/>
                  </a:schemeClr>
                </a:solidFill>
                <a:effectLst/>
                <a:uLnTx/>
                <a:uFillTx/>
              </a:rPr>
              <a:t> field</a:t>
            </a:r>
          </a:p>
        </p:txBody>
      </p:sp>
    </p:spTree>
    <p:extLst>
      <p:ext uri="{BB962C8B-B14F-4D97-AF65-F5344CB8AC3E}">
        <p14:creationId xmlns:p14="http://schemas.microsoft.com/office/powerpoint/2010/main" val="345365027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300082" y="533750"/>
            <a:ext cx="7200800" cy="625674"/>
            <a:chOff x="1" y="137"/>
            <a:chExt cx="10996" cy="1051"/>
          </a:xfrm>
        </p:grpSpPr>
        <p:sp>
          <p:nvSpPr>
            <p:cNvPr id="5125" name="Rectangle 5"/>
            <p:cNvSpPr>
              <a:spLocks/>
            </p:cNvSpPr>
            <p:nvPr/>
          </p:nvSpPr>
          <p:spPr bwMode="auto">
            <a:xfrm>
              <a:off x="1" y="137"/>
              <a:ext cx="10996" cy="1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fontAlgn="auto">
                <a:spcBef>
                  <a:spcPts val="0"/>
                </a:spcBef>
                <a:spcAft>
                  <a:spcPts val="0"/>
                </a:spcAft>
                <a:defRPr/>
              </a:pPr>
              <a:endParaRPr lang="en" sz="2800" kern="0" dirty="0">
                <a:solidFill>
                  <a:schemeClr val="dk1"/>
                </a:solidFill>
                <a:latin typeface="Bebas Neue"/>
              </a:endParaRPr>
            </a:p>
          </p:txBody>
        </p:sp>
        <p:sp>
          <p:nvSpPr>
            <p:cNvPr id="51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8</a:t>
            </a:fld>
            <a:endParaRPr lang="en-US" dirty="0"/>
          </a:p>
        </p:txBody>
      </p:sp>
      <p:sp>
        <p:nvSpPr>
          <p:cNvPr id="11" name="Rectangle 2"/>
          <p:cNvSpPr>
            <a:spLocks/>
          </p:cNvSpPr>
          <p:nvPr/>
        </p:nvSpPr>
        <p:spPr bwMode="auto">
          <a:xfrm>
            <a:off x="356453" y="267494"/>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pic>
        <p:nvPicPr>
          <p:cNvPr id="13" name="Shape 61"/>
          <p:cNvPicPr preferRelativeResize="0"/>
          <p:nvPr/>
        </p:nvPicPr>
        <p:blipFill>
          <a:blip r:embed="rId3">
            <a:alphaModFix/>
          </a:blip>
          <a:stretch>
            <a:fillRect/>
          </a:stretch>
        </p:blipFill>
        <p:spPr>
          <a:xfrm>
            <a:off x="4909798" y="2085738"/>
            <a:ext cx="765236" cy="1951224"/>
          </a:xfrm>
          <a:prstGeom prst="rect">
            <a:avLst/>
          </a:prstGeom>
          <a:noFill/>
          <a:ln>
            <a:noFill/>
          </a:ln>
        </p:spPr>
      </p:pic>
      <p:sp>
        <p:nvSpPr>
          <p:cNvPr id="16" name="Shape 63"/>
          <p:cNvSpPr txBox="1">
            <a:spLocks/>
          </p:cNvSpPr>
          <p:nvPr/>
        </p:nvSpPr>
        <p:spPr>
          <a:xfrm>
            <a:off x="3934584" y="1632819"/>
            <a:ext cx="2688809" cy="435498"/>
          </a:xfrm>
          <a:prstGeom prst="rect">
            <a:avLst/>
          </a:prstGeom>
        </p:spPr>
        <p:txBody>
          <a:bodyPr lIns="91425" tIns="91425" rIns="91425" bIns="91425" anchor="b" anchorCtr="0">
            <a:noAutofit/>
          </a:bodyPr>
          <a:lstStyle>
            <a:lvl1pPr algn="ctr" rtl="0" eaLnBrk="0" fontAlgn="base" hangingPunct="0">
              <a:spcBef>
                <a:spcPct val="0"/>
              </a:spcBef>
              <a:spcAft>
                <a:spcPct val="0"/>
              </a:spcAft>
              <a:defRPr sz="4350">
                <a:solidFill>
                  <a:schemeClr val="tx1"/>
                </a:solidFill>
                <a:latin typeface="+mj-lt"/>
                <a:ea typeface="+mj-ea"/>
                <a:cs typeface="+mj-cs"/>
                <a:sym typeface="Gill Sans" charset="0"/>
              </a:defRPr>
            </a:lvl1pPr>
            <a:lvl2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2pPr>
            <a:lvl3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3pPr>
            <a:lvl4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4pPr>
            <a:lvl5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5pPr>
            <a:lvl6pPr marL="1714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6pPr>
            <a:lvl7pPr marL="3429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7pPr>
            <a:lvl8pPr marL="5143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8pPr>
            <a:lvl9pPr marL="6858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 sz="2000" b="0" i="0" u="none" strike="noStrike" kern="0" cap="none" spc="0" normalizeH="0" baseline="0" noProof="0" dirty="0">
                <a:ln>
                  <a:noFill/>
                </a:ln>
                <a:solidFill>
                  <a:schemeClr val="bg2">
                    <a:lumMod val="10000"/>
                  </a:schemeClr>
                </a:solidFill>
                <a:effectLst/>
                <a:uLnTx/>
                <a:uFillTx/>
                <a:latin typeface="+mj-lt"/>
                <a:ea typeface="+mj-ea"/>
                <a:cs typeface="+mj-cs"/>
                <a:sym typeface="Gill Sans" charset="0"/>
              </a:rPr>
              <a:t>TWO-NODE SYSTEM</a:t>
            </a:r>
          </a:p>
        </p:txBody>
      </p:sp>
      <p:sp>
        <p:nvSpPr>
          <p:cNvPr id="17" name="Shape 65"/>
          <p:cNvSpPr/>
          <p:nvPr/>
        </p:nvSpPr>
        <p:spPr>
          <a:xfrm>
            <a:off x="4738929" y="2068317"/>
            <a:ext cx="1080120" cy="1962055"/>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18" name="Group 17"/>
          <p:cNvGrpSpPr/>
          <p:nvPr/>
        </p:nvGrpSpPr>
        <p:grpSpPr>
          <a:xfrm>
            <a:off x="6191345" y="1707654"/>
            <a:ext cx="2664296" cy="2390772"/>
            <a:chOff x="4889246" y="806945"/>
            <a:chExt cx="4466960" cy="4209531"/>
          </a:xfrm>
        </p:grpSpPr>
        <p:pic>
          <p:nvPicPr>
            <p:cNvPr id="19" name="Shape 62"/>
            <p:cNvPicPr preferRelativeResize="0"/>
            <p:nvPr/>
          </p:nvPicPr>
          <p:blipFill>
            <a:blip r:embed="rId4">
              <a:alphaModFix/>
            </a:blip>
            <a:stretch>
              <a:fillRect/>
            </a:stretch>
          </p:blipFill>
          <p:spPr>
            <a:xfrm>
              <a:off x="5158738" y="1561803"/>
              <a:ext cx="4022477" cy="3454673"/>
            </a:xfrm>
            <a:prstGeom prst="rect">
              <a:avLst/>
            </a:prstGeom>
            <a:noFill/>
            <a:ln>
              <a:noFill/>
            </a:ln>
          </p:spPr>
        </p:pic>
        <p:sp>
          <p:nvSpPr>
            <p:cNvPr id="20" name="Shape 64"/>
            <p:cNvSpPr txBox="1">
              <a:spLocks/>
            </p:cNvSpPr>
            <p:nvPr/>
          </p:nvSpPr>
          <p:spPr>
            <a:xfrm>
              <a:off x="4889246" y="806945"/>
              <a:ext cx="4466960" cy="602527"/>
            </a:xfrm>
            <a:prstGeom prst="rect">
              <a:avLst/>
            </a:prstGeom>
          </p:spPr>
          <p:txBody>
            <a:bodyPr lIns="91425" tIns="91425" rIns="91425" bIns="91425" anchor="b" anchorCtr="0">
              <a:noAutofit/>
            </a:bodyPr>
            <a:lstStyle>
              <a:lvl1pPr algn="ctr" rtl="0" eaLnBrk="0" fontAlgn="base" hangingPunct="0">
                <a:spcBef>
                  <a:spcPct val="0"/>
                </a:spcBef>
                <a:spcAft>
                  <a:spcPct val="0"/>
                </a:spcAft>
                <a:defRPr sz="4350">
                  <a:solidFill>
                    <a:schemeClr val="tx1"/>
                  </a:solidFill>
                  <a:latin typeface="+mj-lt"/>
                  <a:ea typeface="+mj-ea"/>
                  <a:cs typeface="+mj-cs"/>
                  <a:sym typeface="Gill Sans" charset="0"/>
                </a:defRPr>
              </a:lvl1pPr>
              <a:lvl2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2pPr>
              <a:lvl3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3pPr>
              <a:lvl4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4pPr>
              <a:lvl5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5pPr>
              <a:lvl6pPr marL="1714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6pPr>
              <a:lvl7pPr marL="3429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7pPr>
              <a:lvl8pPr marL="5143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8pPr>
              <a:lvl9pPr marL="6858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 sz="2000" b="0" i="0" u="none" strike="noStrike" kern="0" cap="none" spc="0" normalizeH="0" baseline="0" noProof="0" dirty="0">
                  <a:ln>
                    <a:noFill/>
                  </a:ln>
                  <a:solidFill>
                    <a:schemeClr val="bg2">
                      <a:lumMod val="10000"/>
                    </a:schemeClr>
                  </a:solidFill>
                  <a:effectLst/>
                  <a:uLnTx/>
                  <a:uFillTx/>
                  <a:latin typeface="+mj-lt"/>
                  <a:ea typeface="+mj-ea"/>
                  <a:cs typeface="+mj-cs"/>
                  <a:sym typeface="Gill Sans" charset="0"/>
                </a:rPr>
                <a:t>THREE-NODE SYSTEM</a:t>
              </a:r>
            </a:p>
          </p:txBody>
        </p:sp>
        <p:sp>
          <p:nvSpPr>
            <p:cNvPr id="21" name="Shape 66"/>
            <p:cNvSpPr/>
            <p:nvPr/>
          </p:nvSpPr>
          <p:spPr>
            <a:xfrm>
              <a:off x="5158741" y="1339638"/>
              <a:ext cx="4022399" cy="3676836"/>
            </a:xfrm>
            <a:prstGeom prst="rect">
              <a:avLst/>
            </a:prstGeom>
            <a:no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22" name="Picture 2" descr="C:\Users\Ramanathan\Downloads\Untitled.jpg"/>
          <p:cNvPicPr>
            <a:picLocks noChangeAspect="1" noChangeArrowheads="1"/>
          </p:cNvPicPr>
          <p:nvPr/>
        </p:nvPicPr>
        <p:blipFill>
          <a:blip r:embed="rId5"/>
          <a:srcRect/>
          <a:stretch>
            <a:fillRect/>
          </a:stretch>
        </p:blipFill>
        <p:spPr bwMode="auto">
          <a:xfrm>
            <a:off x="537319" y="1434130"/>
            <a:ext cx="3645637" cy="2937820"/>
          </a:xfrm>
          <a:prstGeom prst="rect">
            <a:avLst/>
          </a:prstGeom>
          <a:noFill/>
        </p:spPr>
      </p:pic>
      <p:sp>
        <p:nvSpPr>
          <p:cNvPr id="23" name="Shape 73"/>
          <p:cNvSpPr txBox="1"/>
          <p:nvPr/>
        </p:nvSpPr>
        <p:spPr>
          <a:xfrm>
            <a:off x="4959210" y="538208"/>
            <a:ext cx="3563852" cy="643008"/>
          </a:xfrm>
          <a:prstGeom prst="rect">
            <a:avLst/>
          </a:prstGeom>
          <a:noFill/>
          <a:ln>
            <a:noFill/>
          </a:ln>
        </p:spPr>
        <p:txBody>
          <a:bodyPr lIns="91425" tIns="91425" rIns="91425" bIns="91425"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2">
                    <a:lumMod val="10000"/>
                  </a:schemeClr>
                </a:solidFill>
                <a:effectLst/>
                <a:uLnTx/>
                <a:uFillTx/>
                <a:latin typeface="Bebas Neue"/>
              </a:rPr>
              <a:t>SYSTEM DIAGRAM</a:t>
            </a:r>
            <a:endParaRPr kumimoji="0" lang="en" sz="2800" b="0" i="0" u="none" strike="noStrike" kern="0" cap="none" spc="0" normalizeH="0" baseline="0" noProof="0" dirty="0">
              <a:ln>
                <a:noFill/>
              </a:ln>
              <a:solidFill>
                <a:schemeClr val="bg2">
                  <a:lumMod val="10000"/>
                </a:schemeClr>
              </a:solidFill>
              <a:effectLst/>
              <a:uLnTx/>
              <a:uFillTx/>
              <a:latin typeface="Bebas Neue"/>
            </a:endParaRPr>
          </a:p>
        </p:txBody>
      </p:sp>
      <p:sp>
        <p:nvSpPr>
          <p:cNvPr id="24" name="Rectangle 12"/>
          <p:cNvSpPr>
            <a:spLocks/>
          </p:cNvSpPr>
          <p:nvPr/>
        </p:nvSpPr>
        <p:spPr bwMode="auto">
          <a:xfrm>
            <a:off x="300082" y="624574"/>
            <a:ext cx="4187015" cy="471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2">
                    <a:lumMod val="10000"/>
                  </a:schemeClr>
                </a:solidFill>
                <a:effectLst/>
                <a:uLnTx/>
                <a:uFillTx/>
                <a:latin typeface="Bebas Neue" charset="0"/>
                <a:ea typeface="ＭＳ Ｐゴシック" charset="0"/>
                <a:cs typeface="ＭＳ Ｐゴシック" charset="0"/>
                <a:sym typeface="Bebas Neue" charset="0"/>
              </a:rPr>
              <a:t>SYSTEM COMPONENTS</a:t>
            </a:r>
          </a:p>
        </p:txBody>
      </p:sp>
      <p:grpSp>
        <p:nvGrpSpPr>
          <p:cNvPr id="25" name="Group 4"/>
          <p:cNvGrpSpPr>
            <a:grpSpLocks/>
          </p:cNvGrpSpPr>
          <p:nvPr/>
        </p:nvGrpSpPr>
        <p:grpSpPr bwMode="auto">
          <a:xfrm>
            <a:off x="5045674" y="533750"/>
            <a:ext cx="7200800" cy="625674"/>
            <a:chOff x="1" y="137"/>
            <a:chExt cx="10996" cy="1051"/>
          </a:xfrm>
        </p:grpSpPr>
        <p:sp>
          <p:nvSpPr>
            <p:cNvPr id="26" name="Rectangle 5"/>
            <p:cNvSpPr>
              <a:spLocks/>
            </p:cNvSpPr>
            <p:nvPr/>
          </p:nvSpPr>
          <p:spPr bwMode="auto">
            <a:xfrm>
              <a:off x="1" y="137"/>
              <a:ext cx="10996" cy="1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fontAlgn="auto">
                <a:spcBef>
                  <a:spcPts val="0"/>
                </a:spcBef>
                <a:spcAft>
                  <a:spcPts val="0"/>
                </a:spcAft>
                <a:defRPr/>
              </a:pPr>
              <a:endParaRPr lang="en" sz="2800" kern="0" dirty="0">
                <a:solidFill>
                  <a:schemeClr val="dk1"/>
                </a:solidFill>
                <a:latin typeface="Bebas Neue"/>
              </a:endParaRPr>
            </a:p>
          </p:txBody>
        </p:sp>
        <p:sp>
          <p:nvSpPr>
            <p:cNvPr id="27"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8"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9"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Tree>
    <p:extLst>
      <p:ext uri="{BB962C8B-B14F-4D97-AF65-F5344CB8AC3E}">
        <p14:creationId xmlns:p14="http://schemas.microsoft.com/office/powerpoint/2010/main" val="39725954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p:cNvSpPr>
          <p:nvPr/>
        </p:nvSpPr>
        <p:spPr bwMode="auto">
          <a:xfrm>
            <a:off x="405883" y="124895"/>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25" name="Slide Number Placeholder 8"/>
          <p:cNvSpPr txBox="1">
            <a:spLocks/>
          </p:cNvSpPr>
          <p:nvPr/>
        </p:nvSpPr>
        <p:spPr bwMode="auto">
          <a:xfrm>
            <a:off x="3222254" y="12221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en-US" sz="900" b="0" i="0" u="none" strike="noStrike" kern="1200" cap="none" spc="0" normalizeH="0" baseline="0" noProof="0" dirty="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361660" y="410118"/>
            <a:ext cx="7200809" cy="766770"/>
            <a:chOff x="1" y="872"/>
            <a:chExt cx="10996" cy="1288"/>
          </a:xfrm>
        </p:grpSpPr>
        <p:sp>
          <p:nvSpPr>
            <p:cNvPr id="19" name="Rectangle 5"/>
            <p:cNvSpPr>
              <a:spLocks/>
            </p:cNvSpPr>
            <p:nvPr/>
          </p:nvSpPr>
          <p:spPr bwMode="auto">
            <a:xfrm>
              <a:off x="1" y="872"/>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a:solidFill>
                    <a:schemeClr val="bg2">
                      <a:lumMod val="10000"/>
                    </a:schemeClr>
                  </a:solidFill>
                  <a:latin typeface="Bebas Neue"/>
                </a:rPr>
                <a:t>CLASSICAL DATA/ACK WITH OPTIONAL RTS/CTS</a:t>
              </a:r>
              <a:endParaRPr lang="en" sz="2800" dirty="0">
                <a:solidFill>
                  <a:schemeClr val="bg2">
                    <a:lumMod val="10000"/>
                  </a:schemeClr>
                </a:solidFill>
                <a:latin typeface="Bebas Neue"/>
              </a:endParaRPr>
            </a:p>
          </p:txBody>
        </p:sp>
        <p:sp>
          <p:nvSpPr>
            <p:cNvPr id="21" name="Oval 7"/>
            <p:cNvSpPr>
              <a:spLocks/>
            </p:cNvSpPr>
            <p:nvPr/>
          </p:nvSpPr>
          <p:spPr bwMode="auto">
            <a:xfrm>
              <a:off x="65" y="204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204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204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9</a:t>
            </a:fld>
            <a:endParaRPr lang="en-US" dirty="0"/>
          </a:p>
        </p:txBody>
      </p:sp>
      <p:pic>
        <p:nvPicPr>
          <p:cNvPr id="27" name="Picture 26"/>
          <p:cNvPicPr>
            <a:picLocks noChangeAspect="1"/>
          </p:cNvPicPr>
          <p:nvPr/>
        </p:nvPicPr>
        <p:blipFill>
          <a:blip r:embed="rId3"/>
          <a:stretch>
            <a:fillRect/>
          </a:stretch>
        </p:blipFill>
        <p:spPr>
          <a:xfrm>
            <a:off x="4719435" y="1106538"/>
            <a:ext cx="4328350" cy="3377562"/>
          </a:xfrm>
          <a:prstGeom prst="rect">
            <a:avLst/>
          </a:prstGeom>
        </p:spPr>
      </p:pic>
      <p:pic>
        <p:nvPicPr>
          <p:cNvPr id="28" name="Picture 27"/>
          <p:cNvPicPr>
            <a:picLocks noChangeAspect="1"/>
          </p:cNvPicPr>
          <p:nvPr/>
        </p:nvPicPr>
        <p:blipFill>
          <a:blip r:embed="rId4"/>
          <a:stretch>
            <a:fillRect/>
          </a:stretch>
        </p:blipFill>
        <p:spPr>
          <a:xfrm>
            <a:off x="100943" y="1106538"/>
            <a:ext cx="4531776" cy="3550412"/>
          </a:xfrm>
          <a:prstGeom prst="rect">
            <a:avLst/>
          </a:prstGeom>
        </p:spPr>
      </p:pic>
    </p:spTree>
    <p:extLst>
      <p:ext uri="{BB962C8B-B14F-4D97-AF65-F5344CB8AC3E}">
        <p14:creationId xmlns:p14="http://schemas.microsoft.com/office/powerpoint/2010/main" val="6434535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10</a:t>
            </a:fld>
            <a:endParaRPr lang="en-US" dirty="0"/>
          </a:p>
        </p:txBody>
      </p:sp>
      <p:sp>
        <p:nvSpPr>
          <p:cNvPr id="11" name="Rectangle 2"/>
          <p:cNvSpPr>
            <a:spLocks/>
          </p:cNvSpPr>
          <p:nvPr/>
        </p:nvSpPr>
        <p:spPr bwMode="auto">
          <a:xfrm>
            <a:off x="356453" y="174325"/>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25" name="Slide Number Placeholder 8"/>
          <p:cNvSpPr txBox="1">
            <a:spLocks/>
          </p:cNvSpPr>
          <p:nvPr/>
        </p:nvSpPr>
        <p:spPr bwMode="auto">
          <a:xfrm>
            <a:off x="3222254" y="99633"/>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en-US" sz="900" b="0" i="0" u="none" strike="noStrike" kern="1200" cap="none" spc="0" normalizeH="0" baseline="0" noProof="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323528" y="283057"/>
            <a:ext cx="7200800" cy="625674"/>
            <a:chOff x="1" y="137"/>
            <a:chExt cx="10996" cy="1051"/>
          </a:xfrm>
        </p:grpSpPr>
        <p:sp>
          <p:nvSpPr>
            <p:cNvPr id="19" name="Rectangle 5"/>
            <p:cNvSpPr>
              <a:spLocks/>
            </p:cNvSpPr>
            <p:nvPr/>
          </p:nvSpPr>
          <p:spPr bwMode="auto">
            <a:xfrm>
              <a:off x="1" y="137"/>
              <a:ext cx="10996" cy="1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eaLnBrk="0" hangingPunct="0">
                <a:spcBef>
                  <a:spcPts val="0"/>
                </a:spcBef>
                <a:buSzPct val="100000"/>
                <a:defRPr/>
              </a:pPr>
              <a:r>
                <a:rPr lang="en" sz="2800" kern="0" dirty="0">
                  <a:solidFill>
                    <a:schemeClr val="bg2">
                      <a:lumMod val="10000"/>
                    </a:schemeClr>
                  </a:solidFill>
                  <a:latin typeface="Bebas Neue"/>
                </a:rPr>
                <a:t>MAC LAYER FAIRNESS</a:t>
              </a:r>
            </a:p>
          </p:txBody>
        </p:sp>
        <p:sp>
          <p:nvSpPr>
            <p:cNvPr id="21"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pic>
        <p:nvPicPr>
          <p:cNvPr id="23" name="Shape 132"/>
          <p:cNvPicPr preferRelativeResize="0"/>
          <p:nvPr/>
        </p:nvPicPr>
        <p:blipFill>
          <a:blip r:embed="rId3">
            <a:alphaModFix/>
          </a:blip>
          <a:stretch>
            <a:fillRect/>
          </a:stretch>
        </p:blipFill>
        <p:spPr>
          <a:xfrm>
            <a:off x="613276" y="998839"/>
            <a:ext cx="4420723" cy="4060900"/>
          </a:xfrm>
          <a:prstGeom prst="rect">
            <a:avLst/>
          </a:prstGeom>
          <a:noFill/>
          <a:ln>
            <a:noFill/>
          </a:ln>
        </p:spPr>
      </p:pic>
      <p:sp>
        <p:nvSpPr>
          <p:cNvPr id="27" name="Shape 133"/>
          <p:cNvSpPr txBox="1">
            <a:spLocks/>
          </p:cNvSpPr>
          <p:nvPr/>
        </p:nvSpPr>
        <p:spPr>
          <a:xfrm>
            <a:off x="5230700" y="1895889"/>
            <a:ext cx="3837000" cy="1374299"/>
          </a:xfrm>
          <a:prstGeom prst="rect">
            <a:avLst/>
          </a:prstGeom>
        </p:spPr>
        <p:txBody>
          <a:bodyPr lIns="91425" tIns="91425" rIns="91425" bIns="91425" anchor="b" anchorCtr="0">
            <a:noAutofit/>
          </a:bodyPr>
          <a:lstStyle>
            <a:lvl1pPr algn="ctr" rtl="0" eaLnBrk="0" fontAlgn="base" hangingPunct="0">
              <a:spcBef>
                <a:spcPct val="0"/>
              </a:spcBef>
              <a:spcAft>
                <a:spcPct val="0"/>
              </a:spcAft>
              <a:defRPr sz="4350">
                <a:solidFill>
                  <a:schemeClr val="tx1"/>
                </a:solidFill>
                <a:latin typeface="+mj-lt"/>
                <a:ea typeface="+mj-ea"/>
                <a:cs typeface="+mj-cs"/>
                <a:sym typeface="Gill Sans" charset="0"/>
              </a:defRPr>
            </a:lvl1pPr>
            <a:lvl2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2pPr>
            <a:lvl3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3pPr>
            <a:lvl4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4pPr>
            <a:lvl5pPr algn="ctr" rtl="0" eaLnBrk="0" fontAlgn="base" hangingPunct="0">
              <a:spcBef>
                <a:spcPct val="0"/>
              </a:spcBef>
              <a:spcAft>
                <a:spcPct val="0"/>
              </a:spcAft>
              <a:defRPr sz="4350">
                <a:solidFill>
                  <a:schemeClr val="tx1"/>
                </a:solidFill>
                <a:latin typeface="Gill Sans" charset="0"/>
                <a:ea typeface="Heiti SC Light" charset="0"/>
                <a:cs typeface="Heiti SC Light" charset="0"/>
                <a:sym typeface="Gill Sans" charset="0"/>
              </a:defRPr>
            </a:lvl5pPr>
            <a:lvl6pPr marL="1714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6pPr>
            <a:lvl7pPr marL="3429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7pPr>
            <a:lvl8pPr marL="51435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8pPr>
            <a:lvl9pPr marL="685800" algn="ctr" rtl="0" fontAlgn="base">
              <a:spcBef>
                <a:spcPct val="0"/>
              </a:spcBef>
              <a:spcAft>
                <a:spcPct val="0"/>
              </a:spcAft>
              <a:defRPr sz="4350">
                <a:solidFill>
                  <a:schemeClr val="tx1"/>
                </a:solidFill>
                <a:latin typeface="Gill Sans" charset="0"/>
                <a:ea typeface="Heiti SC Light" charset="0"/>
                <a:cs typeface="Heiti SC Light" charset="0"/>
                <a:sym typeface="Gill Sans" charset="0"/>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 sz="2000" b="0" i="0" u="none" strike="noStrike" kern="0" cap="none" spc="0" normalizeH="0" baseline="0" noProof="0" dirty="0">
                <a:ln>
                  <a:noFill/>
                </a:ln>
                <a:solidFill>
                  <a:schemeClr val="bg2">
                    <a:lumMod val="10000"/>
                  </a:schemeClr>
                </a:solidFill>
                <a:effectLst/>
                <a:uLnTx/>
                <a:uFillTx/>
                <a:latin typeface="+mj-lt"/>
                <a:ea typeface="+mj-ea"/>
                <a:cs typeface="+mj-cs"/>
                <a:sym typeface="Gill Sans" charset="0"/>
              </a:rPr>
              <a:t>In conclusion, the MAC Layer enables and enforces fairness among the two DTxs in accessing a common channel.</a:t>
            </a:r>
          </a:p>
        </p:txBody>
      </p:sp>
      <p:sp>
        <p:nvSpPr>
          <p:cNvPr id="28" name="TextBox 27"/>
          <p:cNvSpPr txBox="1"/>
          <p:nvPr/>
        </p:nvSpPr>
        <p:spPr>
          <a:xfrm>
            <a:off x="1475656" y="2150991"/>
            <a:ext cx="1152128" cy="73866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0000"/>
                </a:solidFill>
                <a:effectLst/>
                <a:uLnTx/>
                <a:uFillTx/>
              </a:rPr>
              <a:t>Ideal System</a:t>
            </a:r>
          </a:p>
        </p:txBody>
      </p:sp>
      <p:cxnSp>
        <p:nvCxnSpPr>
          <p:cNvPr id="29" name="Straight Arrow Connector 28"/>
          <p:cNvCxnSpPr>
            <a:stCxn id="28" idx="3"/>
          </p:cNvCxnSpPr>
          <p:nvPr/>
        </p:nvCxnSpPr>
        <p:spPr bwMode="auto">
          <a:xfrm>
            <a:off x="2627784" y="2520323"/>
            <a:ext cx="288032" cy="350748"/>
          </a:xfrm>
          <a:prstGeom prst="straightConnector1">
            <a:avLst/>
          </a:prstGeom>
          <a:blipFill dpi="0" rotWithShape="0">
            <a:blip r:embed="rId4"/>
            <a:srcRect/>
            <a:tile tx="0" ty="0" sx="100000" sy="100000" flip="none" algn="tl"/>
          </a:blipFill>
          <a:ln w="25400" cap="flat" cmpd="sng" algn="ctr">
            <a:solidFill>
              <a:srgbClr val="0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41335180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p:cNvSpPr>
          <p:nvPr/>
        </p:nvSpPr>
        <p:spPr bwMode="auto">
          <a:xfrm>
            <a:off x="179512" y="185614"/>
            <a:ext cx="399123"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a:t>
            </a:r>
          </a:p>
        </p:txBody>
      </p:sp>
      <p:sp>
        <p:nvSpPr>
          <p:cNvPr id="25" name="Slide Number Placeholder 8"/>
          <p:cNvSpPr txBox="1">
            <a:spLocks/>
          </p:cNvSpPr>
          <p:nvPr/>
        </p:nvSpPr>
        <p:spPr bwMode="auto">
          <a:xfrm>
            <a:off x="3222254" y="12221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11</a:t>
            </a:fld>
            <a:endParaRPr kumimoji="0" lang="en-US" sz="900" b="0" i="0" u="none" strike="noStrike" kern="1200" cap="none" spc="0" normalizeH="0" baseline="0" noProof="0" dirty="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145953" y="250572"/>
            <a:ext cx="7738732" cy="648118"/>
            <a:chOff x="-149" y="604"/>
            <a:chExt cx="10996" cy="875"/>
          </a:xfrm>
        </p:grpSpPr>
        <p:sp>
          <p:nvSpPr>
            <p:cNvPr id="19" name="Rectangle 5"/>
            <p:cNvSpPr>
              <a:spLocks/>
            </p:cNvSpPr>
            <p:nvPr/>
          </p:nvSpPr>
          <p:spPr bwMode="auto">
            <a:xfrm>
              <a:off x="-149" y="604"/>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a:solidFill>
                    <a:schemeClr val="bg2">
                      <a:lumMod val="10000"/>
                    </a:schemeClr>
                  </a:solidFill>
                  <a:latin typeface="Bebas Neue"/>
                </a:rPr>
                <a:t>GUI – PANEL FOR PHY &amp; MAC PARAMETERS</a:t>
              </a:r>
              <a:endParaRPr lang="en" sz="2800" dirty="0">
                <a:solidFill>
                  <a:schemeClr val="bg2">
                    <a:lumMod val="10000"/>
                  </a:schemeClr>
                </a:solidFill>
                <a:latin typeface="Bebas Neue"/>
              </a:endParaRPr>
            </a:p>
          </p:txBody>
        </p:sp>
        <p:sp>
          <p:nvSpPr>
            <p:cNvPr id="21" name="Oval 7"/>
            <p:cNvSpPr>
              <a:spLocks/>
            </p:cNvSpPr>
            <p:nvPr/>
          </p:nvSpPr>
          <p:spPr bwMode="auto">
            <a:xfrm>
              <a:off x="-85" y="1307"/>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107" y="1307"/>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299" y="1307"/>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11</a:t>
            </a:fld>
            <a:endParaRPr lang="en-US" dirty="0"/>
          </a:p>
        </p:txBody>
      </p:sp>
      <p:pic>
        <p:nvPicPr>
          <p:cNvPr id="12" name="Picture 11"/>
          <p:cNvPicPr>
            <a:picLocks noChangeAspect="1"/>
          </p:cNvPicPr>
          <p:nvPr/>
        </p:nvPicPr>
        <p:blipFill>
          <a:blip r:embed="rId3"/>
          <a:stretch>
            <a:fillRect/>
          </a:stretch>
        </p:blipFill>
        <p:spPr>
          <a:xfrm>
            <a:off x="4658508" y="1203599"/>
            <a:ext cx="4302832" cy="2952329"/>
          </a:xfrm>
          <a:prstGeom prst="rect">
            <a:avLst/>
          </a:prstGeom>
        </p:spPr>
      </p:pic>
      <p:pic>
        <p:nvPicPr>
          <p:cNvPr id="13" name="Picture 12"/>
          <p:cNvPicPr>
            <a:picLocks noChangeAspect="1"/>
          </p:cNvPicPr>
          <p:nvPr/>
        </p:nvPicPr>
        <p:blipFill>
          <a:blip r:embed="rId4"/>
          <a:stretch>
            <a:fillRect/>
          </a:stretch>
        </p:blipFill>
        <p:spPr>
          <a:xfrm>
            <a:off x="204853" y="1203598"/>
            <a:ext cx="4337373" cy="2952329"/>
          </a:xfrm>
          <a:prstGeom prst="rect">
            <a:avLst/>
          </a:prstGeom>
        </p:spPr>
      </p:pic>
      <p:pic>
        <p:nvPicPr>
          <p:cNvPr id="2" name="Picture 1"/>
          <p:cNvPicPr>
            <a:picLocks noChangeAspect="1"/>
          </p:cNvPicPr>
          <p:nvPr/>
        </p:nvPicPr>
        <p:blipFill>
          <a:blip r:embed="rId5"/>
          <a:stretch>
            <a:fillRect/>
          </a:stretch>
        </p:blipFill>
        <p:spPr>
          <a:xfrm>
            <a:off x="4658508" y="1203598"/>
            <a:ext cx="4308071" cy="2952329"/>
          </a:xfrm>
          <a:prstGeom prst="rect">
            <a:avLst/>
          </a:prstGeom>
        </p:spPr>
      </p:pic>
      <p:pic>
        <p:nvPicPr>
          <p:cNvPr id="3" name="Picture 2"/>
          <p:cNvPicPr>
            <a:picLocks noChangeAspect="1"/>
          </p:cNvPicPr>
          <p:nvPr/>
        </p:nvPicPr>
        <p:blipFill>
          <a:blip r:embed="rId6"/>
          <a:stretch>
            <a:fillRect/>
          </a:stretch>
        </p:blipFill>
        <p:spPr>
          <a:xfrm>
            <a:off x="204853" y="1203598"/>
            <a:ext cx="4337373" cy="2952329"/>
          </a:xfrm>
          <a:prstGeom prst="rect">
            <a:avLst/>
          </a:prstGeom>
        </p:spPr>
      </p:pic>
    </p:spTree>
    <p:extLst>
      <p:ext uri="{BB962C8B-B14F-4D97-AF65-F5344CB8AC3E}">
        <p14:creationId xmlns:p14="http://schemas.microsoft.com/office/powerpoint/2010/main" val="30604108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8"/>
          <p:cNvSpPr txBox="1">
            <a:spLocks/>
          </p:cNvSpPr>
          <p:nvPr/>
        </p:nvSpPr>
        <p:spPr bwMode="auto">
          <a:xfrm>
            <a:off x="3222254" y="12221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12</a:t>
            </a:fld>
            <a:endParaRPr kumimoji="0" lang="en-US" sz="900" b="0" i="0" u="none" strike="noStrike" kern="1200" cap="none" spc="0" normalizeH="0" baseline="0" noProof="0" dirty="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250753" y="627244"/>
            <a:ext cx="8137381" cy="890019"/>
            <a:chOff x="-143" y="1161"/>
            <a:chExt cx="10996" cy="1200"/>
          </a:xfrm>
        </p:grpSpPr>
        <p:sp>
          <p:nvSpPr>
            <p:cNvPr id="19" name="Rectangle 5"/>
            <p:cNvSpPr>
              <a:spLocks/>
            </p:cNvSpPr>
            <p:nvPr/>
          </p:nvSpPr>
          <p:spPr bwMode="auto">
            <a:xfrm>
              <a:off x="-143" y="1161"/>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kern="0" dirty="0">
                  <a:solidFill>
                    <a:schemeClr val="bg2">
                      <a:lumMod val="10000"/>
                    </a:schemeClr>
                  </a:solidFill>
                </a:rPr>
                <a:t>DYNAMIC SPECTRUM SWITCHING BETWEEN </a:t>
              </a:r>
              <a:r>
                <a:rPr lang="en-US" sz="2800" kern="0" dirty="0" err="1">
                  <a:solidFill>
                    <a:schemeClr val="bg2">
                      <a:lumMod val="10000"/>
                    </a:schemeClr>
                  </a:solidFill>
                </a:rPr>
                <a:t>mmWAVE</a:t>
              </a:r>
              <a:r>
                <a:rPr lang="en-US" sz="2800" kern="0" dirty="0">
                  <a:solidFill>
                    <a:schemeClr val="bg2">
                      <a:lumMod val="10000"/>
                    </a:schemeClr>
                  </a:solidFill>
                </a:rPr>
                <a:t> &amp; THz SMALL CELLS</a:t>
              </a:r>
              <a:endParaRPr lang="en" sz="2800" dirty="0">
                <a:solidFill>
                  <a:schemeClr val="bg2">
                    <a:lumMod val="10000"/>
                  </a:schemeClr>
                </a:solidFill>
                <a:latin typeface="Bebas Neue"/>
              </a:endParaRPr>
            </a:p>
          </p:txBody>
        </p:sp>
        <p:sp>
          <p:nvSpPr>
            <p:cNvPr id="21" name="Oval 7"/>
            <p:cNvSpPr>
              <a:spLocks/>
            </p:cNvSpPr>
            <p:nvPr/>
          </p:nvSpPr>
          <p:spPr bwMode="auto">
            <a:xfrm>
              <a:off x="-130" y="22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62" y="22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254" y="2241"/>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12</a:t>
            </a:fld>
            <a:endParaRPr lang="en-US" dirty="0"/>
          </a:p>
        </p:txBody>
      </p:sp>
      <p:sp>
        <p:nvSpPr>
          <p:cNvPr id="14" name="AutoShape 28"/>
          <p:cNvSpPr>
            <a:spLocks/>
          </p:cNvSpPr>
          <p:nvPr/>
        </p:nvSpPr>
        <p:spPr bwMode="auto">
          <a:xfrm>
            <a:off x="-275570" y="3700432"/>
            <a:ext cx="1811511" cy="177807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1757551111 h 21600"/>
              <a:gd name="T22" fmla="*/ 2147483647 w 21600"/>
              <a:gd name="T23" fmla="*/ 1638153220 h 21600"/>
              <a:gd name="T24" fmla="*/ 2147483647 w 21600"/>
              <a:gd name="T25" fmla="*/ 1844738437 h 21600"/>
              <a:gd name="T26" fmla="*/ 2147483647 w 21600"/>
              <a:gd name="T27" fmla="*/ 2147483647 h 21600"/>
              <a:gd name="T28" fmla="*/ 2147483647 w 21600"/>
              <a:gd name="T29" fmla="*/ 2147483647 h 21600"/>
              <a:gd name="T30" fmla="*/ 2147483647 w 21600"/>
              <a:gd name="T31" fmla="*/ 2147483647 h 21600"/>
              <a:gd name="T32" fmla="*/ 2125191124 w 21600"/>
              <a:gd name="T33" fmla="*/ 2147483647 h 21600"/>
              <a:gd name="T34" fmla="*/ 2147483647 w 21600"/>
              <a:gd name="T35" fmla="*/ 2147483647 h 21600"/>
              <a:gd name="T36" fmla="*/ 1144333833 w 21600"/>
              <a:gd name="T37" fmla="*/ 2147483647 h 21600"/>
              <a:gd name="T38" fmla="*/ 1109458903 w 21600"/>
              <a:gd name="T39" fmla="*/ 2147483647 h 21600"/>
              <a:gd name="T40" fmla="*/ 1144333833 w 21600"/>
              <a:gd name="T41" fmla="*/ 2147483647 h 21600"/>
              <a:gd name="T42" fmla="*/ 1144333833 w 21600"/>
              <a:gd name="T43" fmla="*/ 2147483647 h 21600"/>
              <a:gd name="T44" fmla="*/ 2147483647 w 21600"/>
              <a:gd name="T45" fmla="*/ 2147483647 h 21600"/>
              <a:gd name="T46" fmla="*/ 2147483647 w 21600"/>
              <a:gd name="T47" fmla="*/ 1144333833 h 21600"/>
              <a:gd name="T48" fmla="*/ 1144333833 w 21600"/>
              <a:gd name="T49" fmla="*/ 2147483647 h 21600"/>
              <a:gd name="T50" fmla="*/ 817381239 w 21600"/>
              <a:gd name="T51" fmla="*/ 2147483647 h 21600"/>
              <a:gd name="T52" fmla="*/ 2147483647 w 21600"/>
              <a:gd name="T53" fmla="*/ 817381239 h 21600"/>
              <a:gd name="T54" fmla="*/ 2147483647 w 21600"/>
              <a:gd name="T55" fmla="*/ 2147483647 h 21600"/>
              <a:gd name="T56" fmla="*/ 2147483647 w 21600"/>
              <a:gd name="T57" fmla="*/ 2147483647 h 21600"/>
              <a:gd name="T58" fmla="*/ 2147483647 w 21600"/>
              <a:gd name="T59" fmla="*/ 326952594 h 21600"/>
              <a:gd name="T60" fmla="*/ 326952594 w 21600"/>
              <a:gd name="T61" fmla="*/ 2147483647 h 21600"/>
              <a:gd name="T62" fmla="*/ 1144333833 w 21600"/>
              <a:gd name="T63" fmla="*/ 2147483647 h 21600"/>
              <a:gd name="T64" fmla="*/ 1144333833 w 21600"/>
              <a:gd name="T65" fmla="*/ 2147483647 h 21600"/>
              <a:gd name="T66" fmla="*/ 1202942968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326952594 h 21600"/>
              <a:gd name="T80" fmla="*/ 2147483647 w 21600"/>
              <a:gd name="T81" fmla="*/ 2147483647 h 21600"/>
              <a:gd name="T82" fmla="*/ 0 w 21600"/>
              <a:gd name="T83" fmla="*/ 2147483647 h 21600"/>
              <a:gd name="T84" fmla="*/ 2147483647 w 21600"/>
              <a:gd name="T85" fmla="*/ 0 h 21600"/>
              <a:gd name="T86" fmla="*/ 2147483647 w 21600"/>
              <a:gd name="T87" fmla="*/ 2147483647 h 21600"/>
              <a:gd name="T88" fmla="*/ 2147483647 w 21600"/>
              <a:gd name="T89" fmla="*/ 2147483647 h 21600"/>
              <a:gd name="T90" fmla="*/ 2147483647 w 21600"/>
              <a:gd name="T91" fmla="*/ 2147483647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16875" y="15043"/>
                </a:moveTo>
                <a:lnTo>
                  <a:pt x="16875" y="14850"/>
                </a:lnTo>
                <a:lnTo>
                  <a:pt x="17019" y="14850"/>
                </a:lnTo>
                <a:cubicBezTo>
                  <a:pt x="16975" y="14917"/>
                  <a:pt x="16921" y="14977"/>
                  <a:pt x="16875" y="15043"/>
                </a:cubicBezTo>
                <a:close/>
                <a:moveTo>
                  <a:pt x="10125" y="16200"/>
                </a:moveTo>
                <a:lnTo>
                  <a:pt x="11475" y="16200"/>
                </a:lnTo>
                <a:lnTo>
                  <a:pt x="11475" y="14850"/>
                </a:lnTo>
                <a:lnTo>
                  <a:pt x="10125" y="14850"/>
                </a:lnTo>
                <a:cubicBezTo>
                  <a:pt x="10125" y="14850"/>
                  <a:pt x="10125" y="16200"/>
                  <a:pt x="10125" y="16200"/>
                </a:cubicBezTo>
                <a:close/>
                <a:moveTo>
                  <a:pt x="10613" y="13519"/>
                </a:moveTo>
                <a:lnTo>
                  <a:pt x="12199" y="7257"/>
                </a:lnTo>
                <a:cubicBezTo>
                  <a:pt x="12293" y="6885"/>
                  <a:pt x="12654" y="6665"/>
                  <a:pt x="13006" y="6764"/>
                </a:cubicBezTo>
                <a:cubicBezTo>
                  <a:pt x="13357" y="6863"/>
                  <a:pt x="13565" y="7245"/>
                  <a:pt x="13471" y="7617"/>
                </a:cubicBezTo>
                <a:lnTo>
                  <a:pt x="11898" y="13828"/>
                </a:lnTo>
                <a:cubicBezTo>
                  <a:pt x="12455" y="14189"/>
                  <a:pt x="12825" y="14813"/>
                  <a:pt x="12825" y="15525"/>
                </a:cubicBezTo>
                <a:cubicBezTo>
                  <a:pt x="12825" y="16643"/>
                  <a:pt x="11918" y="17550"/>
                  <a:pt x="10800" y="17550"/>
                </a:cubicBezTo>
                <a:cubicBezTo>
                  <a:pt x="9682" y="17550"/>
                  <a:pt x="8775" y="16643"/>
                  <a:pt x="8775" y="15525"/>
                </a:cubicBezTo>
                <a:cubicBezTo>
                  <a:pt x="8775" y="14471"/>
                  <a:pt x="9584" y="13614"/>
                  <a:pt x="10613" y="13519"/>
                </a:cubicBezTo>
                <a:close/>
                <a:moveTo>
                  <a:pt x="4725" y="15043"/>
                </a:moveTo>
                <a:cubicBezTo>
                  <a:pt x="4679" y="14977"/>
                  <a:pt x="4625" y="14917"/>
                  <a:pt x="4581" y="14850"/>
                </a:cubicBezTo>
                <a:lnTo>
                  <a:pt x="4725" y="14850"/>
                </a:lnTo>
                <a:cubicBezTo>
                  <a:pt x="4725" y="14850"/>
                  <a:pt x="4725" y="15043"/>
                  <a:pt x="4725" y="15043"/>
                </a:cubicBezTo>
                <a:close/>
                <a:moveTo>
                  <a:pt x="16875" y="10800"/>
                </a:moveTo>
                <a:cubicBezTo>
                  <a:pt x="16875" y="7445"/>
                  <a:pt x="14155" y="4725"/>
                  <a:pt x="10800" y="4725"/>
                </a:cubicBezTo>
                <a:cubicBezTo>
                  <a:pt x="7445" y="4725"/>
                  <a:pt x="4725" y="7445"/>
                  <a:pt x="4725" y="10800"/>
                </a:cubicBezTo>
                <a:lnTo>
                  <a:pt x="3375" y="10800"/>
                </a:lnTo>
                <a:cubicBezTo>
                  <a:pt x="3375" y="6699"/>
                  <a:pt x="6699" y="3375"/>
                  <a:pt x="10800" y="3375"/>
                </a:cubicBezTo>
                <a:cubicBezTo>
                  <a:pt x="14901" y="3375"/>
                  <a:pt x="18225" y="6699"/>
                  <a:pt x="18225" y="10800"/>
                </a:cubicBezTo>
                <a:cubicBezTo>
                  <a:pt x="18225" y="10800"/>
                  <a:pt x="16875" y="10800"/>
                  <a:pt x="16875" y="10800"/>
                </a:cubicBezTo>
                <a:close/>
                <a:moveTo>
                  <a:pt x="10800" y="1350"/>
                </a:moveTo>
                <a:cubicBezTo>
                  <a:pt x="5581" y="1350"/>
                  <a:pt x="1350" y="5581"/>
                  <a:pt x="1350" y="10800"/>
                </a:cubicBezTo>
                <a:cubicBezTo>
                  <a:pt x="1350" y="13705"/>
                  <a:pt x="2663" y="16300"/>
                  <a:pt x="4725" y="18034"/>
                </a:cubicBezTo>
                <a:lnTo>
                  <a:pt x="4725" y="18225"/>
                </a:lnTo>
                <a:lnTo>
                  <a:pt x="4967" y="18225"/>
                </a:lnTo>
                <a:cubicBezTo>
                  <a:pt x="6574" y="19489"/>
                  <a:pt x="8596" y="20250"/>
                  <a:pt x="10800" y="20250"/>
                </a:cubicBezTo>
                <a:cubicBezTo>
                  <a:pt x="13004" y="20250"/>
                  <a:pt x="15026" y="19489"/>
                  <a:pt x="16633" y="18225"/>
                </a:cubicBezTo>
                <a:lnTo>
                  <a:pt x="16875" y="18225"/>
                </a:lnTo>
                <a:lnTo>
                  <a:pt x="16875" y="18034"/>
                </a:lnTo>
                <a:cubicBezTo>
                  <a:pt x="18937" y="16300"/>
                  <a:pt x="20250" y="13705"/>
                  <a:pt x="20250" y="10800"/>
                </a:cubicBezTo>
                <a:cubicBezTo>
                  <a:pt x="20250" y="5581"/>
                  <a:pt x="16019" y="1350"/>
                  <a:pt x="10800" y="1350"/>
                </a:cubicBezTo>
                <a:close/>
                <a:moveTo>
                  <a:pt x="10800" y="21600"/>
                </a:moveTo>
                <a:cubicBezTo>
                  <a:pt x="4835" y="21600"/>
                  <a:pt x="0" y="16765"/>
                  <a:pt x="0" y="10800"/>
                </a:cubicBezTo>
                <a:cubicBezTo>
                  <a:pt x="0" y="4835"/>
                  <a:pt x="4835" y="0"/>
                  <a:pt x="10800" y="0"/>
                </a:cubicBezTo>
                <a:cubicBezTo>
                  <a:pt x="16765" y="0"/>
                  <a:pt x="21600" y="4835"/>
                  <a:pt x="21600" y="10800"/>
                </a:cubicBezTo>
                <a:cubicBezTo>
                  <a:pt x="21600" y="16765"/>
                  <a:pt x="16765" y="21600"/>
                  <a:pt x="10800" y="21600"/>
                </a:cubicBezTo>
                <a:close/>
                <a:moveTo>
                  <a:pt x="10800" y="21600"/>
                </a:moveTo>
              </a:path>
            </a:pathLst>
          </a:custGeom>
          <a:solidFill>
            <a:srgbClr val="2F3F4A"/>
          </a:solidFill>
          <a:ln>
            <a:noFill/>
          </a:ln>
          <a:extLst/>
        </p:spPr>
        <p:txBody>
          <a:bodyPr lIns="0" tIns="0" rIns="0" bIns="0"/>
          <a:lstStyle/>
          <a:p>
            <a:endParaRPr lang="en-US" sz="800"/>
          </a:p>
        </p:txBody>
      </p:sp>
      <p:sp>
        <p:nvSpPr>
          <p:cNvPr id="15" name="Rectangle 14"/>
          <p:cNvSpPr/>
          <p:nvPr/>
        </p:nvSpPr>
        <p:spPr>
          <a:xfrm>
            <a:off x="5004048" y="4587974"/>
            <a:ext cx="2319802" cy="415498"/>
          </a:xfrm>
          <a:prstGeom prst="rect">
            <a:avLst/>
          </a:prstGeom>
        </p:spPr>
        <p:txBody>
          <a:bodyPr wrap="none">
            <a:spAutoFit/>
          </a:bodyPr>
          <a:lstStyle/>
          <a:p>
            <a:r>
              <a:rPr lang="en-US" b="1" dirty="0">
                <a:solidFill>
                  <a:srgbClr val="222222"/>
                </a:solidFill>
                <a:latin typeface="arial" panose="020B0604020202020204" pitchFamily="34" charset="0"/>
              </a:rPr>
              <a:t>Completed Work</a:t>
            </a:r>
            <a:endParaRPr lang="en-US" b="1" dirty="0"/>
          </a:p>
        </p:txBody>
      </p:sp>
      <p:sp>
        <p:nvSpPr>
          <p:cNvPr id="16" name="TextBox 15"/>
          <p:cNvSpPr txBox="1"/>
          <p:nvPr/>
        </p:nvSpPr>
        <p:spPr>
          <a:xfrm>
            <a:off x="1043608" y="2067694"/>
            <a:ext cx="7632848" cy="1105344"/>
          </a:xfrm>
          <a:prstGeom prst="rect">
            <a:avLst/>
          </a:prstGeom>
          <a:noFill/>
        </p:spPr>
        <p:txBody>
          <a:bodyPr wrap="square" rtlCol="0">
            <a:noAutofit/>
          </a:bodyPr>
          <a:lstStyle/>
          <a:p>
            <a:pPr marL="342900" indent="-342900" algn="l" defTabSz="171450" fontAlgn="auto">
              <a:spcBef>
                <a:spcPts val="0"/>
              </a:spcBef>
              <a:spcAft>
                <a:spcPts val="0"/>
              </a:spcAft>
              <a:buFont typeface="+mj-lt"/>
              <a:buAutoNum type="arabicPeriod"/>
              <a:defRPr/>
            </a:pPr>
            <a:r>
              <a:rPr lang="en-US" sz="1600" dirty="0">
                <a:solidFill>
                  <a:schemeClr val="bg2">
                    <a:lumMod val="10000"/>
                  </a:schemeClr>
                </a:solidFill>
              </a:rPr>
              <a:t>A. S. </a:t>
            </a:r>
            <a:r>
              <a:rPr lang="en-US" sz="1600" dirty="0" err="1">
                <a:solidFill>
                  <a:schemeClr val="bg2">
                    <a:lumMod val="10000"/>
                  </a:schemeClr>
                </a:solidFill>
              </a:rPr>
              <a:t>Cacciapuoti</a:t>
            </a:r>
            <a:r>
              <a:rPr lang="en-US" sz="1600" dirty="0">
                <a:solidFill>
                  <a:schemeClr val="bg2">
                    <a:lumMod val="10000"/>
                  </a:schemeClr>
                </a:solidFill>
              </a:rPr>
              <a:t>, R. Subramanian, M. </a:t>
            </a:r>
            <a:r>
              <a:rPr lang="en-US" sz="1600" dirty="0" err="1">
                <a:solidFill>
                  <a:schemeClr val="bg2">
                    <a:lumMod val="10000"/>
                  </a:schemeClr>
                </a:solidFill>
              </a:rPr>
              <a:t>Caleffi</a:t>
            </a:r>
            <a:r>
              <a:rPr lang="en-US" sz="1600" dirty="0">
                <a:solidFill>
                  <a:schemeClr val="bg2">
                    <a:lumMod val="10000"/>
                  </a:schemeClr>
                </a:solidFill>
              </a:rPr>
              <a:t>, and K. R. Chowdhury, “</a:t>
            </a:r>
            <a:r>
              <a:rPr lang="en-US" sz="1600" i="1" dirty="0">
                <a:solidFill>
                  <a:schemeClr val="bg2">
                    <a:lumMod val="10000"/>
                  </a:schemeClr>
                </a:solidFill>
              </a:rPr>
              <a:t>Software-Defined Network Controlled Switching between Millimeter Wave and Terahertz Small Cells</a:t>
            </a:r>
            <a:r>
              <a:rPr lang="en-US" sz="1600" dirty="0">
                <a:solidFill>
                  <a:schemeClr val="bg2">
                    <a:lumMod val="10000"/>
                  </a:schemeClr>
                </a:solidFill>
              </a:rPr>
              <a:t>”, </a:t>
            </a:r>
            <a:r>
              <a:rPr lang="en-US" sz="1600" b="1" dirty="0">
                <a:solidFill>
                  <a:schemeClr val="bg2">
                    <a:lumMod val="10000"/>
                  </a:schemeClr>
                </a:solidFill>
              </a:rPr>
              <a:t>IEEE Transactions on Vehicular Technology</a:t>
            </a:r>
            <a:r>
              <a:rPr lang="en-US" sz="1600" dirty="0">
                <a:solidFill>
                  <a:schemeClr val="bg2">
                    <a:lumMod val="10000"/>
                  </a:schemeClr>
                </a:solidFill>
              </a:rPr>
              <a:t> (</a:t>
            </a:r>
            <a:r>
              <a:rPr lang="en-US" sz="1600" dirty="0">
                <a:solidFill>
                  <a:schemeClr val="bg2">
                    <a:lumMod val="10000"/>
                  </a:schemeClr>
                </a:solidFill>
                <a:ea typeface="ＭＳ Ｐゴシック" charset="0"/>
                <a:cs typeface="ＭＳ Ｐゴシック" charset="0"/>
              </a:rPr>
              <a:t>submitted on </a:t>
            </a:r>
            <a:r>
              <a:rPr lang="en-US" sz="1600" dirty="0">
                <a:solidFill>
                  <a:schemeClr val="bg2">
                    <a:lumMod val="10000"/>
                  </a:schemeClr>
                </a:solidFill>
              </a:rPr>
              <a:t>Feb. 9, 2017).</a:t>
            </a:r>
          </a:p>
        </p:txBody>
      </p:sp>
      <p:sp>
        <p:nvSpPr>
          <p:cNvPr id="17" name="Rectangle 2"/>
          <p:cNvSpPr>
            <a:spLocks/>
          </p:cNvSpPr>
          <p:nvPr/>
        </p:nvSpPr>
        <p:spPr bwMode="auto">
          <a:xfrm>
            <a:off x="260373" y="296466"/>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Tree>
    <p:extLst>
      <p:ext uri="{BB962C8B-B14F-4D97-AF65-F5344CB8AC3E}">
        <p14:creationId xmlns:p14="http://schemas.microsoft.com/office/powerpoint/2010/main" val="308036051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395059" y="240642"/>
            <a:ext cx="7200809" cy="575672"/>
            <a:chOff x="52" y="853"/>
            <a:chExt cx="10996" cy="967"/>
          </a:xfrm>
        </p:grpSpPr>
        <p:sp>
          <p:nvSpPr>
            <p:cNvPr id="19" name="Rectangle 5"/>
            <p:cNvSpPr>
              <a:spLocks/>
            </p:cNvSpPr>
            <p:nvPr/>
          </p:nvSpPr>
          <p:spPr bwMode="auto">
            <a:xfrm>
              <a:off x="52" y="853"/>
              <a:ext cx="10996" cy="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800" dirty="0">
                  <a:solidFill>
                    <a:schemeClr val="bg2">
                      <a:lumMod val="10000"/>
                    </a:schemeClr>
                  </a:solidFill>
                </a:rPr>
                <a:t>5G V2I COMMUNICATIONS</a:t>
              </a:r>
              <a:endParaRPr lang="en-US" sz="2400" dirty="0">
                <a:solidFill>
                  <a:schemeClr val="bg2">
                    <a:lumMod val="10000"/>
                  </a:schemeClr>
                </a:solidFill>
              </a:endParaRPr>
            </a:p>
          </p:txBody>
        </p:sp>
        <p:sp>
          <p:nvSpPr>
            <p:cNvPr id="2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13</a:t>
            </a:fld>
            <a:endParaRPr lang="en-US" dirty="0"/>
          </a:p>
        </p:txBody>
      </p:sp>
      <p:sp>
        <p:nvSpPr>
          <p:cNvPr id="17" name="Rectangle 2"/>
          <p:cNvSpPr>
            <a:spLocks/>
          </p:cNvSpPr>
          <p:nvPr/>
        </p:nvSpPr>
        <p:spPr bwMode="auto">
          <a:xfrm>
            <a:off x="419684" y="127752"/>
            <a:ext cx="447238"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7" name="Rectangle 6"/>
          <p:cNvSpPr/>
          <p:nvPr/>
        </p:nvSpPr>
        <p:spPr>
          <a:xfrm>
            <a:off x="279760" y="4659982"/>
            <a:ext cx="7316108" cy="475515"/>
          </a:xfrm>
          <a:prstGeom prst="rect">
            <a:avLst/>
          </a:prstGeom>
        </p:spPr>
        <p:txBody>
          <a:bodyPr wrap="square">
            <a:spAutoFit/>
          </a:bodyPr>
          <a:lstStyle/>
          <a:p>
            <a:pPr algn="l"/>
            <a:r>
              <a:rPr lang="en-US" sz="830" dirty="0">
                <a:solidFill>
                  <a:schemeClr val="bg2">
                    <a:lumMod val="10000"/>
                  </a:schemeClr>
                </a:solidFill>
                <a:latin typeface="+mn-lt"/>
              </a:rPr>
              <a:t>[A] J. Choi, V. </a:t>
            </a:r>
            <a:r>
              <a:rPr lang="en-US" sz="830" dirty="0" err="1">
                <a:solidFill>
                  <a:schemeClr val="bg2">
                    <a:lumMod val="10000"/>
                  </a:schemeClr>
                </a:solidFill>
                <a:latin typeface="+mn-lt"/>
              </a:rPr>
              <a:t>Va</a:t>
            </a:r>
            <a:r>
              <a:rPr lang="en-US" sz="830" dirty="0">
                <a:solidFill>
                  <a:schemeClr val="bg2">
                    <a:lumMod val="10000"/>
                  </a:schemeClr>
                </a:solidFill>
                <a:latin typeface="+mn-lt"/>
              </a:rPr>
              <a:t>, N. Gonzalez-</a:t>
            </a:r>
            <a:r>
              <a:rPr lang="en-US" sz="830" dirty="0" err="1">
                <a:solidFill>
                  <a:schemeClr val="bg2">
                    <a:lumMod val="10000"/>
                  </a:schemeClr>
                </a:solidFill>
                <a:latin typeface="+mn-lt"/>
              </a:rPr>
              <a:t>Prelcic</a:t>
            </a:r>
            <a:r>
              <a:rPr lang="en-US" sz="830" dirty="0">
                <a:solidFill>
                  <a:schemeClr val="bg2">
                    <a:lumMod val="10000"/>
                  </a:schemeClr>
                </a:solidFill>
                <a:latin typeface="+mn-lt"/>
              </a:rPr>
              <a:t>, R. Daniels, C. R. Bhat and R. W. Heath, "Millimeter-Wave Vehicular Communication to Support Massive Automotive Sensing," in </a:t>
            </a:r>
            <a:r>
              <a:rPr lang="en-US" sz="830" i="1" dirty="0">
                <a:solidFill>
                  <a:schemeClr val="bg2">
                    <a:lumMod val="10000"/>
                  </a:schemeClr>
                </a:solidFill>
                <a:latin typeface="+mn-lt"/>
              </a:rPr>
              <a:t>IEEE Communications Magazine</a:t>
            </a:r>
            <a:r>
              <a:rPr lang="en-US" sz="830" dirty="0">
                <a:solidFill>
                  <a:schemeClr val="bg2">
                    <a:lumMod val="10000"/>
                  </a:schemeClr>
                </a:solidFill>
                <a:latin typeface="+mn-lt"/>
              </a:rPr>
              <a:t>, vol. 54, no. 12, pp. 160-167, December 2016.</a:t>
            </a:r>
          </a:p>
          <a:p>
            <a:pPr algn="l"/>
            <a:r>
              <a:rPr lang="en-US" sz="830" dirty="0">
                <a:solidFill>
                  <a:schemeClr val="bg2">
                    <a:lumMod val="10000"/>
                  </a:schemeClr>
                </a:solidFill>
                <a:latin typeface="+mn-lt"/>
              </a:rPr>
              <a:t>[B] “Market status statistics - Mobile Experts.” [Online]. Available: http:// http://scf.io/en/documents/050_-_Market_status_report_-_Mobile_Experts.php</a:t>
            </a:r>
          </a:p>
        </p:txBody>
      </p:sp>
      <p:grpSp>
        <p:nvGrpSpPr>
          <p:cNvPr id="5" name="Group 4"/>
          <p:cNvGrpSpPr/>
          <p:nvPr/>
        </p:nvGrpSpPr>
        <p:grpSpPr>
          <a:xfrm>
            <a:off x="395536" y="1194306"/>
            <a:ext cx="4516225" cy="2601580"/>
            <a:chOff x="271799" y="1122298"/>
            <a:chExt cx="3654677" cy="2169532"/>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04" r="622" b="1405"/>
            <a:stretch/>
          </p:blipFill>
          <p:spPr>
            <a:xfrm>
              <a:off x="271799" y="1145777"/>
              <a:ext cx="3654677" cy="2146053"/>
            </a:xfrm>
            <a:prstGeom prst="rect">
              <a:avLst/>
            </a:prstGeom>
          </p:spPr>
        </p:pic>
        <p:sp>
          <p:nvSpPr>
            <p:cNvPr id="3" name="Rectangle 2"/>
            <p:cNvSpPr/>
            <p:nvPr/>
          </p:nvSpPr>
          <p:spPr>
            <a:xfrm>
              <a:off x="3275856" y="1122298"/>
              <a:ext cx="552531" cy="307997"/>
            </a:xfrm>
            <a:prstGeom prst="rect">
              <a:avLst/>
            </a:prstGeom>
          </p:spPr>
          <p:txBody>
            <a:bodyPr wrap="square">
              <a:spAutoFit/>
            </a:bodyPr>
            <a:lstStyle/>
            <a:p>
              <a:r>
                <a:rPr lang="en-US" sz="1800" dirty="0">
                  <a:solidFill>
                    <a:srgbClr val="FF0000"/>
                  </a:solidFill>
                </a:rPr>
                <a:t>[A]</a:t>
              </a:r>
            </a:p>
          </p:txBody>
        </p:sp>
      </p:grpSp>
      <p:pic>
        <p:nvPicPr>
          <p:cNvPr id="6" name="Picture 5"/>
          <p:cNvPicPr>
            <a:picLocks noChangeAspect="1"/>
          </p:cNvPicPr>
          <p:nvPr/>
        </p:nvPicPr>
        <p:blipFill>
          <a:blip r:embed="rId4"/>
          <a:stretch>
            <a:fillRect/>
          </a:stretch>
        </p:blipFill>
        <p:spPr>
          <a:xfrm>
            <a:off x="5220072" y="815560"/>
            <a:ext cx="3556469" cy="1612174"/>
          </a:xfrm>
          <a:prstGeom prst="rect">
            <a:avLst/>
          </a:prstGeom>
        </p:spPr>
      </p:pic>
      <p:sp>
        <p:nvSpPr>
          <p:cNvPr id="20" name="TextBox 19"/>
          <p:cNvSpPr txBox="1"/>
          <p:nvPr/>
        </p:nvSpPr>
        <p:spPr>
          <a:xfrm>
            <a:off x="194753" y="4083918"/>
            <a:ext cx="8337687" cy="646331"/>
          </a:xfrm>
          <a:prstGeom prst="rect">
            <a:avLst/>
          </a:prstGeom>
          <a:noFill/>
        </p:spPr>
        <p:txBody>
          <a:bodyPr wrap="square" rtlCol="0">
            <a:spAutoFit/>
          </a:bodyPr>
          <a:lstStyle/>
          <a:p>
            <a:pPr algn="l"/>
            <a:r>
              <a:rPr lang="en-US" sz="1800" i="1" dirty="0">
                <a:solidFill>
                  <a:schemeClr val="bg2">
                    <a:lumMod val="10000"/>
                  </a:schemeClr>
                </a:solidFill>
              </a:rPr>
              <a:t>Employ a combination of vehicular networks and wireless, short-range access </a:t>
            </a:r>
            <a:r>
              <a:rPr lang="en-US" sz="1800" i="1" dirty="0" err="1">
                <a:solidFill>
                  <a:srgbClr val="FF0000"/>
                </a:solidFill>
              </a:rPr>
              <a:t>mmWave</a:t>
            </a:r>
            <a:r>
              <a:rPr lang="en-US" sz="1800" i="1" dirty="0">
                <a:solidFill>
                  <a:srgbClr val="FF0000"/>
                </a:solidFill>
              </a:rPr>
              <a:t> &amp; THz</a:t>
            </a:r>
            <a:r>
              <a:rPr lang="en-US" sz="1800" i="1" dirty="0">
                <a:solidFill>
                  <a:schemeClr val="bg2">
                    <a:lumMod val="10000"/>
                  </a:schemeClr>
                </a:solidFill>
              </a:rPr>
              <a:t> links for massive vehicle-to-infrastructure data transfers</a:t>
            </a:r>
          </a:p>
        </p:txBody>
      </p:sp>
      <p:grpSp>
        <p:nvGrpSpPr>
          <p:cNvPr id="11" name="Group 10"/>
          <p:cNvGrpSpPr/>
          <p:nvPr/>
        </p:nvGrpSpPr>
        <p:grpSpPr>
          <a:xfrm>
            <a:off x="5140204" y="2549966"/>
            <a:ext cx="3654597" cy="1605960"/>
            <a:chOff x="5140204" y="2549966"/>
            <a:chExt cx="3654597" cy="1605960"/>
          </a:xfrm>
        </p:grpSpPr>
        <p:grpSp>
          <p:nvGrpSpPr>
            <p:cNvPr id="9" name="Group 8"/>
            <p:cNvGrpSpPr/>
            <p:nvPr/>
          </p:nvGrpSpPr>
          <p:grpSpPr>
            <a:xfrm>
              <a:off x="5140204" y="2549966"/>
              <a:ext cx="3654597" cy="1605960"/>
              <a:chOff x="5140204" y="2549966"/>
              <a:chExt cx="3654597" cy="1605960"/>
            </a:xfrm>
          </p:grpSpPr>
          <p:pic>
            <p:nvPicPr>
              <p:cNvPr id="8" name="Picture 7"/>
              <p:cNvPicPr>
                <a:picLocks noChangeAspect="1"/>
              </p:cNvPicPr>
              <p:nvPr/>
            </p:nvPicPr>
            <p:blipFill>
              <a:blip r:embed="rId5"/>
              <a:stretch>
                <a:fillRect/>
              </a:stretch>
            </p:blipFill>
            <p:spPr>
              <a:xfrm>
                <a:off x="5220072" y="2549966"/>
                <a:ext cx="3574729" cy="1605960"/>
              </a:xfrm>
              <a:prstGeom prst="rect">
                <a:avLst/>
              </a:prstGeom>
            </p:spPr>
          </p:pic>
          <p:sp>
            <p:nvSpPr>
              <p:cNvPr id="22" name="Rectangle 21"/>
              <p:cNvSpPr/>
              <p:nvPr/>
            </p:nvSpPr>
            <p:spPr>
              <a:xfrm>
                <a:off x="5140204" y="3795887"/>
                <a:ext cx="3320228" cy="246221"/>
              </a:xfrm>
              <a:prstGeom prst="rect">
                <a:avLst/>
              </a:prstGeom>
            </p:spPr>
            <p:txBody>
              <a:bodyPr wrap="square">
                <a:spAutoFit/>
              </a:bodyPr>
              <a:lstStyle/>
              <a:p>
                <a:pPr algn="l"/>
                <a:r>
                  <a:rPr lang="en-US" sz="1000" dirty="0">
                    <a:solidFill>
                      <a:schemeClr val="bg1"/>
                    </a:solidFill>
                  </a:rPr>
                  <a:t>Outdoor small cell deployments proliferate starting 2017</a:t>
                </a:r>
              </a:p>
            </p:txBody>
          </p:sp>
        </p:grpSp>
        <p:sp>
          <p:nvSpPr>
            <p:cNvPr id="10" name="Rectangle 9"/>
            <p:cNvSpPr/>
            <p:nvPr/>
          </p:nvSpPr>
          <p:spPr>
            <a:xfrm>
              <a:off x="8316257" y="2569349"/>
              <a:ext cx="466794" cy="369332"/>
            </a:xfrm>
            <a:prstGeom prst="rect">
              <a:avLst/>
            </a:prstGeom>
          </p:spPr>
          <p:txBody>
            <a:bodyPr wrap="none">
              <a:spAutoFit/>
            </a:bodyPr>
            <a:lstStyle/>
            <a:p>
              <a:r>
                <a:rPr lang="en-US" sz="1800" dirty="0">
                  <a:solidFill>
                    <a:srgbClr val="FF0000"/>
                  </a:solidFill>
                </a:rPr>
                <a:t>[B]</a:t>
              </a:r>
            </a:p>
          </p:txBody>
        </p:sp>
      </p:grpSp>
    </p:spTree>
    <p:extLst>
      <p:ext uri="{BB962C8B-B14F-4D97-AF65-F5344CB8AC3E}">
        <p14:creationId xmlns:p14="http://schemas.microsoft.com/office/powerpoint/2010/main" val="15576365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4"/>
          <p:cNvGrpSpPr>
            <a:grpSpLocks/>
          </p:cNvGrpSpPr>
          <p:nvPr/>
        </p:nvGrpSpPr>
        <p:grpSpPr bwMode="auto">
          <a:xfrm>
            <a:off x="323528" y="195213"/>
            <a:ext cx="7096459" cy="504089"/>
            <a:chOff x="1" y="1496"/>
            <a:chExt cx="10996" cy="780"/>
          </a:xfrm>
        </p:grpSpPr>
        <p:sp>
          <p:nvSpPr>
            <p:cNvPr id="5125" name="Rectangle 5"/>
            <p:cNvSpPr>
              <a:spLocks/>
            </p:cNvSpPr>
            <p:nvPr/>
          </p:nvSpPr>
          <p:spPr bwMode="auto">
            <a:xfrm>
              <a:off x="1" y="1496"/>
              <a:ext cx="10996" cy="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fontAlgn="auto">
                <a:spcBef>
                  <a:spcPts val="0"/>
                </a:spcBef>
                <a:spcAft>
                  <a:spcPts val="0"/>
                </a:spcAft>
                <a:defRPr/>
              </a:pPr>
              <a:r>
                <a:rPr lang="en" sz="2800" kern="0" dirty="0">
                  <a:solidFill>
                    <a:schemeClr val="bg2">
                      <a:lumMod val="10000"/>
                    </a:schemeClr>
                  </a:solidFill>
                  <a:latin typeface="Bebas Neue"/>
                </a:rPr>
                <a:t>FEATURES OF mmWave &amp; THz BANDS  </a:t>
              </a:r>
            </a:p>
          </p:txBody>
        </p:sp>
        <p:sp>
          <p:nvSpPr>
            <p:cNvPr id="5127" name="Oval 7"/>
            <p:cNvSpPr>
              <a:spLocks/>
            </p:cNvSpPr>
            <p:nvPr/>
          </p:nvSpPr>
          <p:spPr bwMode="auto">
            <a:xfrm>
              <a:off x="35" y="215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8" name="Oval 8"/>
            <p:cNvSpPr>
              <a:spLocks/>
            </p:cNvSpPr>
            <p:nvPr/>
          </p:nvSpPr>
          <p:spPr bwMode="auto">
            <a:xfrm>
              <a:off x="227" y="215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5129" name="Oval 9"/>
            <p:cNvSpPr>
              <a:spLocks/>
            </p:cNvSpPr>
            <p:nvPr/>
          </p:nvSpPr>
          <p:spPr bwMode="auto">
            <a:xfrm>
              <a:off x="419" y="2156"/>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14</a:t>
            </a:fld>
            <a:endParaRPr lang="en-US" dirty="0"/>
          </a:p>
        </p:txBody>
      </p:sp>
      <p:pic>
        <p:nvPicPr>
          <p:cNvPr id="2" name="Picture 1"/>
          <p:cNvPicPr>
            <a:picLocks noChangeAspect="1"/>
          </p:cNvPicPr>
          <p:nvPr/>
        </p:nvPicPr>
        <p:blipFill>
          <a:blip r:embed="rId3"/>
          <a:stretch>
            <a:fillRect/>
          </a:stretch>
        </p:blipFill>
        <p:spPr>
          <a:xfrm>
            <a:off x="899592" y="555526"/>
            <a:ext cx="5268069" cy="4301625"/>
          </a:xfrm>
          <a:prstGeom prst="rect">
            <a:avLst/>
          </a:prstGeom>
        </p:spPr>
      </p:pic>
      <p:sp>
        <p:nvSpPr>
          <p:cNvPr id="3" name="Rectangle 2"/>
          <p:cNvSpPr/>
          <p:nvPr/>
        </p:nvSpPr>
        <p:spPr>
          <a:xfrm>
            <a:off x="517643" y="4803998"/>
            <a:ext cx="6718653" cy="220060"/>
          </a:xfrm>
          <a:prstGeom prst="rect">
            <a:avLst/>
          </a:prstGeom>
        </p:spPr>
        <p:txBody>
          <a:bodyPr wrap="square">
            <a:spAutoFit/>
          </a:bodyPr>
          <a:lstStyle/>
          <a:p>
            <a:pPr algn="l"/>
            <a:r>
              <a:rPr lang="en-US" sz="830" dirty="0" err="1"/>
              <a:t>Naoya</a:t>
            </a:r>
            <a:r>
              <a:rPr lang="en-US" sz="830" dirty="0"/>
              <a:t> </a:t>
            </a:r>
            <a:r>
              <a:rPr lang="en-US" sz="830" dirty="0" err="1"/>
              <a:t>Kukutsu</a:t>
            </a:r>
            <a:r>
              <a:rPr lang="en-US" sz="830" dirty="0"/>
              <a:t> et.al. "</a:t>
            </a:r>
            <a:r>
              <a:rPr lang="en-US" sz="830" i="1" dirty="0"/>
              <a:t>Overview of Millimeter and Terahertz Wave Application Research</a:t>
            </a:r>
            <a:r>
              <a:rPr lang="en-US" sz="830" dirty="0"/>
              <a:t>", NTT Technical Review, Vol. 7 No. 3 Mar. 2009.</a:t>
            </a:r>
          </a:p>
        </p:txBody>
      </p:sp>
      <p:sp>
        <p:nvSpPr>
          <p:cNvPr id="10" name="TextBox 9"/>
          <p:cNvSpPr txBox="1"/>
          <p:nvPr/>
        </p:nvSpPr>
        <p:spPr>
          <a:xfrm>
            <a:off x="5796136" y="1716942"/>
            <a:ext cx="3312368" cy="2031325"/>
          </a:xfrm>
          <a:prstGeom prst="rect">
            <a:avLst/>
          </a:prstGeom>
          <a:noFill/>
        </p:spPr>
        <p:txBody>
          <a:bodyPr wrap="square" rtlCol="0">
            <a:spAutoFit/>
          </a:bodyPr>
          <a:lstStyle/>
          <a:p>
            <a:pPr algn="l"/>
            <a:r>
              <a:rPr lang="en-US" sz="1800" dirty="0">
                <a:solidFill>
                  <a:schemeClr val="bg2">
                    <a:lumMod val="10000"/>
                  </a:schemeClr>
                </a:solidFill>
              </a:rPr>
              <a:t>Both frequency ranges practically need </a:t>
            </a:r>
            <a:r>
              <a:rPr lang="en-US" sz="1800" b="1" dirty="0">
                <a:solidFill>
                  <a:schemeClr val="bg2">
                    <a:lumMod val="10000"/>
                  </a:schemeClr>
                </a:solidFill>
              </a:rPr>
              <a:t>directional transmission</a:t>
            </a:r>
            <a:r>
              <a:rPr lang="en-US" sz="1800" dirty="0">
                <a:solidFill>
                  <a:schemeClr val="bg2">
                    <a:lumMod val="10000"/>
                  </a:schemeClr>
                </a:solidFill>
              </a:rPr>
              <a:t>, </a:t>
            </a:r>
            <a:r>
              <a:rPr lang="en-US" sz="1800" b="1" dirty="0">
                <a:solidFill>
                  <a:schemeClr val="bg2">
                    <a:lumMod val="10000"/>
                  </a:schemeClr>
                </a:solidFill>
              </a:rPr>
              <a:t>accurate synchronization</a:t>
            </a:r>
            <a:r>
              <a:rPr lang="en-US" sz="1800" dirty="0">
                <a:solidFill>
                  <a:schemeClr val="bg2">
                    <a:lumMod val="10000"/>
                  </a:schemeClr>
                </a:solidFill>
              </a:rPr>
              <a:t> and experience occasional </a:t>
            </a:r>
            <a:r>
              <a:rPr lang="en-US" sz="1800" b="1" dirty="0">
                <a:solidFill>
                  <a:schemeClr val="bg2">
                    <a:lumMod val="10000"/>
                  </a:schemeClr>
                </a:solidFill>
              </a:rPr>
              <a:t>channel induced outages</a:t>
            </a:r>
            <a:r>
              <a:rPr lang="en-US" sz="1800" dirty="0">
                <a:solidFill>
                  <a:schemeClr val="bg2">
                    <a:lumMod val="10000"/>
                  </a:schemeClr>
                </a:solidFill>
              </a:rPr>
              <a:t> that may lead to </a:t>
            </a:r>
            <a:r>
              <a:rPr lang="en-US" sz="1800" dirty="0" err="1">
                <a:solidFill>
                  <a:schemeClr val="bg2">
                    <a:lumMod val="10000"/>
                  </a:schemeClr>
                </a:solidFill>
              </a:rPr>
              <a:t>bursty</a:t>
            </a:r>
            <a:r>
              <a:rPr lang="en-US" sz="1800" dirty="0">
                <a:solidFill>
                  <a:schemeClr val="bg2">
                    <a:lumMod val="10000"/>
                  </a:schemeClr>
                </a:solidFill>
              </a:rPr>
              <a:t> errors.</a:t>
            </a:r>
          </a:p>
        </p:txBody>
      </p:sp>
      <p:sp>
        <p:nvSpPr>
          <p:cNvPr id="11" name="Rectangle 2"/>
          <p:cNvSpPr>
            <a:spLocks/>
          </p:cNvSpPr>
          <p:nvPr/>
        </p:nvSpPr>
        <p:spPr bwMode="auto">
          <a:xfrm>
            <a:off x="355294" y="85337"/>
            <a:ext cx="447238"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Tree>
    <p:extLst>
      <p:ext uri="{BB962C8B-B14F-4D97-AF65-F5344CB8AC3E}">
        <p14:creationId xmlns:p14="http://schemas.microsoft.com/office/powerpoint/2010/main" val="2620630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8"/>
          <p:cNvSpPr txBox="1">
            <a:spLocks/>
          </p:cNvSpPr>
          <p:nvPr/>
        </p:nvSpPr>
        <p:spPr bwMode="auto">
          <a:xfrm>
            <a:off x="3222254" y="-13257"/>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9450937-9B02-F646-9EAE-FCA507B0A6F0}" type="slidenum">
              <a:rPr kumimoji="0" lang="en-US" sz="900" b="0" i="0" u="none" strike="noStrike" kern="1200" cap="none" spc="0" normalizeH="0" baseline="0" noProof="0" smtClean="0">
                <a:ln>
                  <a:noFill/>
                </a:ln>
                <a:solidFill>
                  <a:schemeClr val="bg1"/>
                </a:solidFill>
                <a:effectLst/>
                <a:uLnTx/>
                <a:uFillTx/>
                <a:latin typeface="Montserrat-Regular" charset="0"/>
                <a:ea typeface="ＭＳ Ｐゴシック" charset="0"/>
                <a:cs typeface="ＭＳ Ｐゴシック" charset="0"/>
                <a:sym typeface="Gill Sans" charset="0"/>
              </a:rPr>
              <a:pPr marL="0" marR="0" lvl="0" indent="0" algn="ctr" defTabSz="914400" rtl="0" eaLnBrk="1" fontAlgn="base" latinLnBrk="0" hangingPunct="1">
                <a:lnSpc>
                  <a:spcPct val="100000"/>
                </a:lnSpc>
                <a:spcBef>
                  <a:spcPct val="0"/>
                </a:spcBef>
                <a:spcAft>
                  <a:spcPct val="0"/>
                </a:spcAft>
                <a:buClrTx/>
                <a:buSzTx/>
                <a:buFontTx/>
                <a:buNone/>
                <a:tabLst/>
                <a:defRPr/>
              </a:pPr>
              <a:t>15</a:t>
            </a:fld>
            <a:endParaRPr kumimoji="0" lang="en-US" sz="900" b="0" i="0" u="none" strike="noStrike" kern="1200" cap="none" spc="0" normalizeH="0" baseline="0" noProof="0" dirty="0">
              <a:ln>
                <a:noFill/>
              </a:ln>
              <a:solidFill>
                <a:schemeClr val="bg1"/>
              </a:solidFill>
              <a:effectLst/>
              <a:uLnTx/>
              <a:uFillTx/>
              <a:latin typeface="Montserrat-Regular" charset="0"/>
              <a:ea typeface="ＭＳ Ｐゴシック" charset="0"/>
              <a:cs typeface="ＭＳ Ｐゴシック" charset="0"/>
              <a:sym typeface="Gill Sans" charset="0"/>
            </a:endParaRPr>
          </a:p>
        </p:txBody>
      </p:sp>
      <p:grpSp>
        <p:nvGrpSpPr>
          <p:cNvPr id="18" name="Group 4"/>
          <p:cNvGrpSpPr>
            <a:grpSpLocks/>
          </p:cNvGrpSpPr>
          <p:nvPr/>
        </p:nvGrpSpPr>
        <p:grpSpPr bwMode="auto">
          <a:xfrm>
            <a:off x="395059" y="177182"/>
            <a:ext cx="7200809" cy="575672"/>
            <a:chOff x="52" y="853"/>
            <a:chExt cx="10996" cy="967"/>
          </a:xfrm>
        </p:grpSpPr>
        <p:sp>
          <p:nvSpPr>
            <p:cNvPr id="19" name="Rectangle 5"/>
            <p:cNvSpPr>
              <a:spLocks/>
            </p:cNvSpPr>
            <p:nvPr/>
          </p:nvSpPr>
          <p:spPr bwMode="auto">
            <a:xfrm>
              <a:off x="52" y="853"/>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err="1">
                  <a:solidFill>
                    <a:schemeClr val="bg2">
                      <a:lumMod val="10000"/>
                    </a:schemeClr>
                  </a:solidFill>
                  <a:latin typeface="Bebas Neue"/>
                </a:rPr>
                <a:t>mmWAVE</a:t>
              </a:r>
              <a:r>
                <a:rPr lang="en-US" sz="2800" dirty="0">
                  <a:solidFill>
                    <a:schemeClr val="bg2">
                      <a:lumMod val="10000"/>
                    </a:schemeClr>
                  </a:solidFill>
                  <a:latin typeface="Bebas Neue"/>
                </a:rPr>
                <a:t> CHANNEL MODEL</a:t>
              </a:r>
              <a:endParaRPr lang="en" sz="2800" dirty="0">
                <a:solidFill>
                  <a:schemeClr val="bg2">
                    <a:lumMod val="10000"/>
                  </a:schemeClr>
                </a:solidFill>
                <a:latin typeface="Bebas Neue"/>
              </a:endParaRPr>
            </a:p>
          </p:txBody>
        </p:sp>
        <p:sp>
          <p:nvSpPr>
            <p:cNvPr id="2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15</a:t>
            </a:fld>
            <a:endParaRPr lang="en-US" dirty="0"/>
          </a:p>
        </p:txBody>
      </p:sp>
      <p:sp>
        <p:nvSpPr>
          <p:cNvPr id="17" name="Rectangle 2"/>
          <p:cNvSpPr>
            <a:spLocks/>
          </p:cNvSpPr>
          <p:nvPr/>
        </p:nvSpPr>
        <p:spPr bwMode="auto">
          <a:xfrm>
            <a:off x="419684"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53" name="TextBox 52"/>
          <p:cNvSpPr txBox="1"/>
          <p:nvPr/>
        </p:nvSpPr>
        <p:spPr>
          <a:xfrm>
            <a:off x="586035" y="3227525"/>
            <a:ext cx="6992906" cy="751229"/>
          </a:xfrm>
          <a:prstGeom prst="rect">
            <a:avLst/>
          </a:prstGeom>
          <a:noFill/>
        </p:spPr>
        <p:txBody>
          <a:bodyPr wrap="square" rtlCol="0">
            <a:noAutofit/>
          </a:bodyPr>
          <a:lstStyle/>
          <a:p>
            <a:pPr marL="342900" indent="-342900" algn="l">
              <a:buFont typeface="+mj-lt"/>
              <a:buAutoNum type="alphaUcPeriod"/>
            </a:pPr>
            <a:r>
              <a:rPr lang="en-US" sz="1400" dirty="0">
                <a:solidFill>
                  <a:schemeClr val="bg2">
                    <a:lumMod val="10000"/>
                  </a:schemeClr>
                </a:solidFill>
              </a:rPr>
              <a:t>Omnidirectional path loss ~20 to 25 dB higher than the 3GPP urban microwave [1]</a:t>
            </a:r>
          </a:p>
          <a:p>
            <a:pPr marL="342900" indent="-342900" algn="l">
              <a:buFont typeface="+mj-lt"/>
              <a:buAutoNum type="alphaUcPeriod"/>
            </a:pPr>
            <a:r>
              <a:rPr lang="en-US" sz="1400" dirty="0">
                <a:solidFill>
                  <a:schemeClr val="bg2">
                    <a:lumMod val="10000"/>
                  </a:schemeClr>
                </a:solidFill>
              </a:rPr>
              <a:t>Free-space path loss ~30 dB less than Empirical NYC (at d = 100 m)</a:t>
            </a:r>
          </a:p>
          <a:p>
            <a:pPr marL="342900" indent="-342900" algn="l">
              <a:buFont typeface="+mj-lt"/>
              <a:buAutoNum type="alphaUcPeriod"/>
            </a:pPr>
            <a:r>
              <a:rPr lang="en-US" sz="1400" dirty="0">
                <a:solidFill>
                  <a:schemeClr val="bg2">
                    <a:lumMod val="10000"/>
                  </a:schemeClr>
                </a:solidFill>
              </a:rPr>
              <a:t>Outage events certain for distances &gt; 200 meters</a:t>
            </a:r>
          </a:p>
        </p:txBody>
      </p:sp>
      <p:grpSp>
        <p:nvGrpSpPr>
          <p:cNvPr id="54" name="Group 53"/>
          <p:cNvGrpSpPr/>
          <p:nvPr/>
        </p:nvGrpSpPr>
        <p:grpSpPr>
          <a:xfrm>
            <a:off x="2771800" y="747562"/>
            <a:ext cx="3168352" cy="2251347"/>
            <a:chOff x="617381" y="591020"/>
            <a:chExt cx="3168352" cy="2251347"/>
          </a:xfrm>
        </p:grpSpPr>
        <p:grpSp>
          <p:nvGrpSpPr>
            <p:cNvPr id="55" name="Group 54"/>
            <p:cNvGrpSpPr/>
            <p:nvPr/>
          </p:nvGrpSpPr>
          <p:grpSpPr>
            <a:xfrm>
              <a:off x="617381" y="591020"/>
              <a:ext cx="3168352" cy="2251347"/>
              <a:chOff x="5539675" y="399145"/>
              <a:chExt cx="3363418" cy="2464461"/>
            </a:xfrm>
          </p:grpSpPr>
          <p:pic>
            <p:nvPicPr>
              <p:cNvPr id="58" name="Picture 57"/>
              <p:cNvPicPr>
                <a:picLocks noChangeAspect="1"/>
              </p:cNvPicPr>
              <p:nvPr/>
            </p:nvPicPr>
            <p:blipFill rotWithShape="1">
              <a:blip r:embed="rId3">
                <a:extLst>
                  <a:ext uri="{28A0092B-C50C-407E-A947-70E740481C1C}">
                    <a14:useLocalDpi xmlns:a14="http://schemas.microsoft.com/office/drawing/2010/main" val="0"/>
                  </a:ext>
                </a:extLst>
              </a:blip>
              <a:srcRect l="2340" t="3850" r="2340" b="1652"/>
              <a:stretch/>
            </p:blipFill>
            <p:spPr>
              <a:xfrm>
                <a:off x="5724128" y="674812"/>
                <a:ext cx="2952328" cy="2188794"/>
              </a:xfrm>
              <a:prstGeom prst="rect">
                <a:avLst/>
              </a:prstGeom>
            </p:spPr>
          </p:pic>
          <p:sp>
            <p:nvSpPr>
              <p:cNvPr id="59" name="Rectangle 58"/>
              <p:cNvSpPr/>
              <p:nvPr/>
            </p:nvSpPr>
            <p:spPr>
              <a:xfrm>
                <a:off x="5539675" y="399145"/>
                <a:ext cx="3363418" cy="261106"/>
              </a:xfrm>
              <a:prstGeom prst="rect">
                <a:avLst/>
              </a:prstGeom>
            </p:spPr>
            <p:txBody>
              <a:bodyPr wrap="square">
                <a:spAutoFit/>
              </a:bodyPr>
              <a:lstStyle/>
              <a:p>
                <a:r>
                  <a:rPr lang="en-US" sz="950" b="1" dirty="0">
                    <a:solidFill>
                      <a:schemeClr val="bg2">
                        <a:lumMod val="10000"/>
                      </a:schemeClr>
                    </a:solidFill>
                  </a:rPr>
                  <a:t> Comparison of distance-based path loss models [2]</a:t>
                </a:r>
              </a:p>
            </p:txBody>
          </p:sp>
        </p:grpSp>
        <p:cxnSp>
          <p:nvCxnSpPr>
            <p:cNvPr id="56" name="Straight Connector 55"/>
            <p:cNvCxnSpPr/>
            <p:nvPr/>
          </p:nvCxnSpPr>
          <p:spPr bwMode="auto">
            <a:xfrm>
              <a:off x="2230236" y="1347614"/>
              <a:ext cx="1874" cy="396901"/>
            </a:xfrm>
            <a:prstGeom prst="line">
              <a:avLst/>
            </a:prstGeom>
            <a:blipFill dpi="0" rotWithShape="0">
              <a:blip r:embed="rId4"/>
              <a:srcRect/>
              <a:tile tx="0" ty="0" sx="100000" sy="100000" flip="none" algn="tl"/>
            </a:blipFill>
            <a:ln w="12700"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7" name="TextBox 56"/>
            <p:cNvSpPr txBox="1"/>
            <p:nvPr/>
          </p:nvSpPr>
          <p:spPr>
            <a:xfrm>
              <a:off x="2129549" y="1392290"/>
              <a:ext cx="660261" cy="230832"/>
            </a:xfrm>
            <a:prstGeom prst="rect">
              <a:avLst/>
            </a:prstGeom>
            <a:noFill/>
          </p:spPr>
          <p:txBody>
            <a:bodyPr wrap="square" rtlCol="0">
              <a:spAutoFit/>
            </a:bodyPr>
            <a:lstStyle/>
            <a:p>
              <a:r>
                <a:rPr lang="en-US" sz="900" dirty="0">
                  <a:solidFill>
                    <a:srgbClr val="FF0000"/>
                  </a:solidFill>
                </a:rPr>
                <a:t>~30 dB</a:t>
              </a:r>
            </a:p>
          </p:txBody>
        </p:sp>
      </p:grpSp>
      <p:grpSp>
        <p:nvGrpSpPr>
          <p:cNvPr id="60" name="Group 59"/>
          <p:cNvGrpSpPr/>
          <p:nvPr/>
        </p:nvGrpSpPr>
        <p:grpSpPr>
          <a:xfrm>
            <a:off x="5868144" y="712067"/>
            <a:ext cx="3184721" cy="2286842"/>
            <a:chOff x="4644008" y="555526"/>
            <a:chExt cx="3184721" cy="2286842"/>
          </a:xfrm>
        </p:grpSpPr>
        <p:grpSp>
          <p:nvGrpSpPr>
            <p:cNvPr id="61" name="Group 60"/>
            <p:cNvGrpSpPr/>
            <p:nvPr/>
          </p:nvGrpSpPr>
          <p:grpSpPr>
            <a:xfrm>
              <a:off x="4644008" y="555526"/>
              <a:ext cx="3184721" cy="2286842"/>
              <a:chOff x="4644009" y="674812"/>
              <a:chExt cx="3336374" cy="2496571"/>
            </a:xfrm>
          </p:grpSpPr>
          <p:pic>
            <p:nvPicPr>
              <p:cNvPr id="64" name="Picture 63"/>
              <p:cNvPicPr>
                <a:picLocks noChangeAspect="1"/>
              </p:cNvPicPr>
              <p:nvPr/>
            </p:nvPicPr>
            <p:blipFill rotWithShape="1">
              <a:blip r:embed="rId5">
                <a:extLst>
                  <a:ext uri="{28A0092B-C50C-407E-A947-70E740481C1C}">
                    <a14:useLocalDpi xmlns:a14="http://schemas.microsoft.com/office/drawing/2010/main" val="0"/>
                  </a:ext>
                </a:extLst>
              </a:blip>
              <a:srcRect l="4459" t="6096" r="6085" b="4005"/>
              <a:stretch/>
            </p:blipFill>
            <p:spPr>
              <a:xfrm>
                <a:off x="4644009" y="863199"/>
                <a:ext cx="2952328" cy="2308184"/>
              </a:xfrm>
              <a:prstGeom prst="rect">
                <a:avLst/>
              </a:prstGeom>
            </p:spPr>
          </p:pic>
          <p:sp>
            <p:nvSpPr>
              <p:cNvPr id="65" name="TextBox 64"/>
              <p:cNvSpPr txBox="1"/>
              <p:nvPr/>
            </p:nvSpPr>
            <p:spPr>
              <a:xfrm>
                <a:off x="4644009" y="674812"/>
                <a:ext cx="3336374" cy="260403"/>
              </a:xfrm>
              <a:prstGeom prst="rect">
                <a:avLst/>
              </a:prstGeom>
              <a:noFill/>
            </p:spPr>
            <p:txBody>
              <a:bodyPr wrap="square" rtlCol="0">
                <a:spAutoFit/>
              </a:bodyPr>
              <a:lstStyle/>
              <a:p>
                <a:r>
                  <a:rPr lang="en-US" sz="950" b="1" dirty="0">
                    <a:solidFill>
                      <a:schemeClr val="bg2">
                        <a:lumMod val="10000"/>
                      </a:schemeClr>
                    </a:solidFill>
                  </a:rPr>
                  <a:t>Fitted curves and the empirical values at 73 GHz [2]</a:t>
                </a:r>
              </a:p>
            </p:txBody>
          </p:sp>
        </p:grpSp>
        <p:sp>
          <p:nvSpPr>
            <p:cNvPr id="62" name="Oval 61"/>
            <p:cNvSpPr/>
            <p:nvPr/>
          </p:nvSpPr>
          <p:spPr bwMode="auto">
            <a:xfrm rot="2699811">
              <a:off x="6160748" y="2343932"/>
              <a:ext cx="247794" cy="407199"/>
            </a:xfrm>
            <a:prstGeom prst="ellipse">
              <a:avLst/>
            </a:prstGeom>
            <a:noFill/>
            <a:ln w="25400" cap="flat" cmpd="sng" algn="ctr">
              <a:solidFill>
                <a:srgbClr val="F1600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63" name="Oval 62"/>
            <p:cNvSpPr/>
            <p:nvPr/>
          </p:nvSpPr>
          <p:spPr bwMode="auto">
            <a:xfrm rot="2699811">
              <a:off x="5824060" y="2309087"/>
              <a:ext cx="247794" cy="407199"/>
            </a:xfrm>
            <a:prstGeom prst="ellipse">
              <a:avLst/>
            </a:prstGeom>
            <a:noFill/>
            <a:ln w="25400" cap="flat" cmpd="sng" algn="ctr">
              <a:solidFill>
                <a:srgbClr val="FF33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pSp>
      <p:grpSp>
        <p:nvGrpSpPr>
          <p:cNvPr id="66" name="Group 65"/>
          <p:cNvGrpSpPr/>
          <p:nvPr/>
        </p:nvGrpSpPr>
        <p:grpSpPr>
          <a:xfrm>
            <a:off x="-5728" y="747562"/>
            <a:ext cx="3018515" cy="2144824"/>
            <a:chOff x="-5728" y="591020"/>
            <a:chExt cx="3018515" cy="2144824"/>
          </a:xfrm>
        </p:grpSpPr>
        <p:pic>
          <p:nvPicPr>
            <p:cNvPr id="67" name="Picture 66"/>
            <p:cNvPicPr>
              <a:picLocks noChangeAspect="1"/>
            </p:cNvPicPr>
            <p:nvPr/>
          </p:nvPicPr>
          <p:blipFill rotWithShape="1">
            <a:blip r:embed="rId6">
              <a:extLst>
                <a:ext uri="{28A0092B-C50C-407E-A947-70E740481C1C}">
                  <a14:useLocalDpi xmlns:a14="http://schemas.microsoft.com/office/drawing/2010/main" val="0"/>
                </a:ext>
              </a:extLst>
            </a:blip>
            <a:srcRect l="2581" t="4805" r="2581" b="2751"/>
            <a:stretch/>
          </p:blipFill>
          <p:spPr>
            <a:xfrm>
              <a:off x="270245" y="794052"/>
              <a:ext cx="2416452" cy="1941792"/>
            </a:xfrm>
            <a:prstGeom prst="rect">
              <a:avLst/>
            </a:prstGeom>
          </p:spPr>
        </p:pic>
        <p:sp>
          <p:nvSpPr>
            <p:cNvPr id="68" name="Rectangle 67"/>
            <p:cNvSpPr/>
            <p:nvPr/>
          </p:nvSpPr>
          <p:spPr>
            <a:xfrm>
              <a:off x="-5728" y="591020"/>
              <a:ext cx="3018515" cy="246221"/>
            </a:xfrm>
            <a:prstGeom prst="rect">
              <a:avLst/>
            </a:prstGeom>
          </p:spPr>
          <p:txBody>
            <a:bodyPr wrap="square">
              <a:spAutoFit/>
            </a:bodyPr>
            <a:lstStyle/>
            <a:p>
              <a:r>
                <a:rPr lang="en-US" sz="950" b="1" dirty="0">
                  <a:solidFill>
                    <a:schemeClr val="bg2">
                      <a:lumMod val="10000"/>
                    </a:schemeClr>
                  </a:solidFill>
                </a:rPr>
                <a:t>Linear fit of estimated path losses [2]</a:t>
              </a:r>
            </a:p>
          </p:txBody>
        </p:sp>
      </p:grpSp>
      <p:cxnSp>
        <p:nvCxnSpPr>
          <p:cNvPr id="69" name="Straight Connector 68"/>
          <p:cNvCxnSpPr/>
          <p:nvPr/>
        </p:nvCxnSpPr>
        <p:spPr bwMode="auto">
          <a:xfrm>
            <a:off x="4198158" y="1604086"/>
            <a:ext cx="13802" cy="332118"/>
          </a:xfrm>
          <a:prstGeom prst="line">
            <a:avLst/>
          </a:prstGeom>
          <a:blipFill dpi="0" rotWithShape="0">
            <a:blip r:embed="rId4"/>
            <a:srcRect/>
            <a:tile tx="0" ty="0" sx="100000" sy="100000" flip="none" algn="tl"/>
          </a:blipFill>
          <a:ln w="12700"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0" name="TextBox 69"/>
          <p:cNvSpPr txBox="1"/>
          <p:nvPr/>
        </p:nvSpPr>
        <p:spPr>
          <a:xfrm>
            <a:off x="3493777" y="1720180"/>
            <a:ext cx="820136" cy="230832"/>
          </a:xfrm>
          <a:prstGeom prst="rect">
            <a:avLst/>
          </a:prstGeom>
          <a:noFill/>
        </p:spPr>
        <p:txBody>
          <a:bodyPr wrap="square" rtlCol="0">
            <a:spAutoFit/>
          </a:bodyPr>
          <a:lstStyle/>
          <a:p>
            <a:r>
              <a:rPr lang="en-US" sz="900" dirty="0">
                <a:solidFill>
                  <a:srgbClr val="FF0000"/>
                </a:solidFill>
              </a:rPr>
              <a:t>~20-25 dB</a:t>
            </a:r>
          </a:p>
        </p:txBody>
      </p:sp>
      <p:cxnSp>
        <p:nvCxnSpPr>
          <p:cNvPr id="71" name="Straight Connector 70"/>
          <p:cNvCxnSpPr/>
          <p:nvPr/>
        </p:nvCxnSpPr>
        <p:spPr bwMode="auto">
          <a:xfrm flipH="1">
            <a:off x="2049823" y="1598269"/>
            <a:ext cx="9375" cy="386343"/>
          </a:xfrm>
          <a:prstGeom prst="line">
            <a:avLst/>
          </a:prstGeom>
          <a:blipFill dpi="0" rotWithShape="0">
            <a:blip r:embed="rId4"/>
            <a:srcRect/>
            <a:tile tx="0" ty="0" sx="100000" sy="100000" flip="none" algn="tl"/>
          </a:blipFill>
          <a:ln w="12700"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2" name="TextBox 71"/>
          <p:cNvSpPr txBox="1"/>
          <p:nvPr/>
        </p:nvSpPr>
        <p:spPr>
          <a:xfrm>
            <a:off x="1929084" y="1644730"/>
            <a:ext cx="820136" cy="230832"/>
          </a:xfrm>
          <a:prstGeom prst="rect">
            <a:avLst/>
          </a:prstGeom>
          <a:noFill/>
        </p:spPr>
        <p:txBody>
          <a:bodyPr wrap="square" rtlCol="0">
            <a:spAutoFit/>
          </a:bodyPr>
          <a:lstStyle/>
          <a:p>
            <a:r>
              <a:rPr lang="en-US" sz="900" dirty="0">
                <a:solidFill>
                  <a:srgbClr val="009999"/>
                </a:solidFill>
              </a:rPr>
              <a:t>~20-25 dB</a:t>
            </a:r>
          </a:p>
        </p:txBody>
      </p:sp>
      <p:cxnSp>
        <p:nvCxnSpPr>
          <p:cNvPr id="73" name="Straight Connector 72"/>
          <p:cNvCxnSpPr/>
          <p:nvPr/>
        </p:nvCxnSpPr>
        <p:spPr bwMode="auto">
          <a:xfrm flipV="1">
            <a:off x="971600" y="1615853"/>
            <a:ext cx="0" cy="469765"/>
          </a:xfrm>
          <a:prstGeom prst="line">
            <a:avLst/>
          </a:prstGeom>
          <a:blipFill dpi="0" rotWithShape="0">
            <a:blip r:embed="rId4"/>
            <a:srcRect/>
            <a:tile tx="0" ty="0" sx="100000" sy="100000" flip="none" algn="tl"/>
          </a:blipFill>
          <a:ln w="12700" cap="flat" cmpd="sng" algn="ctr">
            <a:solidFill>
              <a:srgbClr val="000000"/>
            </a:solidFill>
            <a:prstDash val="solid"/>
            <a:round/>
            <a:headEnd type="triangl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4" name="TextBox 73"/>
          <p:cNvSpPr txBox="1"/>
          <p:nvPr/>
        </p:nvSpPr>
        <p:spPr>
          <a:xfrm>
            <a:off x="374672" y="1796587"/>
            <a:ext cx="820136" cy="230832"/>
          </a:xfrm>
          <a:prstGeom prst="rect">
            <a:avLst/>
          </a:prstGeom>
          <a:noFill/>
        </p:spPr>
        <p:txBody>
          <a:bodyPr wrap="square" rtlCol="0">
            <a:spAutoFit/>
          </a:bodyPr>
          <a:lstStyle/>
          <a:p>
            <a:r>
              <a:rPr lang="en-US" sz="900" dirty="0">
                <a:solidFill>
                  <a:srgbClr val="009999"/>
                </a:solidFill>
              </a:rPr>
              <a:t>~30 dB</a:t>
            </a:r>
          </a:p>
        </p:txBody>
      </p:sp>
      <p:sp>
        <p:nvSpPr>
          <p:cNvPr id="2" name="Rectangle 1"/>
          <p:cNvSpPr/>
          <p:nvPr/>
        </p:nvSpPr>
        <p:spPr>
          <a:xfrm>
            <a:off x="330820" y="4274452"/>
            <a:ext cx="7146050" cy="861774"/>
          </a:xfrm>
          <a:prstGeom prst="rect">
            <a:avLst/>
          </a:prstGeom>
        </p:spPr>
        <p:txBody>
          <a:bodyPr wrap="square">
            <a:spAutoFit/>
          </a:bodyPr>
          <a:lstStyle/>
          <a:p>
            <a:pPr algn="l"/>
            <a:r>
              <a:rPr lang="en-US" sz="1000" dirty="0">
                <a:solidFill>
                  <a:schemeClr val="bg2">
                    <a:lumMod val="10000"/>
                  </a:schemeClr>
                </a:solidFill>
                <a:latin typeface="Arial" panose="020B0604020202020204" pitchFamily="34" charset="0"/>
                <a:ea typeface="Calibri" panose="020F0502020204030204" pitchFamily="34" charset="0"/>
              </a:rPr>
              <a:t>[1] </a:t>
            </a:r>
            <a:r>
              <a:rPr lang="en-US" sz="1000" dirty="0">
                <a:solidFill>
                  <a:schemeClr val="bg2">
                    <a:lumMod val="10000"/>
                  </a:schemeClr>
                </a:solidFill>
              </a:rPr>
              <a:t>M. R. </a:t>
            </a:r>
            <a:r>
              <a:rPr lang="en-US" sz="1000" dirty="0" err="1">
                <a:solidFill>
                  <a:schemeClr val="bg2">
                    <a:lumMod val="10000"/>
                  </a:schemeClr>
                </a:solidFill>
              </a:rPr>
              <a:t>Akdeniz</a:t>
            </a:r>
            <a:r>
              <a:rPr lang="en-US" sz="1000" dirty="0">
                <a:solidFill>
                  <a:schemeClr val="bg2">
                    <a:lumMod val="10000"/>
                  </a:schemeClr>
                </a:solidFill>
              </a:rPr>
              <a:t> </a:t>
            </a:r>
            <a:r>
              <a:rPr lang="en-US" sz="1000" i="1" dirty="0">
                <a:solidFill>
                  <a:schemeClr val="bg2">
                    <a:lumMod val="10000"/>
                  </a:schemeClr>
                </a:solidFill>
              </a:rPr>
              <a:t>et al</a:t>
            </a:r>
            <a:r>
              <a:rPr lang="en-US" sz="1000" dirty="0">
                <a:solidFill>
                  <a:schemeClr val="bg2">
                    <a:lumMod val="10000"/>
                  </a:schemeClr>
                </a:solidFill>
              </a:rPr>
              <a:t>., "Millimeter Wave Channel Modeling and Cellular Capacity Evaluation," in </a:t>
            </a:r>
            <a:r>
              <a:rPr lang="en-US" sz="1000" i="1" dirty="0">
                <a:solidFill>
                  <a:schemeClr val="bg2">
                    <a:lumMod val="10000"/>
                  </a:schemeClr>
                </a:solidFill>
              </a:rPr>
              <a:t>IEEE Journal on Selected Areas in Communications</a:t>
            </a:r>
            <a:r>
              <a:rPr lang="en-US" sz="1000" dirty="0">
                <a:solidFill>
                  <a:schemeClr val="bg2">
                    <a:lumMod val="10000"/>
                  </a:schemeClr>
                </a:solidFill>
              </a:rPr>
              <a:t>, vol. 32, no. 6, pp. 1164-1179, June 2014.</a:t>
            </a:r>
            <a:br>
              <a:rPr lang="en-US" sz="1000" dirty="0">
                <a:solidFill>
                  <a:schemeClr val="bg2">
                    <a:lumMod val="10000"/>
                  </a:schemeClr>
                </a:solidFill>
              </a:rPr>
            </a:br>
            <a:r>
              <a:rPr lang="en-US" sz="1000" dirty="0">
                <a:solidFill>
                  <a:schemeClr val="bg2">
                    <a:lumMod val="10000"/>
                  </a:schemeClr>
                </a:solidFill>
                <a:latin typeface="Arial" panose="020B0604020202020204" pitchFamily="34" charset="0"/>
                <a:ea typeface="Calibri" panose="020F0502020204030204" pitchFamily="34" charset="0"/>
              </a:rPr>
              <a:t>[2] </a:t>
            </a:r>
            <a:r>
              <a:rPr lang="en-US" sz="1000" dirty="0">
                <a:solidFill>
                  <a:schemeClr val="bg2">
                    <a:lumMod val="10000"/>
                  </a:schemeClr>
                </a:solidFill>
              </a:rPr>
              <a:t>T. S. Rappaport, G. R. </a:t>
            </a:r>
            <a:r>
              <a:rPr lang="en-US" sz="1000" dirty="0" err="1">
                <a:solidFill>
                  <a:schemeClr val="bg2">
                    <a:lumMod val="10000"/>
                  </a:schemeClr>
                </a:solidFill>
              </a:rPr>
              <a:t>MacCartney</a:t>
            </a:r>
            <a:r>
              <a:rPr lang="en-US" sz="1000" dirty="0">
                <a:solidFill>
                  <a:schemeClr val="bg2">
                    <a:lumMod val="10000"/>
                  </a:schemeClr>
                </a:solidFill>
              </a:rPr>
              <a:t>, M. K. </a:t>
            </a:r>
            <a:r>
              <a:rPr lang="en-US" sz="1000" dirty="0" err="1">
                <a:solidFill>
                  <a:schemeClr val="bg2">
                    <a:lumMod val="10000"/>
                  </a:schemeClr>
                </a:solidFill>
              </a:rPr>
              <a:t>Samimi</a:t>
            </a:r>
            <a:r>
              <a:rPr lang="en-US" sz="1000" dirty="0">
                <a:solidFill>
                  <a:schemeClr val="bg2">
                    <a:lumMod val="10000"/>
                  </a:schemeClr>
                </a:solidFill>
              </a:rPr>
              <a:t> and S. Sun, "Wideband Millimeter-Wave Propagation Measurements and Channel Models for Future Wireless Communication System Design," in </a:t>
            </a:r>
            <a:r>
              <a:rPr lang="en-US" sz="1000" i="1" dirty="0">
                <a:solidFill>
                  <a:schemeClr val="bg2">
                    <a:lumMod val="10000"/>
                  </a:schemeClr>
                </a:solidFill>
              </a:rPr>
              <a:t>IEEE Transactions on Communications</a:t>
            </a:r>
            <a:r>
              <a:rPr lang="en-US" sz="1000" dirty="0">
                <a:solidFill>
                  <a:schemeClr val="bg2">
                    <a:lumMod val="10000"/>
                  </a:schemeClr>
                </a:solidFill>
              </a:rPr>
              <a:t>, vol. 63, no. 9, pp. 3029-3056, Sept. 2015.</a:t>
            </a:r>
            <a:endParaRPr lang="en-US" dirty="0">
              <a:solidFill>
                <a:schemeClr val="bg2">
                  <a:lumMod val="10000"/>
                </a:schemeClr>
              </a:solidFill>
            </a:endParaRPr>
          </a:p>
        </p:txBody>
      </p:sp>
    </p:spTree>
    <p:extLst>
      <p:ext uri="{BB962C8B-B14F-4D97-AF65-F5344CB8AC3E}">
        <p14:creationId xmlns:p14="http://schemas.microsoft.com/office/powerpoint/2010/main" val="39966267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395059" y="240642"/>
            <a:ext cx="7200809" cy="575672"/>
            <a:chOff x="52" y="853"/>
            <a:chExt cx="10996" cy="967"/>
          </a:xfrm>
        </p:grpSpPr>
        <p:sp>
          <p:nvSpPr>
            <p:cNvPr id="19" name="Rectangle 5"/>
            <p:cNvSpPr>
              <a:spLocks/>
            </p:cNvSpPr>
            <p:nvPr/>
          </p:nvSpPr>
          <p:spPr bwMode="auto">
            <a:xfrm>
              <a:off x="52" y="853"/>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a:solidFill>
                    <a:schemeClr val="bg2">
                      <a:lumMod val="10000"/>
                    </a:schemeClr>
                  </a:solidFill>
                  <a:latin typeface="Bebas Neue"/>
                </a:rPr>
                <a:t>THz CHANNEL MODEL</a:t>
              </a:r>
            </a:p>
          </p:txBody>
        </p:sp>
        <p:sp>
          <p:nvSpPr>
            <p:cNvPr id="2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16</a:t>
            </a:fld>
            <a:endParaRPr lang="en-US" dirty="0"/>
          </a:p>
        </p:txBody>
      </p:sp>
      <p:sp>
        <p:nvSpPr>
          <p:cNvPr id="17" name="Rectangle 2"/>
          <p:cNvSpPr>
            <a:spLocks/>
          </p:cNvSpPr>
          <p:nvPr/>
        </p:nvSpPr>
        <p:spPr bwMode="auto">
          <a:xfrm>
            <a:off x="419684"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3" name="TextBox 32"/>
          <p:cNvSpPr txBox="1"/>
          <p:nvPr/>
        </p:nvSpPr>
        <p:spPr>
          <a:xfrm>
            <a:off x="405757" y="982627"/>
            <a:ext cx="2324675" cy="246221"/>
          </a:xfrm>
          <a:prstGeom prst="rect">
            <a:avLst/>
          </a:prstGeom>
          <a:noFill/>
        </p:spPr>
        <p:txBody>
          <a:bodyPr wrap="none" rtlCol="0">
            <a:spAutoFit/>
          </a:bodyPr>
          <a:lstStyle/>
          <a:p>
            <a:r>
              <a:rPr lang="en-US" sz="1000" b="1" dirty="0"/>
              <a:t>Terahertz band (around 0.1-10 THz)</a:t>
            </a:r>
          </a:p>
        </p:txBody>
      </p:sp>
      <p:pic>
        <p:nvPicPr>
          <p:cNvPr id="38" name="Picture 37"/>
          <p:cNvPicPr>
            <a:picLocks noChangeAspect="1"/>
          </p:cNvPicPr>
          <p:nvPr/>
        </p:nvPicPr>
        <p:blipFill rotWithShape="1">
          <a:blip r:embed="rId3">
            <a:extLst>
              <a:ext uri="{28A0092B-C50C-407E-A947-70E740481C1C}">
                <a14:useLocalDpi xmlns:a14="http://schemas.microsoft.com/office/drawing/2010/main" val="0"/>
              </a:ext>
            </a:extLst>
          </a:blip>
          <a:srcRect l="3801" t="5201" r="5900" b="3801"/>
          <a:stretch/>
        </p:blipFill>
        <p:spPr>
          <a:xfrm>
            <a:off x="123067" y="1193433"/>
            <a:ext cx="2715319" cy="2052276"/>
          </a:xfrm>
          <a:prstGeom prst="rect">
            <a:avLst/>
          </a:prstGeom>
        </p:spPr>
      </p:pic>
      <p:grpSp>
        <p:nvGrpSpPr>
          <p:cNvPr id="4" name="Group 3"/>
          <p:cNvGrpSpPr/>
          <p:nvPr/>
        </p:nvGrpSpPr>
        <p:grpSpPr>
          <a:xfrm>
            <a:off x="195495" y="1142879"/>
            <a:ext cx="3483740" cy="3312368"/>
            <a:chOff x="195495" y="1142879"/>
            <a:chExt cx="3483740" cy="3312368"/>
          </a:xfrm>
        </p:grpSpPr>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99" y="2146907"/>
              <a:ext cx="2852936" cy="2139702"/>
            </a:xfrm>
            <a:prstGeom prst="rect">
              <a:avLst/>
            </a:prstGeom>
          </p:spPr>
        </p:pic>
        <p:cxnSp>
          <p:nvCxnSpPr>
            <p:cNvPr id="41" name="Straight Arrow Connector 40"/>
            <p:cNvCxnSpPr>
              <a:stCxn id="43" idx="4"/>
            </p:cNvCxnSpPr>
            <p:nvPr/>
          </p:nvCxnSpPr>
          <p:spPr bwMode="auto">
            <a:xfrm>
              <a:off x="398751" y="1407273"/>
              <a:ext cx="660420" cy="866280"/>
            </a:xfrm>
            <a:prstGeom prst="straightConnector1">
              <a:avLst/>
            </a:prstGeom>
            <a:blipFill dpi="0" rotWithShape="0">
              <a:blip r:embed="rId5"/>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 name="Straight Arrow Connector 41"/>
            <p:cNvCxnSpPr/>
            <p:nvPr/>
          </p:nvCxnSpPr>
          <p:spPr bwMode="auto">
            <a:xfrm>
              <a:off x="435016" y="1142879"/>
              <a:ext cx="2704638" cy="1115176"/>
            </a:xfrm>
            <a:prstGeom prst="straightConnector1">
              <a:avLst/>
            </a:prstGeom>
            <a:blipFill dpi="0" rotWithShape="0">
              <a:blip r:embed="rId5"/>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3" name="Oval 42"/>
            <p:cNvSpPr/>
            <p:nvPr/>
          </p:nvSpPr>
          <p:spPr bwMode="auto">
            <a:xfrm rot="601712">
              <a:off x="195495" y="1156446"/>
              <a:ext cx="450525" cy="252758"/>
            </a:xfrm>
            <a:prstGeom prst="ellipse">
              <a:avLst/>
            </a:prstGeom>
            <a:noFill/>
            <a:ln w="25400" cap="flat" cmpd="sng" algn="ctr">
              <a:solidFill>
                <a:srgbClr val="91FE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7" name="TextBox 36"/>
            <p:cNvSpPr txBox="1"/>
            <p:nvPr/>
          </p:nvSpPr>
          <p:spPr>
            <a:xfrm>
              <a:off x="1131179" y="4209026"/>
              <a:ext cx="2254143" cy="246221"/>
            </a:xfrm>
            <a:prstGeom prst="rect">
              <a:avLst/>
            </a:prstGeom>
            <a:noFill/>
          </p:spPr>
          <p:txBody>
            <a:bodyPr wrap="none" rtlCol="0">
              <a:spAutoFit/>
            </a:bodyPr>
            <a:lstStyle/>
            <a:p>
              <a:r>
                <a:rPr lang="en-US" sz="1000" b="1" dirty="0">
                  <a:solidFill>
                    <a:schemeClr val="bg2">
                      <a:lumMod val="10000"/>
                    </a:schemeClr>
                  </a:solidFill>
                </a:rPr>
                <a:t>Terahertz band (around 0.1-1 THz)</a:t>
              </a:r>
            </a:p>
          </p:txBody>
        </p:sp>
      </p:grpSp>
      <p:sp>
        <p:nvSpPr>
          <p:cNvPr id="44" name="TextBox 43"/>
          <p:cNvSpPr txBox="1"/>
          <p:nvPr/>
        </p:nvSpPr>
        <p:spPr>
          <a:xfrm>
            <a:off x="3558746" y="848086"/>
            <a:ext cx="5543089" cy="3954929"/>
          </a:xfrm>
          <a:prstGeom prst="rect">
            <a:avLst/>
          </a:prstGeom>
          <a:noFill/>
        </p:spPr>
        <p:txBody>
          <a:bodyPr wrap="square" rtlCol="0">
            <a:spAutoFit/>
          </a:bodyPr>
          <a:lstStyle/>
          <a:p>
            <a:pPr marL="342900" indent="-342900" algn="l">
              <a:buFont typeface="+mj-lt"/>
              <a:buAutoNum type="alphaUcPeriod"/>
            </a:pPr>
            <a:r>
              <a:rPr lang="en-US" sz="1600" dirty="0">
                <a:solidFill>
                  <a:schemeClr val="bg2">
                    <a:lumMod val="10000"/>
                  </a:schemeClr>
                </a:solidFill>
              </a:rPr>
              <a:t>Path loss in THz bands are much higher compared to </a:t>
            </a:r>
            <a:r>
              <a:rPr lang="en-US" sz="1600" dirty="0" err="1">
                <a:solidFill>
                  <a:schemeClr val="bg2">
                    <a:lumMod val="10000"/>
                  </a:schemeClr>
                </a:solidFill>
              </a:rPr>
              <a:t>mmWave</a:t>
            </a:r>
            <a:endParaRPr lang="en-US" sz="1600" dirty="0">
              <a:solidFill>
                <a:schemeClr val="bg2">
                  <a:lumMod val="10000"/>
                </a:schemeClr>
              </a:solidFill>
            </a:endParaRPr>
          </a:p>
          <a:p>
            <a:pPr marL="457200" lvl="1" indent="-114300" algn="l">
              <a:buFont typeface="Arial" panose="020B0604020202020204" pitchFamily="34" charset="0"/>
              <a:buChar char="•"/>
            </a:pPr>
            <a:r>
              <a:rPr lang="da-DK" sz="1400" dirty="0">
                <a:solidFill>
                  <a:schemeClr val="bg2">
                    <a:lumMod val="10000"/>
                  </a:schemeClr>
                </a:solidFill>
              </a:rPr>
              <a:t>At 1THz, path loss is </a:t>
            </a:r>
            <a:r>
              <a:rPr lang="da-DK" sz="1400" b="1" dirty="0">
                <a:solidFill>
                  <a:schemeClr val="bg2">
                    <a:lumMod val="10000"/>
                  </a:schemeClr>
                </a:solidFill>
              </a:rPr>
              <a:t>100 dB</a:t>
            </a:r>
            <a:r>
              <a:rPr lang="da-DK" sz="1400" dirty="0">
                <a:solidFill>
                  <a:schemeClr val="bg2">
                    <a:lumMod val="10000"/>
                  </a:schemeClr>
                </a:solidFill>
              </a:rPr>
              <a:t> even for Tx-Rx separation of 1 m</a:t>
            </a:r>
          </a:p>
          <a:p>
            <a:pPr marL="457200" lvl="1" indent="-114300" algn="l">
              <a:buFont typeface="Arial" panose="020B0604020202020204" pitchFamily="34" charset="0"/>
              <a:buChar char="•"/>
            </a:pPr>
            <a:r>
              <a:rPr lang="en-US" sz="1400" dirty="0">
                <a:solidFill>
                  <a:schemeClr val="bg2">
                    <a:lumMod val="10000"/>
                  </a:schemeClr>
                </a:solidFill>
              </a:rPr>
              <a:t>Increases with both the distance and the frequency</a:t>
            </a:r>
          </a:p>
          <a:p>
            <a:pPr marL="457200" lvl="1" indent="-114300" algn="l">
              <a:buFont typeface="Arial" panose="020B0604020202020204" pitchFamily="34" charset="0"/>
              <a:buChar char="•"/>
            </a:pPr>
            <a:endParaRPr lang="en-US" sz="500" dirty="0">
              <a:solidFill>
                <a:schemeClr val="bg2">
                  <a:lumMod val="10000"/>
                </a:schemeClr>
              </a:solidFill>
            </a:endParaRPr>
          </a:p>
          <a:p>
            <a:pPr marL="342900" indent="-342900" algn="l">
              <a:buFont typeface="+mj-lt"/>
              <a:buAutoNum type="alphaUcPeriod"/>
            </a:pPr>
            <a:r>
              <a:rPr lang="en-US" sz="1600" dirty="0">
                <a:solidFill>
                  <a:schemeClr val="bg2">
                    <a:lumMod val="10000"/>
                  </a:schemeClr>
                </a:solidFill>
              </a:rPr>
              <a:t>THz channel is </a:t>
            </a:r>
            <a:r>
              <a:rPr lang="en-US" sz="1600" b="1" dirty="0">
                <a:solidFill>
                  <a:schemeClr val="bg2">
                    <a:lumMod val="10000"/>
                  </a:schemeClr>
                </a:solidFill>
              </a:rPr>
              <a:t>highly frequency-selective</a:t>
            </a:r>
          </a:p>
          <a:p>
            <a:pPr marL="457200" lvl="1" indent="-114300" algn="l">
              <a:buFont typeface="Arial" panose="020B0604020202020204" pitchFamily="34" charset="0"/>
              <a:buChar char="•"/>
            </a:pPr>
            <a:r>
              <a:rPr lang="en-US" sz="1400" dirty="0">
                <a:solidFill>
                  <a:schemeClr val="bg2">
                    <a:lumMod val="10000"/>
                  </a:schemeClr>
                </a:solidFill>
              </a:rPr>
              <a:t>Signal propagation is mainly affected by </a:t>
            </a:r>
            <a:r>
              <a:rPr lang="en-US" sz="1400" b="1" dirty="0">
                <a:solidFill>
                  <a:schemeClr val="bg2">
                    <a:lumMod val="10000"/>
                  </a:schemeClr>
                </a:solidFill>
              </a:rPr>
              <a:t>water vapor</a:t>
            </a:r>
            <a:r>
              <a:rPr lang="en-US" sz="1400" dirty="0">
                <a:solidFill>
                  <a:schemeClr val="bg2">
                    <a:lumMod val="10000"/>
                  </a:schemeClr>
                </a:solidFill>
              </a:rPr>
              <a:t> molecular absorption</a:t>
            </a:r>
          </a:p>
          <a:p>
            <a:pPr marL="457200" lvl="1" indent="-114300" algn="l">
              <a:buFont typeface="Arial" panose="020B0604020202020204" pitchFamily="34" charset="0"/>
              <a:buChar char="•"/>
            </a:pPr>
            <a:r>
              <a:rPr lang="en-US" sz="1400" dirty="0">
                <a:solidFill>
                  <a:schemeClr val="bg2">
                    <a:lumMod val="10000"/>
                  </a:schemeClr>
                </a:solidFill>
              </a:rPr>
              <a:t>Several peaks of attenuation (</a:t>
            </a:r>
            <a:r>
              <a:rPr lang="en-US" sz="1400" b="1" dirty="0">
                <a:solidFill>
                  <a:schemeClr val="bg2">
                    <a:lumMod val="10000"/>
                  </a:schemeClr>
                </a:solidFill>
              </a:rPr>
              <a:t>~40dB!</a:t>
            </a:r>
            <a:r>
              <a:rPr lang="en-US" sz="1400" dirty="0">
                <a:solidFill>
                  <a:schemeClr val="bg2">
                    <a:lumMod val="10000"/>
                  </a:schemeClr>
                </a:solidFill>
              </a:rPr>
              <a:t>) can be observed due to the molecular absorption loss</a:t>
            </a:r>
            <a:endParaRPr lang="en-US" sz="1400" b="1" dirty="0">
              <a:solidFill>
                <a:schemeClr val="bg2">
                  <a:lumMod val="10000"/>
                </a:schemeClr>
              </a:solidFill>
            </a:endParaRPr>
          </a:p>
          <a:p>
            <a:pPr marL="457200" lvl="1" indent="-114300" algn="l">
              <a:buFont typeface="Arial" panose="020B0604020202020204" pitchFamily="34" charset="0"/>
              <a:buChar char="•"/>
            </a:pPr>
            <a:r>
              <a:rPr lang="en-US" sz="1400" dirty="0">
                <a:solidFill>
                  <a:schemeClr val="bg2">
                    <a:lumMod val="10000"/>
                  </a:schemeClr>
                </a:solidFill>
              </a:rPr>
              <a:t>Further, molecular absorption introduces colored noise.</a:t>
            </a:r>
          </a:p>
          <a:p>
            <a:pPr marL="457200" lvl="1" indent="-114300" algn="l">
              <a:buFont typeface="Arial" panose="020B0604020202020204" pitchFamily="34" charset="0"/>
              <a:buChar char="•"/>
            </a:pPr>
            <a:endParaRPr lang="en-US" sz="500" dirty="0">
              <a:solidFill>
                <a:schemeClr val="bg2">
                  <a:lumMod val="10000"/>
                </a:schemeClr>
              </a:solidFill>
            </a:endParaRPr>
          </a:p>
          <a:p>
            <a:pPr marL="342900" indent="-342900" algn="l">
              <a:buFont typeface="+mj-lt"/>
              <a:buAutoNum type="alphaUcPeriod"/>
            </a:pPr>
            <a:r>
              <a:rPr lang="en-US" sz="1600" dirty="0">
                <a:solidFill>
                  <a:schemeClr val="bg2">
                    <a:lumMod val="10000"/>
                  </a:schemeClr>
                </a:solidFill>
              </a:rPr>
              <a:t>Several transmission windows with varying widths </a:t>
            </a:r>
          </a:p>
          <a:p>
            <a:pPr marL="457200" lvl="2" indent="-114300" algn="l">
              <a:buFont typeface="Arial" panose="020B0604020202020204" pitchFamily="34" charset="0"/>
              <a:buChar char="•"/>
            </a:pPr>
            <a:r>
              <a:rPr lang="en-US" sz="1400" dirty="0">
                <a:solidFill>
                  <a:schemeClr val="bg2">
                    <a:lumMod val="10000"/>
                  </a:schemeClr>
                </a:solidFill>
              </a:rPr>
              <a:t>Defined by the molecular composition of the medium</a:t>
            </a:r>
          </a:p>
          <a:p>
            <a:pPr marL="457200" lvl="2" indent="-114300" algn="l">
              <a:buFont typeface="Arial" panose="020B0604020202020204" pitchFamily="34" charset="0"/>
              <a:buChar char="•"/>
            </a:pPr>
            <a:r>
              <a:rPr lang="en-US" sz="1400" dirty="0">
                <a:solidFill>
                  <a:schemeClr val="bg2">
                    <a:lumMod val="10000"/>
                  </a:schemeClr>
                </a:solidFill>
              </a:rPr>
              <a:t>Width of the spectral windows dwindles as the center frequency increases [4]</a:t>
            </a:r>
          </a:p>
          <a:p>
            <a:pPr marL="457200" lvl="2" indent="-114300" algn="l">
              <a:buFont typeface="Arial" panose="020B0604020202020204" pitchFamily="34" charset="0"/>
              <a:buChar char="•"/>
            </a:pPr>
            <a:endParaRPr lang="en-US" sz="500" dirty="0">
              <a:solidFill>
                <a:schemeClr val="bg2">
                  <a:lumMod val="10000"/>
                </a:schemeClr>
              </a:solidFill>
            </a:endParaRPr>
          </a:p>
          <a:p>
            <a:pPr marL="342900" indent="-342900" algn="l">
              <a:buFont typeface="+mj-lt"/>
              <a:buAutoNum type="alphaUcPeriod"/>
            </a:pPr>
            <a:r>
              <a:rPr lang="en-US" sz="1600" dirty="0">
                <a:solidFill>
                  <a:schemeClr val="bg2">
                    <a:lumMod val="10000"/>
                  </a:schemeClr>
                </a:solidFill>
              </a:rPr>
              <a:t>No experimental characterization for </a:t>
            </a:r>
            <a:r>
              <a:rPr lang="en-US" sz="1600" dirty="0" err="1">
                <a:solidFill>
                  <a:schemeClr val="bg2">
                    <a:lumMod val="10000"/>
                  </a:schemeClr>
                </a:solidFill>
              </a:rPr>
              <a:t>NLoS</a:t>
            </a:r>
            <a:r>
              <a:rPr lang="en-US" sz="1600" dirty="0">
                <a:solidFill>
                  <a:schemeClr val="bg2">
                    <a:lumMod val="10000"/>
                  </a:schemeClr>
                </a:solidFill>
              </a:rPr>
              <a:t> transmissions in the THz band.</a:t>
            </a:r>
          </a:p>
        </p:txBody>
      </p:sp>
    </p:spTree>
    <p:extLst>
      <p:ext uri="{BB962C8B-B14F-4D97-AF65-F5344CB8AC3E}">
        <p14:creationId xmlns:p14="http://schemas.microsoft.com/office/powerpoint/2010/main" val="137795945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4">
                                            <p:txEl>
                                              <p:pRg st="13" end="1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403572" y="483518"/>
            <a:ext cx="7200809" cy="764981"/>
            <a:chOff x="65" y="1139"/>
            <a:chExt cx="10996" cy="1285"/>
          </a:xfrm>
        </p:grpSpPr>
        <p:sp>
          <p:nvSpPr>
            <p:cNvPr id="19" name="Rectangle 5"/>
            <p:cNvSpPr>
              <a:spLocks/>
            </p:cNvSpPr>
            <p:nvPr/>
          </p:nvSpPr>
          <p:spPr bwMode="auto">
            <a:xfrm>
              <a:off x="65" y="1139"/>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US" sz="2800" dirty="0">
                  <a:solidFill>
                    <a:schemeClr val="bg2">
                      <a:lumMod val="10000"/>
                    </a:schemeClr>
                  </a:solidFill>
                  <a:latin typeface="Bebas Neue"/>
                </a:rPr>
                <a:t>CAPACITY MODELING – THEORETICAL ANALYSIS</a:t>
              </a:r>
              <a:endParaRPr lang="en" sz="2800" dirty="0">
                <a:solidFill>
                  <a:schemeClr val="bg2">
                    <a:lumMod val="10000"/>
                  </a:schemeClr>
                </a:solidFill>
                <a:latin typeface="Bebas Neue"/>
              </a:endParaRPr>
            </a:p>
          </p:txBody>
        </p:sp>
        <p:sp>
          <p:nvSpPr>
            <p:cNvPr id="21" name="Oval 7"/>
            <p:cNvSpPr>
              <a:spLocks/>
            </p:cNvSpPr>
            <p:nvPr/>
          </p:nvSpPr>
          <p:spPr bwMode="auto">
            <a:xfrm>
              <a:off x="65" y="23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4" name="Oval 8"/>
            <p:cNvSpPr>
              <a:spLocks/>
            </p:cNvSpPr>
            <p:nvPr/>
          </p:nvSpPr>
          <p:spPr bwMode="auto">
            <a:xfrm>
              <a:off x="257" y="23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6" name="Oval 9"/>
            <p:cNvSpPr>
              <a:spLocks/>
            </p:cNvSpPr>
            <p:nvPr/>
          </p:nvSpPr>
          <p:spPr bwMode="auto">
            <a:xfrm>
              <a:off x="449" y="23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17</a:t>
            </a:fld>
            <a:endParaRPr lang="en-US" dirty="0"/>
          </a:p>
        </p:txBody>
      </p:sp>
      <p:sp>
        <p:nvSpPr>
          <p:cNvPr id="17" name="Rectangle 2"/>
          <p:cNvSpPr>
            <a:spLocks/>
          </p:cNvSpPr>
          <p:nvPr/>
        </p:nvSpPr>
        <p:spPr bwMode="auto">
          <a:xfrm>
            <a:off x="419684" y="195486"/>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pic>
        <p:nvPicPr>
          <p:cNvPr id="38" name="Picture 37"/>
          <p:cNvPicPr>
            <a:picLocks noChangeAspect="1"/>
          </p:cNvPicPr>
          <p:nvPr/>
        </p:nvPicPr>
        <p:blipFill rotWithShape="1">
          <a:blip r:embed="rId3"/>
          <a:srcRect l="1194" r="925" b="7692"/>
          <a:stretch/>
        </p:blipFill>
        <p:spPr>
          <a:xfrm>
            <a:off x="899591" y="2020644"/>
            <a:ext cx="5904657" cy="864097"/>
          </a:xfrm>
          <a:prstGeom prst="rect">
            <a:avLst/>
          </a:prstGeom>
        </p:spPr>
      </p:pic>
      <p:pic>
        <p:nvPicPr>
          <p:cNvPr id="39" name="Picture 38"/>
          <p:cNvPicPr>
            <a:picLocks noChangeAspect="1"/>
          </p:cNvPicPr>
          <p:nvPr/>
        </p:nvPicPr>
        <p:blipFill rotWithShape="1">
          <a:blip r:embed="rId4"/>
          <a:srcRect l="3477" t="11893" b="8231"/>
          <a:stretch/>
        </p:blipFill>
        <p:spPr>
          <a:xfrm>
            <a:off x="539552" y="3168203"/>
            <a:ext cx="4448263" cy="720080"/>
          </a:xfrm>
          <a:prstGeom prst="rect">
            <a:avLst/>
          </a:prstGeom>
        </p:spPr>
      </p:pic>
      <p:pic>
        <p:nvPicPr>
          <p:cNvPr id="40" name="Picture 39"/>
          <p:cNvPicPr>
            <a:picLocks noChangeAspect="1"/>
          </p:cNvPicPr>
          <p:nvPr/>
        </p:nvPicPr>
        <p:blipFill>
          <a:blip r:embed="rId5"/>
          <a:stretch>
            <a:fillRect/>
          </a:stretch>
        </p:blipFill>
        <p:spPr>
          <a:xfrm>
            <a:off x="539552" y="4187361"/>
            <a:ext cx="5760640" cy="353540"/>
          </a:xfrm>
          <a:prstGeom prst="rect">
            <a:avLst/>
          </a:prstGeom>
        </p:spPr>
      </p:pic>
      <p:pic>
        <p:nvPicPr>
          <p:cNvPr id="41" name="Picture 40"/>
          <p:cNvPicPr>
            <a:picLocks noChangeAspect="1"/>
          </p:cNvPicPr>
          <p:nvPr/>
        </p:nvPicPr>
        <p:blipFill>
          <a:blip r:embed="rId6"/>
          <a:stretch>
            <a:fillRect/>
          </a:stretch>
        </p:blipFill>
        <p:spPr>
          <a:xfrm>
            <a:off x="6354338" y="4245395"/>
            <a:ext cx="1584177" cy="327208"/>
          </a:xfrm>
          <a:prstGeom prst="rect">
            <a:avLst/>
          </a:prstGeom>
        </p:spPr>
      </p:pic>
      <p:grpSp>
        <p:nvGrpSpPr>
          <p:cNvPr id="42" name="Group 41"/>
          <p:cNvGrpSpPr/>
          <p:nvPr/>
        </p:nvGrpSpPr>
        <p:grpSpPr>
          <a:xfrm>
            <a:off x="6354338" y="3360589"/>
            <a:ext cx="1840959" cy="335308"/>
            <a:chOff x="5580113" y="2726852"/>
            <a:chExt cx="2088231" cy="382569"/>
          </a:xfrm>
        </p:grpSpPr>
        <p:pic>
          <p:nvPicPr>
            <p:cNvPr id="43" name="Picture 42"/>
            <p:cNvPicPr>
              <a:picLocks noChangeAspect="1"/>
            </p:cNvPicPr>
            <p:nvPr/>
          </p:nvPicPr>
          <p:blipFill>
            <a:blip r:embed="rId7"/>
            <a:stretch>
              <a:fillRect/>
            </a:stretch>
          </p:blipFill>
          <p:spPr>
            <a:xfrm>
              <a:off x="5580113" y="2726852"/>
              <a:ext cx="864096" cy="364391"/>
            </a:xfrm>
            <a:prstGeom prst="rect">
              <a:avLst/>
            </a:prstGeom>
          </p:spPr>
        </p:pic>
        <p:pic>
          <p:nvPicPr>
            <p:cNvPr id="44" name="Picture 43"/>
            <p:cNvPicPr>
              <a:picLocks noChangeAspect="1"/>
            </p:cNvPicPr>
            <p:nvPr/>
          </p:nvPicPr>
          <p:blipFill>
            <a:blip r:embed="rId8"/>
            <a:stretch>
              <a:fillRect/>
            </a:stretch>
          </p:blipFill>
          <p:spPr>
            <a:xfrm>
              <a:off x="6417383" y="2780776"/>
              <a:ext cx="1250961" cy="328645"/>
            </a:xfrm>
            <a:prstGeom prst="rect">
              <a:avLst/>
            </a:prstGeom>
          </p:spPr>
        </p:pic>
      </p:grpSp>
      <p:sp>
        <p:nvSpPr>
          <p:cNvPr id="45" name="Oval 44"/>
          <p:cNvSpPr/>
          <p:nvPr/>
        </p:nvSpPr>
        <p:spPr bwMode="auto">
          <a:xfrm>
            <a:off x="5580112" y="1980315"/>
            <a:ext cx="936104" cy="504056"/>
          </a:xfrm>
          <a:prstGeom prst="ellipse">
            <a:avLst/>
          </a:prstGeom>
          <a:noFill/>
          <a:ln w="25400"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6" name="Oval 45"/>
          <p:cNvSpPr/>
          <p:nvPr/>
        </p:nvSpPr>
        <p:spPr bwMode="auto">
          <a:xfrm>
            <a:off x="509639" y="3249106"/>
            <a:ext cx="936104" cy="504056"/>
          </a:xfrm>
          <a:prstGeom prst="ellipse">
            <a:avLst/>
          </a:prstGeom>
          <a:noFill/>
          <a:ln w="25400" cap="flat" cmpd="sng" algn="ctr">
            <a:solidFill>
              <a:srgbClr val="92D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7" name="Oval 46"/>
          <p:cNvSpPr/>
          <p:nvPr/>
        </p:nvSpPr>
        <p:spPr bwMode="auto">
          <a:xfrm>
            <a:off x="3491880" y="2402614"/>
            <a:ext cx="1008112" cy="522456"/>
          </a:xfrm>
          <a:prstGeom prst="ellipse">
            <a:avLst/>
          </a:prstGeom>
          <a:noFill/>
          <a:ln w="25400" cap="flat" cmpd="sng" algn="ctr">
            <a:solidFill>
              <a:schemeClr val="accent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8" name="Oval 47"/>
          <p:cNvSpPr/>
          <p:nvPr/>
        </p:nvSpPr>
        <p:spPr bwMode="auto">
          <a:xfrm>
            <a:off x="1547664" y="4131416"/>
            <a:ext cx="1080120" cy="517277"/>
          </a:xfrm>
          <a:prstGeom prst="ellipse">
            <a:avLst/>
          </a:prstGeom>
          <a:noFill/>
          <a:ln w="25400" cap="flat" cmpd="sng" algn="ctr">
            <a:solidFill>
              <a:schemeClr val="accent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49" name="TextBox 48"/>
          <p:cNvSpPr txBox="1"/>
          <p:nvPr/>
        </p:nvSpPr>
        <p:spPr>
          <a:xfrm>
            <a:off x="883714" y="1346717"/>
            <a:ext cx="4572085" cy="461665"/>
          </a:xfrm>
          <a:prstGeom prst="rect">
            <a:avLst/>
          </a:prstGeom>
          <a:noFill/>
        </p:spPr>
        <p:txBody>
          <a:bodyPr wrap="none" rtlCol="0">
            <a:spAutoFit/>
          </a:bodyPr>
          <a:lstStyle/>
          <a:p>
            <a:pPr algn="l"/>
            <a:r>
              <a:rPr lang="en-US" sz="1200" b="1" dirty="0">
                <a:solidFill>
                  <a:schemeClr val="bg2">
                    <a:lumMod val="10000"/>
                  </a:schemeClr>
                </a:solidFill>
              </a:rPr>
              <a:t>Subscripts (mm, THz)        : access mode used</a:t>
            </a:r>
          </a:p>
          <a:p>
            <a:pPr algn="l"/>
            <a:r>
              <a:rPr lang="en-US" sz="1200" b="1" dirty="0">
                <a:solidFill>
                  <a:schemeClr val="bg2">
                    <a:lumMod val="10000"/>
                  </a:schemeClr>
                </a:solidFill>
              </a:rPr>
              <a:t>Superscripts (</a:t>
            </a:r>
            <a:r>
              <a:rPr lang="en-US" sz="1200" b="1" dirty="0" err="1">
                <a:solidFill>
                  <a:schemeClr val="bg2">
                    <a:lumMod val="10000"/>
                  </a:schemeClr>
                </a:solidFill>
              </a:rPr>
              <a:t>LoS</a:t>
            </a:r>
            <a:r>
              <a:rPr lang="en-US" sz="1200" b="1" dirty="0">
                <a:solidFill>
                  <a:schemeClr val="bg2">
                    <a:lumMod val="10000"/>
                  </a:schemeClr>
                </a:solidFill>
              </a:rPr>
              <a:t>, </a:t>
            </a:r>
            <a:r>
              <a:rPr lang="en-US" sz="1200" b="1" dirty="0" err="1">
                <a:solidFill>
                  <a:schemeClr val="bg2">
                    <a:lumMod val="10000"/>
                  </a:schemeClr>
                </a:solidFill>
              </a:rPr>
              <a:t>NLoS</a:t>
            </a:r>
            <a:r>
              <a:rPr lang="en-US" sz="1200" b="1" dirty="0">
                <a:solidFill>
                  <a:schemeClr val="bg2">
                    <a:lumMod val="10000"/>
                  </a:schemeClr>
                </a:solidFill>
              </a:rPr>
              <a:t>) : existing propagation condition</a:t>
            </a:r>
          </a:p>
        </p:txBody>
      </p:sp>
      <p:grpSp>
        <p:nvGrpSpPr>
          <p:cNvPr id="50" name="Group 49"/>
          <p:cNvGrpSpPr/>
          <p:nvPr/>
        </p:nvGrpSpPr>
        <p:grpSpPr>
          <a:xfrm>
            <a:off x="1668433" y="1759020"/>
            <a:ext cx="3983687" cy="679540"/>
            <a:chOff x="1668433" y="1471885"/>
            <a:chExt cx="3983687" cy="679540"/>
          </a:xfrm>
        </p:grpSpPr>
        <p:sp>
          <p:nvSpPr>
            <p:cNvPr id="51" name="Rectangle 50"/>
            <p:cNvSpPr/>
            <p:nvPr/>
          </p:nvSpPr>
          <p:spPr bwMode="auto">
            <a:xfrm>
              <a:off x="1668433" y="1733509"/>
              <a:ext cx="3888432" cy="417916"/>
            </a:xfrm>
            <a:prstGeom prst="rect">
              <a:avLst/>
            </a:prstGeom>
            <a:noFill/>
            <a:ln w="25400" cap="flat" cmpd="sng" algn="ctr">
              <a:solidFill>
                <a:schemeClr val="accent3">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bg2">
                    <a:lumMod val="10000"/>
                  </a:schemeClr>
                </a:solidFill>
                <a:effectLst/>
                <a:latin typeface="Gill Sans" charset="0"/>
                <a:ea typeface="Heiti SC Light" charset="0"/>
                <a:cs typeface="Heiti SC Light" charset="0"/>
                <a:sym typeface="Gill Sans" charset="0"/>
              </a:endParaRPr>
            </a:p>
          </p:txBody>
        </p:sp>
        <p:sp>
          <p:nvSpPr>
            <p:cNvPr id="52" name="TextBox 51"/>
            <p:cNvSpPr txBox="1"/>
            <p:nvPr/>
          </p:nvSpPr>
          <p:spPr>
            <a:xfrm>
              <a:off x="4355976" y="1471885"/>
              <a:ext cx="1296144" cy="307777"/>
            </a:xfrm>
            <a:prstGeom prst="rect">
              <a:avLst/>
            </a:prstGeom>
            <a:noFill/>
          </p:spPr>
          <p:txBody>
            <a:bodyPr wrap="square" rtlCol="0">
              <a:spAutoFit/>
            </a:bodyPr>
            <a:lstStyle/>
            <a:p>
              <a:r>
                <a:rPr lang="en-US" sz="1400" i="1" dirty="0" err="1">
                  <a:solidFill>
                    <a:schemeClr val="bg2">
                      <a:lumMod val="10000"/>
                    </a:schemeClr>
                  </a:solidFill>
                </a:rPr>
                <a:t>mmWave</a:t>
              </a:r>
              <a:r>
                <a:rPr lang="en-US" sz="1400" i="1" dirty="0">
                  <a:solidFill>
                    <a:schemeClr val="bg2">
                      <a:lumMod val="10000"/>
                    </a:schemeClr>
                  </a:solidFill>
                </a:rPr>
                <a:t> link</a:t>
              </a:r>
            </a:p>
          </p:txBody>
        </p:sp>
      </p:grpSp>
      <p:grpSp>
        <p:nvGrpSpPr>
          <p:cNvPr id="53" name="Group 52"/>
          <p:cNvGrpSpPr/>
          <p:nvPr/>
        </p:nvGrpSpPr>
        <p:grpSpPr>
          <a:xfrm>
            <a:off x="1668433" y="2484371"/>
            <a:ext cx="1823447" cy="657425"/>
            <a:chOff x="1668433" y="2197236"/>
            <a:chExt cx="1823447" cy="657425"/>
          </a:xfrm>
        </p:grpSpPr>
        <p:sp>
          <p:nvSpPr>
            <p:cNvPr id="54" name="Rectangle 53"/>
            <p:cNvSpPr/>
            <p:nvPr/>
          </p:nvSpPr>
          <p:spPr bwMode="auto">
            <a:xfrm>
              <a:off x="1668433" y="2197236"/>
              <a:ext cx="1823447" cy="381970"/>
            </a:xfrm>
            <a:prstGeom prst="rect">
              <a:avLst/>
            </a:prstGeom>
            <a:noFill/>
            <a:ln w="25400"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bg2">
                    <a:lumMod val="10000"/>
                  </a:schemeClr>
                </a:solidFill>
                <a:effectLst/>
                <a:latin typeface="Gill Sans" charset="0"/>
                <a:ea typeface="Heiti SC Light" charset="0"/>
                <a:cs typeface="Heiti SC Light" charset="0"/>
                <a:sym typeface="Gill Sans" charset="0"/>
              </a:endParaRPr>
            </a:p>
          </p:txBody>
        </p:sp>
        <p:sp>
          <p:nvSpPr>
            <p:cNvPr id="55" name="TextBox 54"/>
            <p:cNvSpPr txBox="1"/>
            <p:nvPr/>
          </p:nvSpPr>
          <p:spPr>
            <a:xfrm>
              <a:off x="1873612" y="2546884"/>
              <a:ext cx="1296144" cy="307777"/>
            </a:xfrm>
            <a:prstGeom prst="rect">
              <a:avLst/>
            </a:prstGeom>
            <a:noFill/>
          </p:spPr>
          <p:txBody>
            <a:bodyPr wrap="square" rtlCol="0">
              <a:spAutoFit/>
            </a:bodyPr>
            <a:lstStyle/>
            <a:p>
              <a:r>
                <a:rPr lang="en-US" sz="1400" i="1" dirty="0">
                  <a:solidFill>
                    <a:schemeClr val="bg2">
                      <a:lumMod val="10000"/>
                    </a:schemeClr>
                  </a:solidFill>
                </a:rPr>
                <a:t>THz link</a:t>
              </a:r>
            </a:p>
          </p:txBody>
        </p:sp>
      </p:grpSp>
    </p:spTree>
    <p:extLst>
      <p:ext uri="{BB962C8B-B14F-4D97-AF65-F5344CB8AC3E}">
        <p14:creationId xmlns:p14="http://schemas.microsoft.com/office/powerpoint/2010/main" val="33371422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46"/>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p:cNvSpPr>
          <p:nvPr/>
        </p:nvSpPr>
        <p:spPr bwMode="auto">
          <a:xfrm>
            <a:off x="252283" y="188715"/>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850" dirty="0">
                <a:solidFill>
                  <a:schemeClr val="bg2">
                    <a:lumMod val="10000"/>
                  </a:schemeClr>
                </a:solidFill>
                <a:latin typeface="Bebas Neue" charset="0"/>
                <a:ea typeface="ＭＳ Ｐゴシック" charset="0"/>
                <a:cs typeface="ＭＳ Ｐゴシック" charset="0"/>
                <a:sym typeface="Bebas Neue" charset="0"/>
              </a:rPr>
              <a:t>DISTANCE-DEPENDENT CAPACITY</a:t>
            </a:r>
          </a:p>
        </p:txBody>
      </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18</a:t>
            </a:fld>
            <a:endParaRPr lang="en-US" dirty="0"/>
          </a:p>
        </p:txBody>
      </p:sp>
      <p:sp>
        <p:nvSpPr>
          <p:cNvPr id="17" name="Rectangle 2"/>
          <p:cNvSpPr>
            <a:spLocks/>
          </p:cNvSpPr>
          <p:nvPr/>
        </p:nvSpPr>
        <p:spPr bwMode="auto">
          <a:xfrm>
            <a:off x="290709" y="11468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grpSp>
        <p:nvGrpSpPr>
          <p:cNvPr id="43" name="Group 4"/>
          <p:cNvGrpSpPr>
            <a:grpSpLocks/>
          </p:cNvGrpSpPr>
          <p:nvPr/>
        </p:nvGrpSpPr>
        <p:grpSpPr bwMode="auto">
          <a:xfrm>
            <a:off x="258190" y="69954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6" name="Rectangle 12"/>
          <p:cNvSpPr>
            <a:spLocks/>
          </p:cNvSpPr>
          <p:nvPr/>
        </p:nvSpPr>
        <p:spPr bwMode="auto">
          <a:xfrm>
            <a:off x="382473" y="1076763"/>
            <a:ext cx="3709986"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1600" dirty="0">
                <a:solidFill>
                  <a:schemeClr val="bg2">
                    <a:lumMod val="10000"/>
                  </a:schemeClr>
                </a:solidFill>
                <a:latin typeface="Bebas Neue" charset="0"/>
                <a:ea typeface="ＭＳ Ｐゴシック" charset="0"/>
                <a:cs typeface="ＭＳ Ｐゴシック" charset="0"/>
                <a:sym typeface="Bebas Neue" charset="0"/>
              </a:rPr>
              <a:t>CAPACITY FOR </a:t>
            </a:r>
            <a:r>
              <a:rPr lang="en-US" sz="1600" b="1" dirty="0">
                <a:solidFill>
                  <a:schemeClr val="bg2">
                    <a:lumMod val="10000"/>
                  </a:schemeClr>
                </a:solidFill>
                <a:latin typeface="Bebas Neue" charset="0"/>
                <a:ea typeface="ＭＳ Ｐゴシック" charset="0"/>
                <a:cs typeface="ＭＳ Ｐゴシック" charset="0"/>
                <a:sym typeface="Bebas Neue" charset="0"/>
              </a:rPr>
              <a:t>THz LINK </a:t>
            </a:r>
            <a:r>
              <a:rPr lang="en-US" sz="1600" dirty="0">
                <a:solidFill>
                  <a:schemeClr val="bg2">
                    <a:lumMod val="10000"/>
                  </a:schemeClr>
                </a:solidFill>
                <a:latin typeface="Bebas Neue" charset="0"/>
                <a:ea typeface="ＭＳ Ｐゴシック" charset="0"/>
                <a:cs typeface="ＭＳ Ｐゴシック" charset="0"/>
                <a:sym typeface="Bebas Neue" charset="0"/>
              </a:rPr>
              <a:t>AT 0.85 THz</a:t>
            </a:r>
          </a:p>
        </p:txBody>
      </p:sp>
      <p:sp>
        <p:nvSpPr>
          <p:cNvPr id="21" name="Rectangle 12"/>
          <p:cNvSpPr>
            <a:spLocks/>
          </p:cNvSpPr>
          <p:nvPr/>
        </p:nvSpPr>
        <p:spPr bwMode="auto">
          <a:xfrm>
            <a:off x="4428307" y="1177544"/>
            <a:ext cx="4508075" cy="255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1600" dirty="0">
                <a:solidFill>
                  <a:schemeClr val="bg2">
                    <a:lumMod val="10000"/>
                  </a:schemeClr>
                </a:solidFill>
                <a:latin typeface="Bebas Neue" charset="0"/>
                <a:ea typeface="ＭＳ Ｐゴシック" charset="0"/>
                <a:cs typeface="ＭＳ Ｐゴシック" charset="0"/>
                <a:sym typeface="Bebas Neue" charset="0"/>
              </a:rPr>
              <a:t>CAPACITY ACHIEVABLE BY ADOPTING THE PROPOSED </a:t>
            </a:r>
            <a:r>
              <a:rPr lang="en-US" sz="1600" b="1" dirty="0">
                <a:solidFill>
                  <a:schemeClr val="bg2">
                    <a:lumMod val="10000"/>
                  </a:schemeClr>
                </a:solidFill>
                <a:latin typeface="Bebas Neue" charset="0"/>
                <a:ea typeface="ＭＳ Ｐゴシック" charset="0"/>
                <a:cs typeface="ＭＳ Ｐゴシック" charset="0"/>
                <a:sym typeface="Bebas Neue" charset="0"/>
              </a:rPr>
              <a:t>THz/</a:t>
            </a:r>
            <a:r>
              <a:rPr lang="en-US" sz="1600" b="1" dirty="0" err="1">
                <a:solidFill>
                  <a:schemeClr val="bg2">
                    <a:lumMod val="10000"/>
                  </a:schemeClr>
                </a:solidFill>
                <a:latin typeface="Bebas Neue" charset="0"/>
                <a:ea typeface="ＭＳ Ｐゴシック" charset="0"/>
                <a:cs typeface="ＭＳ Ｐゴシック" charset="0"/>
                <a:sym typeface="Bebas Neue" charset="0"/>
              </a:rPr>
              <a:t>mmWAVE</a:t>
            </a:r>
            <a:r>
              <a:rPr lang="en-US" sz="1600" b="1" dirty="0">
                <a:solidFill>
                  <a:schemeClr val="bg2">
                    <a:lumMod val="10000"/>
                  </a:schemeClr>
                </a:solidFill>
                <a:latin typeface="Bebas Neue" charset="0"/>
                <a:ea typeface="ＭＳ Ｐゴシック" charset="0"/>
                <a:cs typeface="ＭＳ Ｐゴシック" charset="0"/>
                <a:sym typeface="Bebas Neue" charset="0"/>
              </a:rPr>
              <a:t> MODE SELECTION</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980" t="1106" r="3252" b="-182"/>
          <a:stretch/>
        </p:blipFill>
        <p:spPr>
          <a:xfrm>
            <a:off x="410590" y="1495526"/>
            <a:ext cx="3816424" cy="3024336"/>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744" t="4489" r="2597"/>
          <a:stretch/>
        </p:blipFill>
        <p:spPr>
          <a:xfrm>
            <a:off x="4774132" y="1548251"/>
            <a:ext cx="3816424" cy="2918886"/>
          </a:xfrm>
          <a:prstGeom prst="rect">
            <a:avLst/>
          </a:prstGeom>
        </p:spPr>
      </p:pic>
    </p:spTree>
    <p:extLst>
      <p:ext uri="{BB962C8B-B14F-4D97-AF65-F5344CB8AC3E}">
        <p14:creationId xmlns:p14="http://schemas.microsoft.com/office/powerpoint/2010/main" val="2922127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600262" y="934397"/>
            <a:ext cx="7200809" cy="575672"/>
            <a:chOff x="52" y="853"/>
            <a:chExt cx="10996" cy="967"/>
          </a:xfrm>
        </p:grpSpPr>
        <p:sp>
          <p:nvSpPr>
            <p:cNvPr id="19" name="Rectangle 5"/>
            <p:cNvSpPr>
              <a:spLocks/>
            </p:cNvSpPr>
            <p:nvPr/>
          </p:nvSpPr>
          <p:spPr bwMode="auto">
            <a:xfrm>
              <a:off x="52" y="853"/>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endParaRPr lang="en" sz="2800" dirty="0">
                <a:solidFill>
                  <a:schemeClr val="dk1"/>
                </a:solidFill>
                <a:latin typeface="Bebas Neue"/>
              </a:endParaRPr>
            </a:p>
          </p:txBody>
        </p:sp>
        <p:sp>
          <p:nvSpPr>
            <p:cNvPr id="2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19</a:t>
            </a:fld>
            <a:endParaRPr lang="en-US" dirty="0"/>
          </a:p>
        </p:txBody>
      </p:sp>
      <p:sp>
        <p:nvSpPr>
          <p:cNvPr id="17" name="Rectangle 2"/>
          <p:cNvSpPr>
            <a:spLocks/>
          </p:cNvSpPr>
          <p:nvPr/>
        </p:nvSpPr>
        <p:spPr bwMode="auto">
          <a:xfrm>
            <a:off x="674341" y="241504"/>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16" name="Shape 73"/>
          <p:cNvSpPr txBox="1"/>
          <p:nvPr/>
        </p:nvSpPr>
        <p:spPr>
          <a:xfrm>
            <a:off x="4404485" y="500742"/>
            <a:ext cx="4305778" cy="1021200"/>
          </a:xfrm>
          <a:prstGeom prst="rect">
            <a:avLst/>
          </a:prstGeom>
          <a:noFill/>
          <a:ln>
            <a:noFill/>
          </a:ln>
        </p:spPr>
        <p:txBody>
          <a:bodyPr lIns="91425" tIns="91425" rIns="91425" bIns="91425" anchor="ctr" anchorCtr="0">
            <a:noAutofit/>
          </a:bodyPr>
          <a:lstStyle/>
          <a:p>
            <a:pPr lvl="0" algn="l">
              <a:spcBef>
                <a:spcPts val="0"/>
              </a:spcBef>
            </a:pPr>
            <a:r>
              <a:rPr lang="en-US" sz="2850" dirty="0">
                <a:solidFill>
                  <a:schemeClr val="bg2">
                    <a:lumMod val="10000"/>
                  </a:schemeClr>
                </a:solidFill>
                <a:latin typeface="Bebas Neue"/>
              </a:rPr>
              <a:t>DATA CENTER TRAFFIC BACKHAULING</a:t>
            </a:r>
            <a:endParaRPr lang="en" sz="2850" dirty="0">
              <a:solidFill>
                <a:schemeClr val="bg2">
                  <a:lumMod val="10000"/>
                </a:schemeClr>
              </a:solidFill>
              <a:latin typeface="Bebas Neue"/>
            </a:endParaRPr>
          </a:p>
        </p:txBody>
      </p:sp>
      <p:graphicFrame>
        <p:nvGraphicFramePr>
          <p:cNvPr id="20" name="Diagram 19"/>
          <p:cNvGraphicFramePr/>
          <p:nvPr>
            <p:extLst>
              <p:ext uri="{D42A27DB-BD31-4B8C-83A1-F6EECF244321}">
                <p14:modId xmlns:p14="http://schemas.microsoft.com/office/powerpoint/2010/main" val="2914199960"/>
              </p:ext>
            </p:extLst>
          </p:nvPr>
        </p:nvGraphicFramePr>
        <p:xfrm>
          <a:off x="4492159" y="1613655"/>
          <a:ext cx="4514840" cy="29452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Rectangle 12"/>
          <p:cNvSpPr>
            <a:spLocks/>
          </p:cNvSpPr>
          <p:nvPr/>
        </p:nvSpPr>
        <p:spPr bwMode="auto">
          <a:xfrm>
            <a:off x="614187" y="788370"/>
            <a:ext cx="5291415" cy="426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2850" dirty="0">
                <a:solidFill>
                  <a:schemeClr val="bg2">
                    <a:lumMod val="10000"/>
                  </a:schemeClr>
                </a:solidFill>
                <a:latin typeface="Bebas Neue" charset="0"/>
                <a:ea typeface="ＭＳ Ｐゴシック" charset="0"/>
                <a:cs typeface="ＭＳ Ｐゴシック" charset="0"/>
                <a:sym typeface="Bebas Neue" charset="0"/>
              </a:rPr>
              <a:t>NETWORK </a:t>
            </a:r>
          </a:p>
          <a:p>
            <a:pPr algn="l"/>
            <a:r>
              <a:rPr lang="en-US" sz="2850" dirty="0">
                <a:solidFill>
                  <a:schemeClr val="bg2">
                    <a:lumMod val="10000"/>
                  </a:schemeClr>
                </a:solidFill>
                <a:latin typeface="Bebas Neue" charset="0"/>
                <a:ea typeface="ＭＳ Ｐゴシック" charset="0"/>
                <a:cs typeface="ＭＳ Ｐゴシック" charset="0"/>
                <a:sym typeface="Bebas Neue" charset="0"/>
              </a:rPr>
              <a:t>ARCHITECTURE</a:t>
            </a:r>
          </a:p>
        </p:txBody>
      </p:sp>
      <p:grpSp>
        <p:nvGrpSpPr>
          <p:cNvPr id="29" name="Group 4"/>
          <p:cNvGrpSpPr>
            <a:grpSpLocks/>
          </p:cNvGrpSpPr>
          <p:nvPr/>
        </p:nvGrpSpPr>
        <p:grpSpPr bwMode="auto">
          <a:xfrm>
            <a:off x="4500718" y="867071"/>
            <a:ext cx="7200809" cy="663701"/>
            <a:chOff x="52" y="853"/>
            <a:chExt cx="10996" cy="967"/>
          </a:xfrm>
        </p:grpSpPr>
        <p:sp>
          <p:nvSpPr>
            <p:cNvPr id="30" name="Rectangle 5"/>
            <p:cNvSpPr>
              <a:spLocks/>
            </p:cNvSpPr>
            <p:nvPr/>
          </p:nvSpPr>
          <p:spPr bwMode="auto">
            <a:xfrm>
              <a:off x="52" y="853"/>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endParaRPr lang="en" sz="2800" dirty="0">
                <a:solidFill>
                  <a:schemeClr val="dk1"/>
                </a:solidFill>
                <a:latin typeface="Bebas Neue"/>
              </a:endParaRPr>
            </a:p>
          </p:txBody>
        </p:sp>
        <p:sp>
          <p:nvSpPr>
            <p:cNvPr id="3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32"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33"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5659" y="1811702"/>
            <a:ext cx="3945007" cy="2747174"/>
          </a:xfrm>
          <a:prstGeom prst="rect">
            <a:avLst/>
          </a:prstGeom>
        </p:spPr>
      </p:pic>
      <p:sp>
        <p:nvSpPr>
          <p:cNvPr id="3" name="Rectangle 2"/>
          <p:cNvSpPr/>
          <p:nvPr/>
        </p:nvSpPr>
        <p:spPr bwMode="auto">
          <a:xfrm>
            <a:off x="1319448" y="3460230"/>
            <a:ext cx="576064" cy="144016"/>
          </a:xfrm>
          <a:prstGeom prst="rect">
            <a:avLst/>
          </a:prstGeom>
          <a:noFill/>
          <a:ln w="25400" cap="flat" cmpd="sng" algn="ctr">
            <a:solidFill>
              <a:srgbClr val="FF33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6939388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Graphic spid="20" grpId="0">
        <p:bldAsOne/>
      </p:bldGraphic>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323528" y="267442"/>
            <a:ext cx="7633325" cy="719738"/>
            <a:chOff x="52" y="611"/>
            <a:chExt cx="10996" cy="1209"/>
          </a:xfrm>
        </p:grpSpPr>
        <p:sp>
          <p:nvSpPr>
            <p:cNvPr id="19" name="Rectangle 5"/>
            <p:cNvSpPr>
              <a:spLocks/>
            </p:cNvSpPr>
            <p:nvPr/>
          </p:nvSpPr>
          <p:spPr bwMode="auto">
            <a:xfrm>
              <a:off x="52" y="611"/>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 sz="2800" dirty="0">
                  <a:solidFill>
                    <a:schemeClr val="bg2">
                      <a:lumMod val="10000"/>
                    </a:schemeClr>
                  </a:solidFill>
                  <a:latin typeface="Bebas Neue"/>
                </a:rPr>
                <a:t>DISTANCE-DEPENDENT MODE SWITCHING</a:t>
              </a:r>
            </a:p>
          </p:txBody>
        </p:sp>
        <p:sp>
          <p:nvSpPr>
            <p:cNvPr id="21" name="Oval 7"/>
            <p:cNvSpPr>
              <a:spLocks/>
            </p:cNvSpPr>
            <p:nvPr/>
          </p:nvSpPr>
          <p:spPr bwMode="auto">
            <a:xfrm>
              <a:off x="65"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4" name="Oval 8"/>
            <p:cNvSpPr>
              <a:spLocks/>
            </p:cNvSpPr>
            <p:nvPr/>
          </p:nvSpPr>
          <p:spPr bwMode="auto">
            <a:xfrm>
              <a:off x="257"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6" name="Oval 9"/>
            <p:cNvSpPr>
              <a:spLocks/>
            </p:cNvSpPr>
            <p:nvPr/>
          </p:nvSpPr>
          <p:spPr bwMode="auto">
            <a:xfrm>
              <a:off x="449" y="1700"/>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20</a:t>
            </a:fld>
            <a:endParaRPr lang="en-US" dirty="0"/>
          </a:p>
        </p:txBody>
      </p:sp>
      <p:sp>
        <p:nvSpPr>
          <p:cNvPr id="17" name="Rectangle 2"/>
          <p:cNvSpPr>
            <a:spLocks/>
          </p:cNvSpPr>
          <p:nvPr/>
        </p:nvSpPr>
        <p:spPr bwMode="auto">
          <a:xfrm>
            <a:off x="323528"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9" name="TextBox 8"/>
          <p:cNvSpPr txBox="1"/>
          <p:nvPr/>
        </p:nvSpPr>
        <p:spPr>
          <a:xfrm>
            <a:off x="143264" y="1491630"/>
            <a:ext cx="4140704" cy="2585323"/>
          </a:xfrm>
          <a:prstGeom prst="rect">
            <a:avLst/>
          </a:prstGeom>
          <a:noFill/>
        </p:spPr>
        <p:txBody>
          <a:bodyPr wrap="square" rtlCol="0">
            <a:spAutoFit/>
          </a:bodyPr>
          <a:lstStyle/>
          <a:p>
            <a:pPr algn="l"/>
            <a:r>
              <a:rPr lang="en-US" sz="1800" dirty="0">
                <a:solidFill>
                  <a:schemeClr val="accent1"/>
                </a:solidFill>
              </a:rPr>
              <a:t>How do we select between the two types of wireless access?</a:t>
            </a:r>
          </a:p>
          <a:p>
            <a:pPr algn="l"/>
            <a:endParaRPr lang="en-US" sz="1800" i="1" dirty="0">
              <a:solidFill>
                <a:schemeClr val="bg2">
                  <a:lumMod val="10000"/>
                </a:schemeClr>
              </a:solidFill>
            </a:endParaRPr>
          </a:p>
          <a:p>
            <a:pPr marL="342900" indent="-342900" algn="l">
              <a:buFont typeface="+mj-lt"/>
              <a:buAutoNum type="arabicPeriod"/>
            </a:pPr>
            <a:r>
              <a:rPr lang="en-US" sz="1800" dirty="0">
                <a:solidFill>
                  <a:schemeClr val="bg2">
                    <a:lumMod val="10000"/>
                  </a:schemeClr>
                </a:solidFill>
              </a:rPr>
              <a:t>Vehicle moves closer to the SD-BS before pulling away again.</a:t>
            </a:r>
            <a:endParaRPr lang="en-US" sz="1800" i="1" dirty="0">
              <a:solidFill>
                <a:schemeClr val="bg2">
                  <a:lumMod val="10000"/>
                </a:schemeClr>
              </a:solidFill>
            </a:endParaRPr>
          </a:p>
          <a:p>
            <a:pPr marL="342900" indent="-342900" algn="l">
              <a:buFont typeface="+mj-lt"/>
              <a:buAutoNum type="arabicPeriod"/>
            </a:pPr>
            <a:r>
              <a:rPr lang="en-US" sz="1800" i="1" dirty="0" err="1">
                <a:solidFill>
                  <a:schemeClr val="bg2">
                    <a:lumMod val="10000"/>
                  </a:schemeClr>
                </a:solidFill>
              </a:rPr>
              <a:t>d</a:t>
            </a:r>
            <a:r>
              <a:rPr lang="en-US" sz="1800" i="1" baseline="-25000" dirty="0" err="1">
                <a:solidFill>
                  <a:schemeClr val="bg2">
                    <a:lumMod val="10000"/>
                  </a:schemeClr>
                </a:solidFill>
              </a:rPr>
              <a:t>mm</a:t>
            </a:r>
            <a:r>
              <a:rPr lang="en-US" sz="1800" i="1" dirty="0">
                <a:solidFill>
                  <a:schemeClr val="bg2">
                    <a:lumMod val="10000"/>
                  </a:schemeClr>
                </a:solidFill>
              </a:rPr>
              <a:t> &gt;&gt; </a:t>
            </a:r>
            <a:r>
              <a:rPr lang="en-US" sz="1800" i="1" dirty="0" err="1">
                <a:solidFill>
                  <a:schemeClr val="bg2">
                    <a:lumMod val="10000"/>
                  </a:schemeClr>
                </a:solidFill>
              </a:rPr>
              <a:t>d</a:t>
            </a:r>
            <a:r>
              <a:rPr lang="en-US" sz="1800" i="1" baseline="-25000" dirty="0" err="1">
                <a:solidFill>
                  <a:schemeClr val="bg2">
                    <a:lumMod val="10000"/>
                  </a:schemeClr>
                </a:solidFill>
              </a:rPr>
              <a:t>THz</a:t>
            </a:r>
            <a:endParaRPr lang="en-US" sz="1800" dirty="0">
              <a:solidFill>
                <a:schemeClr val="bg2">
                  <a:lumMod val="10000"/>
                </a:schemeClr>
              </a:solidFill>
            </a:endParaRPr>
          </a:p>
          <a:p>
            <a:pPr marL="342900" indent="-342900" algn="l">
              <a:buFont typeface="+mj-lt"/>
              <a:buAutoNum type="arabicPeriod"/>
            </a:pPr>
            <a:r>
              <a:rPr lang="en-US" sz="1800" dirty="0">
                <a:solidFill>
                  <a:schemeClr val="bg2">
                    <a:lumMod val="10000"/>
                  </a:schemeClr>
                </a:solidFill>
              </a:rPr>
              <a:t>Communicating node pair always defaults to THz communication when </a:t>
            </a:r>
            <a:r>
              <a:rPr lang="en-US" sz="1800" i="1" dirty="0">
                <a:solidFill>
                  <a:schemeClr val="bg2">
                    <a:lumMod val="10000"/>
                  </a:schemeClr>
                </a:solidFill>
              </a:rPr>
              <a:t>d ≤ </a:t>
            </a:r>
            <a:r>
              <a:rPr lang="en-US" sz="1800" i="1" dirty="0" err="1">
                <a:solidFill>
                  <a:schemeClr val="bg2">
                    <a:lumMod val="10000"/>
                  </a:schemeClr>
                </a:solidFill>
              </a:rPr>
              <a:t>d</a:t>
            </a:r>
            <a:r>
              <a:rPr lang="en-US" sz="1800" i="1" baseline="-25000" dirty="0" err="1">
                <a:solidFill>
                  <a:schemeClr val="bg2">
                    <a:lumMod val="10000"/>
                  </a:schemeClr>
                </a:solidFill>
              </a:rPr>
              <a:t>THz</a:t>
            </a:r>
            <a:endParaRPr lang="en-US" sz="1800" dirty="0">
              <a:solidFill>
                <a:schemeClr val="bg2">
                  <a:lumMod val="10000"/>
                </a:schemeClr>
              </a:solidFill>
            </a:endParaRPr>
          </a:p>
        </p:txBody>
      </p:sp>
      <p:sp>
        <p:nvSpPr>
          <p:cNvPr id="11" name="TextBox 10"/>
          <p:cNvSpPr txBox="1"/>
          <p:nvPr/>
        </p:nvSpPr>
        <p:spPr>
          <a:xfrm>
            <a:off x="4103947" y="3925592"/>
            <a:ext cx="4860541" cy="784830"/>
          </a:xfrm>
          <a:prstGeom prst="rect">
            <a:avLst/>
          </a:prstGeom>
          <a:noFill/>
        </p:spPr>
        <p:txBody>
          <a:bodyPr wrap="square" rtlCol="0">
            <a:spAutoFit/>
          </a:bodyPr>
          <a:lstStyle/>
          <a:p>
            <a:pPr algn="l"/>
            <a:r>
              <a:rPr lang="en-US" sz="1500" dirty="0">
                <a:solidFill>
                  <a:schemeClr val="bg2">
                    <a:lumMod val="10000"/>
                  </a:schemeClr>
                </a:solidFill>
              </a:rPr>
              <a:t>Selecting durations for uplink (A-C) and downlink (C-E)</a:t>
            </a:r>
          </a:p>
          <a:p>
            <a:pPr marL="171450" indent="-171450" algn="l">
              <a:buFont typeface="Arial" panose="020B0604020202020204" pitchFamily="34" charset="0"/>
              <a:buChar char="•"/>
            </a:pPr>
            <a:r>
              <a:rPr lang="en-US" sz="1500" b="1" dirty="0">
                <a:solidFill>
                  <a:schemeClr val="bg2">
                    <a:lumMod val="10000"/>
                  </a:schemeClr>
                </a:solidFill>
              </a:rPr>
              <a:t>B-D: </a:t>
            </a:r>
            <a:r>
              <a:rPr lang="en-US" sz="1500" dirty="0">
                <a:solidFill>
                  <a:schemeClr val="bg2">
                    <a:lumMod val="10000"/>
                  </a:schemeClr>
                </a:solidFill>
              </a:rPr>
              <a:t>THz communication</a:t>
            </a:r>
          </a:p>
          <a:p>
            <a:pPr marL="171450" indent="-171450" algn="l">
              <a:buFont typeface="Arial" panose="020B0604020202020204" pitchFamily="34" charset="0"/>
              <a:buChar char="•"/>
            </a:pPr>
            <a:r>
              <a:rPr lang="en-US" sz="1500" b="1" dirty="0">
                <a:solidFill>
                  <a:schemeClr val="bg2">
                    <a:lumMod val="10000"/>
                  </a:schemeClr>
                </a:solidFill>
              </a:rPr>
              <a:t>A-B &amp; D-E: </a:t>
            </a:r>
            <a:r>
              <a:rPr lang="en-US" sz="1500" dirty="0" err="1">
                <a:solidFill>
                  <a:schemeClr val="bg2">
                    <a:lumMod val="10000"/>
                  </a:schemeClr>
                </a:solidFill>
              </a:rPr>
              <a:t>mmWave</a:t>
            </a:r>
            <a:r>
              <a:rPr lang="en-US" sz="1500" dirty="0">
                <a:solidFill>
                  <a:schemeClr val="bg2">
                    <a:lumMod val="10000"/>
                  </a:schemeClr>
                </a:solidFill>
              </a:rPr>
              <a:t> communication</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5375" y="843558"/>
            <a:ext cx="4573089" cy="3024336"/>
          </a:xfrm>
          <a:prstGeom prst="rect">
            <a:avLst/>
          </a:prstGeom>
        </p:spPr>
      </p:pic>
    </p:spTree>
    <p:extLst>
      <p:ext uri="{BB962C8B-B14F-4D97-AF65-F5344CB8AC3E}">
        <p14:creationId xmlns:p14="http://schemas.microsoft.com/office/powerpoint/2010/main" val="31721695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p:cNvGrpSpPr>
          <p:nvPr/>
        </p:nvGrpSpPr>
        <p:grpSpPr bwMode="auto">
          <a:xfrm>
            <a:off x="323528" y="267442"/>
            <a:ext cx="7633325" cy="575672"/>
            <a:chOff x="52" y="611"/>
            <a:chExt cx="10996" cy="967"/>
          </a:xfrm>
        </p:grpSpPr>
        <p:sp>
          <p:nvSpPr>
            <p:cNvPr id="19" name="Rectangle 5"/>
            <p:cNvSpPr>
              <a:spLocks/>
            </p:cNvSpPr>
            <p:nvPr/>
          </p:nvSpPr>
          <p:spPr bwMode="auto">
            <a:xfrm>
              <a:off x="52" y="611"/>
              <a:ext cx="10996" cy="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spcBef>
                  <a:spcPts val="0"/>
                </a:spcBef>
              </a:pPr>
              <a:r>
                <a:rPr lang="en" sz="2800" dirty="0">
                  <a:solidFill>
                    <a:schemeClr val="bg2">
                      <a:lumMod val="10000"/>
                    </a:schemeClr>
                  </a:solidFill>
                  <a:latin typeface="Bebas Neue"/>
                </a:rPr>
                <a:t>PROTOCOL OVERVIEW: UPLINK PHASE</a:t>
              </a:r>
            </a:p>
          </p:txBody>
        </p:sp>
        <p:sp>
          <p:nvSpPr>
            <p:cNvPr id="21" name="Oval 7"/>
            <p:cNvSpPr>
              <a:spLocks/>
            </p:cNvSpPr>
            <p:nvPr/>
          </p:nvSpPr>
          <p:spPr bwMode="auto">
            <a:xfrm>
              <a:off x="65" y="145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4" name="Oval 8"/>
            <p:cNvSpPr>
              <a:spLocks/>
            </p:cNvSpPr>
            <p:nvPr/>
          </p:nvSpPr>
          <p:spPr bwMode="auto">
            <a:xfrm>
              <a:off x="257" y="145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sp>
          <p:nvSpPr>
            <p:cNvPr id="26" name="Oval 9"/>
            <p:cNvSpPr>
              <a:spLocks/>
            </p:cNvSpPr>
            <p:nvPr/>
          </p:nvSpPr>
          <p:spPr bwMode="auto">
            <a:xfrm>
              <a:off x="449" y="145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solidFill>
                  <a:schemeClr val="bg2">
                    <a:lumMod val="10000"/>
                  </a:schemeClr>
                </a:solidFill>
              </a:endParaRPr>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21</a:t>
            </a:fld>
            <a:endParaRPr lang="en-US" dirty="0"/>
          </a:p>
        </p:txBody>
      </p:sp>
      <p:sp>
        <p:nvSpPr>
          <p:cNvPr id="17" name="Rectangle 2"/>
          <p:cNvSpPr>
            <a:spLocks/>
          </p:cNvSpPr>
          <p:nvPr/>
        </p:nvSpPr>
        <p:spPr bwMode="auto">
          <a:xfrm>
            <a:off x="323528"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835236"/>
            <a:ext cx="5184576" cy="4231678"/>
          </a:xfrm>
          <a:prstGeom prst="rect">
            <a:avLst/>
          </a:prstGeom>
        </p:spPr>
      </p:pic>
    </p:spTree>
    <p:extLst>
      <p:ext uri="{BB962C8B-B14F-4D97-AF65-F5344CB8AC3E}">
        <p14:creationId xmlns:p14="http://schemas.microsoft.com/office/powerpoint/2010/main" val="24535594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4619424" y="1295235"/>
            <a:ext cx="4129040" cy="3173100"/>
          </a:xfrm>
          <a:prstGeom prst="rect">
            <a:avLst/>
          </a:prstGeom>
        </p:spPr>
      </p:pic>
      <p:sp>
        <p:nvSpPr>
          <p:cNvPr id="19" name="Rectangle 5"/>
          <p:cNvSpPr>
            <a:spLocks/>
          </p:cNvSpPr>
          <p:nvPr/>
        </p:nvSpPr>
        <p:spPr bwMode="auto">
          <a:xfrm>
            <a:off x="370173" y="434081"/>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400" dirty="0">
                <a:solidFill>
                  <a:schemeClr val="bg2">
                    <a:lumMod val="10000"/>
                  </a:schemeClr>
                </a:solidFill>
                <a:latin typeface="Bebas Neue" charset="0"/>
                <a:ea typeface="ＭＳ Ｐゴシック" charset="0"/>
                <a:cs typeface="ＭＳ Ｐゴシック" charset="0"/>
                <a:sym typeface="Bebas Neue" charset="0"/>
              </a:rPr>
              <a:t>DATA CENTER LOCATIONS IN BOSTON AND SUGGESTED ROUTE BETWEEN TWO DATA CENTERS</a:t>
            </a:r>
          </a:p>
        </p:txBody>
      </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22</a:t>
            </a:fld>
            <a:endParaRPr lang="en-US" dirty="0"/>
          </a:p>
        </p:txBody>
      </p:sp>
      <p:sp>
        <p:nvSpPr>
          <p:cNvPr id="17" name="Rectangle 2"/>
          <p:cNvSpPr>
            <a:spLocks/>
          </p:cNvSpPr>
          <p:nvPr/>
        </p:nvSpPr>
        <p:spPr bwMode="auto">
          <a:xfrm>
            <a:off x="408395"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22</a:t>
            </a:fld>
            <a:endParaRPr lang="en-US" sz="900">
              <a:solidFill>
                <a:schemeClr val="bg1"/>
              </a:solidFill>
              <a:latin typeface="Montserrat-Regular" charset="0"/>
              <a:ea typeface="ＭＳ Ｐゴシック" charset="0"/>
              <a:cs typeface="ＭＳ Ｐゴシック" charset="0"/>
            </a:endParaRPr>
          </a:p>
        </p:txBody>
      </p:sp>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338" y="1310516"/>
            <a:ext cx="4008497" cy="3157819"/>
          </a:xfrm>
          <a:prstGeom prst="rect">
            <a:avLst/>
          </a:prstGeom>
        </p:spPr>
      </p:pic>
      <p:sp>
        <p:nvSpPr>
          <p:cNvPr id="41" name="Rectangle 40"/>
          <p:cNvSpPr/>
          <p:nvPr/>
        </p:nvSpPr>
        <p:spPr>
          <a:xfrm>
            <a:off x="6948264" y="3915443"/>
            <a:ext cx="1368152" cy="307777"/>
          </a:xfrm>
          <a:prstGeom prst="rect">
            <a:avLst/>
          </a:prstGeom>
          <a:solidFill>
            <a:schemeClr val="bg1"/>
          </a:solidFill>
        </p:spPr>
        <p:txBody>
          <a:bodyPr wrap="square">
            <a:spAutoFit/>
          </a:bodyPr>
          <a:lstStyle/>
          <a:p>
            <a:pPr algn="l"/>
            <a:r>
              <a:rPr lang="en-US" sz="1400" dirty="0">
                <a:solidFill>
                  <a:srgbClr val="FFC000"/>
                </a:solidFill>
                <a:latin typeface="NimbusRomNo9L-ReguItal"/>
              </a:rPr>
              <a:t>Markley Group</a:t>
            </a:r>
            <a:endParaRPr lang="en-US" sz="1400" dirty="0">
              <a:solidFill>
                <a:srgbClr val="FFC000"/>
              </a:solidFill>
            </a:endParaRPr>
          </a:p>
        </p:txBody>
      </p:sp>
      <p:sp>
        <p:nvSpPr>
          <p:cNvPr id="42" name="Rectangle 41"/>
          <p:cNvSpPr/>
          <p:nvPr/>
        </p:nvSpPr>
        <p:spPr>
          <a:xfrm>
            <a:off x="4788024" y="1676215"/>
            <a:ext cx="1864658" cy="307777"/>
          </a:xfrm>
          <a:prstGeom prst="rect">
            <a:avLst/>
          </a:prstGeom>
          <a:solidFill>
            <a:schemeClr val="bg1"/>
          </a:solidFill>
        </p:spPr>
        <p:txBody>
          <a:bodyPr wrap="square">
            <a:spAutoFit/>
          </a:bodyPr>
          <a:lstStyle/>
          <a:p>
            <a:pPr algn="l"/>
            <a:r>
              <a:rPr lang="en-US" sz="1400" dirty="0">
                <a:solidFill>
                  <a:srgbClr val="6B9B3F"/>
                </a:solidFill>
                <a:latin typeface="NimbusRomNo9L-ReguItal"/>
              </a:rPr>
              <a:t>XO Communications</a:t>
            </a:r>
            <a:endParaRPr lang="en-US" sz="1400" dirty="0">
              <a:solidFill>
                <a:srgbClr val="6B9B3F"/>
              </a:solidFill>
            </a:endParaRPr>
          </a:p>
        </p:txBody>
      </p:sp>
      <p:grpSp>
        <p:nvGrpSpPr>
          <p:cNvPr id="43" name="Group 4"/>
          <p:cNvGrpSpPr>
            <a:grpSpLocks/>
          </p:cNvGrpSpPr>
          <p:nvPr/>
        </p:nvGrpSpPr>
        <p:grpSpPr bwMode="auto">
          <a:xfrm>
            <a:off x="402338" y="1056625"/>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Tree>
    <p:extLst>
      <p:ext uri="{BB962C8B-B14F-4D97-AF65-F5344CB8AC3E}">
        <p14:creationId xmlns:p14="http://schemas.microsoft.com/office/powerpoint/2010/main" val="32287836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p:cNvSpPr>
          <p:nvPr/>
        </p:nvSpPr>
        <p:spPr bwMode="auto">
          <a:xfrm>
            <a:off x="370173" y="195486"/>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defRPr/>
            </a:pPr>
            <a:r>
              <a:rPr lang="en-US" sz="2800" kern="0" dirty="0">
                <a:solidFill>
                  <a:schemeClr val="bg2">
                    <a:lumMod val="10000"/>
                  </a:schemeClr>
                </a:solidFill>
                <a:latin typeface="Bebas Neue"/>
              </a:rPr>
              <a:t>SIMULATION-BASED CASE STUDY</a:t>
            </a:r>
            <a:endParaRPr lang="en" sz="2800" kern="0" dirty="0">
              <a:solidFill>
                <a:schemeClr val="bg2">
                  <a:lumMod val="10000"/>
                </a:schemeClr>
              </a:solidFill>
              <a:latin typeface="Bebas Neue"/>
            </a:endParaRPr>
          </a:p>
        </p:txBody>
      </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23</a:t>
            </a:fld>
            <a:endParaRPr lang="en-US" dirty="0"/>
          </a:p>
        </p:txBody>
      </p:sp>
      <p:sp>
        <p:nvSpPr>
          <p:cNvPr id="17" name="Rectangle 2"/>
          <p:cNvSpPr>
            <a:spLocks/>
          </p:cNvSpPr>
          <p:nvPr/>
        </p:nvSpPr>
        <p:spPr bwMode="auto">
          <a:xfrm>
            <a:off x="408395" y="8663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grpSp>
        <p:nvGrpSpPr>
          <p:cNvPr id="43" name="Group 4"/>
          <p:cNvGrpSpPr>
            <a:grpSpLocks/>
          </p:cNvGrpSpPr>
          <p:nvPr/>
        </p:nvGrpSpPr>
        <p:grpSpPr bwMode="auto">
          <a:xfrm>
            <a:off x="367037" y="644748"/>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037" y="1294031"/>
            <a:ext cx="4351825" cy="3049127"/>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416" y="1295349"/>
            <a:ext cx="3041844" cy="3258473"/>
          </a:xfrm>
          <a:prstGeom prst="rect">
            <a:avLst/>
          </a:prstGeom>
        </p:spPr>
      </p:pic>
      <p:sp>
        <p:nvSpPr>
          <p:cNvPr id="21" name="TextBox 20"/>
          <p:cNvSpPr txBox="1"/>
          <p:nvPr/>
        </p:nvSpPr>
        <p:spPr>
          <a:xfrm>
            <a:off x="1043608" y="843358"/>
            <a:ext cx="2676213" cy="334707"/>
          </a:xfrm>
          <a:prstGeom prst="rect">
            <a:avLst/>
          </a:prstGeom>
          <a:solidFill>
            <a:schemeClr val="bg1"/>
          </a:solidFill>
        </p:spPr>
        <p:txBody>
          <a:bodyPr wrap="square" rtlCol="0">
            <a:spAutoFit/>
          </a:bodyPr>
          <a:lstStyle/>
          <a:p>
            <a:pPr marL="215504" indent="-215504"/>
            <a:r>
              <a:rPr lang="en-US" sz="1575" b="1" dirty="0">
                <a:solidFill>
                  <a:schemeClr val="bg2">
                    <a:lumMod val="10000"/>
                  </a:schemeClr>
                </a:solidFill>
              </a:rPr>
              <a:t>Analyze the driving route</a:t>
            </a:r>
          </a:p>
        </p:txBody>
      </p:sp>
      <p:sp>
        <p:nvSpPr>
          <p:cNvPr id="23" name="TextBox 22"/>
          <p:cNvSpPr txBox="1"/>
          <p:nvPr/>
        </p:nvSpPr>
        <p:spPr>
          <a:xfrm>
            <a:off x="5227062" y="748104"/>
            <a:ext cx="3528392" cy="577081"/>
          </a:xfrm>
          <a:prstGeom prst="rect">
            <a:avLst/>
          </a:prstGeom>
          <a:noFill/>
        </p:spPr>
        <p:txBody>
          <a:bodyPr wrap="square" rtlCol="0">
            <a:spAutoFit/>
          </a:bodyPr>
          <a:lstStyle/>
          <a:p>
            <a:pPr marL="215504" indent="-215504"/>
            <a:r>
              <a:rPr lang="en-US" sz="1575" b="1" dirty="0">
                <a:solidFill>
                  <a:schemeClr val="bg2">
                    <a:lumMod val="10000"/>
                  </a:schemeClr>
                </a:solidFill>
              </a:rPr>
              <a:t>Identify geometry of the scene and extract mobility patterns</a:t>
            </a:r>
          </a:p>
        </p:txBody>
      </p:sp>
      <p:sp>
        <p:nvSpPr>
          <p:cNvPr id="24" name="Right Arrow 23"/>
          <p:cNvSpPr/>
          <p:nvPr/>
        </p:nvSpPr>
        <p:spPr bwMode="auto">
          <a:xfrm>
            <a:off x="4785957" y="2420032"/>
            <a:ext cx="599968" cy="668514"/>
          </a:xfrm>
          <a:prstGeom prst="rightArrow">
            <a:avLst/>
          </a:prstGeom>
          <a:solidFill>
            <a:schemeClr val="accent2"/>
          </a:solidFill>
          <a:ln w="254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a:endParaRPr lang="en-US" sz="4200" dirty="0"/>
          </a:p>
        </p:txBody>
      </p:sp>
    </p:spTree>
    <p:extLst>
      <p:ext uri="{BB962C8B-B14F-4D97-AF65-F5344CB8AC3E}">
        <p14:creationId xmlns:p14="http://schemas.microsoft.com/office/powerpoint/2010/main" val="18311501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24</a:t>
            </a:fld>
            <a:endParaRPr lang="en-US" dirty="0"/>
          </a:p>
        </p:txBody>
      </p:sp>
      <p:sp>
        <p:nvSpPr>
          <p:cNvPr id="17" name="Rectangle 2"/>
          <p:cNvSpPr>
            <a:spLocks/>
          </p:cNvSpPr>
          <p:nvPr/>
        </p:nvSpPr>
        <p:spPr bwMode="auto">
          <a:xfrm>
            <a:off x="290709" y="27591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24</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8190" y="86077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24</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349945"/>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850" dirty="0">
                <a:solidFill>
                  <a:schemeClr val="bg2">
                    <a:lumMod val="10000"/>
                  </a:schemeClr>
                </a:solidFill>
                <a:latin typeface="Bebas Neue" charset="0"/>
                <a:ea typeface="ＭＳ Ｐゴシック" charset="0"/>
                <a:cs typeface="ＭＳ Ｐゴシック" charset="0"/>
                <a:sym typeface="Bebas Neue" charset="0"/>
              </a:rPr>
              <a:t>DATA SHOWER BULK</a:t>
            </a: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24</a:t>
            </a:fld>
            <a:endParaRPr lang="en-US" sz="900">
              <a:solidFill>
                <a:schemeClr val="bg1"/>
              </a:solidFill>
              <a:latin typeface="Montserrat-Regular" charset="0"/>
              <a:ea typeface="ＭＳ Ｐゴシック" charset="0"/>
              <a:cs typeface="ＭＳ Ｐゴシック" charset="0"/>
            </a:endParaRPr>
          </a:p>
        </p:txBody>
      </p:sp>
      <p:sp>
        <p:nvSpPr>
          <p:cNvPr id="26" name="Rectangle 12"/>
          <p:cNvSpPr>
            <a:spLocks/>
          </p:cNvSpPr>
          <p:nvPr/>
        </p:nvSpPr>
        <p:spPr bwMode="auto">
          <a:xfrm>
            <a:off x="722317" y="1233625"/>
            <a:ext cx="4415975" cy="255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1600" b="1" dirty="0">
                <a:solidFill>
                  <a:schemeClr val="bg2">
                    <a:lumMod val="10000"/>
                  </a:schemeClr>
                </a:solidFill>
                <a:latin typeface="Bebas Neue" charset="0"/>
                <a:ea typeface="ＭＳ Ｐゴシック" charset="0"/>
                <a:cs typeface="ＭＳ Ｐゴシック" charset="0"/>
                <a:sym typeface="Bebas Neue" charset="0"/>
              </a:rPr>
              <a:t>DATA SHOWER AS A FUNCTION OF MINIMUM SEPARATION DISTANCE AND AVERAGE MULE VELOCITY</a:t>
            </a:r>
          </a:p>
        </p:txBody>
      </p:sp>
      <p:sp>
        <p:nvSpPr>
          <p:cNvPr id="27" name="Rectangle 12"/>
          <p:cNvSpPr>
            <a:spLocks/>
          </p:cNvSpPr>
          <p:nvPr/>
        </p:nvSpPr>
        <p:spPr bwMode="auto">
          <a:xfrm>
            <a:off x="5133218" y="1166860"/>
            <a:ext cx="3550167" cy="255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en-US" sz="1600" b="1" dirty="0">
                <a:solidFill>
                  <a:schemeClr val="bg2">
                    <a:lumMod val="10000"/>
                  </a:schemeClr>
                </a:solidFill>
                <a:latin typeface="Bebas Neue" charset="0"/>
                <a:ea typeface="ＭＳ Ｐゴシック" charset="0"/>
                <a:cs typeface="ＭＳ Ｐゴシック" charset="0"/>
                <a:sym typeface="Bebas Neue" charset="0"/>
              </a:rPr>
              <a:t>DATA SHOWER AS A FUNCTION OF AVERAGE MULE VELOCITY</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412" t="4543" r="7881"/>
          <a:stretch/>
        </p:blipFill>
        <p:spPr>
          <a:xfrm>
            <a:off x="4901658" y="1613936"/>
            <a:ext cx="3744416" cy="3021997"/>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800" t="5201" r="3800" b="1000"/>
          <a:stretch/>
        </p:blipFill>
        <p:spPr>
          <a:xfrm>
            <a:off x="552996" y="1699504"/>
            <a:ext cx="3744416" cy="2850862"/>
          </a:xfrm>
          <a:prstGeom prst="rect">
            <a:avLst/>
          </a:prstGeom>
        </p:spPr>
      </p:pic>
    </p:spTree>
    <p:extLst>
      <p:ext uri="{BB962C8B-B14F-4D97-AF65-F5344CB8AC3E}">
        <p14:creationId xmlns:p14="http://schemas.microsoft.com/office/powerpoint/2010/main" val="32127547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p:cNvSpPr>
          <p:nvPr/>
        </p:nvSpPr>
        <p:spPr bwMode="auto">
          <a:xfrm>
            <a:off x="355210" y="219589"/>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defRPr/>
            </a:pPr>
            <a:r>
              <a:rPr lang="en-US" sz="2800" kern="0" dirty="0">
                <a:solidFill>
                  <a:schemeClr val="bg2">
                    <a:lumMod val="10000"/>
                  </a:schemeClr>
                </a:solidFill>
                <a:latin typeface="Bebas Neue"/>
              </a:rPr>
              <a:t>SUMMARY - CHALLENGES TACKLED</a:t>
            </a:r>
            <a:endParaRPr lang="en" sz="2800" kern="0" dirty="0">
              <a:solidFill>
                <a:schemeClr val="bg2">
                  <a:lumMod val="10000"/>
                </a:schemeClr>
              </a:solidFill>
              <a:latin typeface="Bebas Neue"/>
            </a:endParaRPr>
          </a:p>
        </p:txBody>
      </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25</a:t>
            </a:fld>
            <a:endParaRPr lang="en-US" dirty="0"/>
          </a:p>
        </p:txBody>
      </p:sp>
      <p:sp>
        <p:nvSpPr>
          <p:cNvPr id="17" name="Rectangle 2"/>
          <p:cNvSpPr>
            <a:spLocks/>
          </p:cNvSpPr>
          <p:nvPr/>
        </p:nvSpPr>
        <p:spPr bwMode="auto">
          <a:xfrm>
            <a:off x="408395" y="127752"/>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grpSp>
        <p:nvGrpSpPr>
          <p:cNvPr id="43" name="Group 4"/>
          <p:cNvGrpSpPr>
            <a:grpSpLocks/>
          </p:cNvGrpSpPr>
          <p:nvPr/>
        </p:nvGrpSpPr>
        <p:grpSpPr bwMode="auto">
          <a:xfrm>
            <a:off x="355210" y="710525"/>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26" name="TextBox 25"/>
          <p:cNvSpPr txBox="1"/>
          <p:nvPr/>
        </p:nvSpPr>
        <p:spPr>
          <a:xfrm>
            <a:off x="251520" y="1314509"/>
            <a:ext cx="4689234" cy="2985433"/>
          </a:xfrm>
          <a:prstGeom prst="rect">
            <a:avLst/>
          </a:prstGeom>
          <a:noFill/>
        </p:spPr>
        <p:txBody>
          <a:bodyPr wrap="square" rtlCol="0">
            <a:spAutoFit/>
          </a:bodyPr>
          <a:lstStyle/>
          <a:p>
            <a:pPr marL="325041" indent="-285750" algn="l">
              <a:buFont typeface="Wingdings" panose="05000000000000000000" pitchFamily="2" charset="2"/>
              <a:buChar char="§"/>
            </a:pPr>
            <a:r>
              <a:rPr lang="en-US" sz="2000" dirty="0" err="1">
                <a:solidFill>
                  <a:schemeClr val="bg2">
                    <a:lumMod val="10000"/>
                  </a:schemeClr>
                </a:solidFill>
              </a:rPr>
              <a:t>mmWave</a:t>
            </a:r>
            <a:r>
              <a:rPr lang="en-US" sz="2000" dirty="0">
                <a:solidFill>
                  <a:schemeClr val="bg2">
                    <a:lumMod val="10000"/>
                  </a:schemeClr>
                </a:solidFill>
              </a:rPr>
              <a:t> and THz Channel Models not available for capacity modeling</a:t>
            </a:r>
          </a:p>
          <a:p>
            <a:pPr marL="667941" lvl="2" indent="-285750" algn="l">
              <a:buFont typeface="Arial" panose="020B0604020202020204" pitchFamily="34" charset="0"/>
              <a:buChar char="•"/>
            </a:pPr>
            <a:r>
              <a:rPr lang="en-US" sz="1600" dirty="0">
                <a:solidFill>
                  <a:schemeClr val="bg2">
                    <a:lumMod val="10000"/>
                  </a:schemeClr>
                </a:solidFill>
              </a:rPr>
              <a:t>Channel parameters either obtained from literature or derived from first principles</a:t>
            </a:r>
          </a:p>
          <a:p>
            <a:pPr marL="325041" indent="-285750" algn="l">
              <a:buFont typeface="Wingdings" panose="05000000000000000000" pitchFamily="2" charset="2"/>
              <a:buChar char="§"/>
            </a:pPr>
            <a:r>
              <a:rPr lang="en-US" sz="2000" dirty="0">
                <a:solidFill>
                  <a:schemeClr val="bg2">
                    <a:lumMod val="10000"/>
                  </a:schemeClr>
                </a:solidFill>
              </a:rPr>
              <a:t>Cannot obtain real-world geo-coded data programmatically</a:t>
            </a:r>
          </a:p>
          <a:p>
            <a:pPr marL="667941" lvl="2" indent="-285750" algn="l">
              <a:buFont typeface="Arial" panose="020B0604020202020204" pitchFamily="34" charset="0"/>
              <a:buChar char="•"/>
            </a:pPr>
            <a:r>
              <a:rPr lang="en-US" sz="1600" dirty="0">
                <a:solidFill>
                  <a:schemeClr val="bg2">
                    <a:lumMod val="10000"/>
                  </a:schemeClr>
                </a:solidFill>
              </a:rPr>
              <a:t>Google generates revenue from their data</a:t>
            </a:r>
          </a:p>
          <a:p>
            <a:pPr marL="328612" indent="-285750" algn="l">
              <a:buFont typeface="Wingdings" panose="05000000000000000000" pitchFamily="2" charset="2"/>
              <a:buChar char="§"/>
            </a:pPr>
            <a:r>
              <a:rPr lang="en-US" sz="2000" dirty="0">
                <a:solidFill>
                  <a:schemeClr val="bg2">
                    <a:lumMod val="10000"/>
                  </a:schemeClr>
                </a:solidFill>
              </a:rPr>
              <a:t>Non-uniform and noisy GPS samples</a:t>
            </a:r>
          </a:p>
          <a:p>
            <a:pPr marL="328612" indent="-285750" algn="l">
              <a:buFont typeface="Wingdings" panose="05000000000000000000" pitchFamily="2" charset="2"/>
              <a:buChar char="§"/>
            </a:pPr>
            <a:r>
              <a:rPr lang="en-US" sz="2000" dirty="0">
                <a:solidFill>
                  <a:schemeClr val="bg2">
                    <a:lumMod val="10000"/>
                  </a:schemeClr>
                </a:solidFill>
              </a:rPr>
              <a:t>Translate GPS samples to real-world distances</a:t>
            </a:r>
            <a:endParaRPr lang="en-US" sz="1600" dirty="0">
              <a:solidFill>
                <a:schemeClr val="bg2">
                  <a:lumMod val="10000"/>
                </a:schemeClr>
              </a:solidFill>
            </a:endParaRP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994217"/>
            <a:ext cx="3138401" cy="3574489"/>
          </a:xfrm>
          <a:prstGeom prst="rect">
            <a:avLst/>
          </a:prstGeom>
        </p:spPr>
      </p:pic>
    </p:spTree>
    <p:extLst>
      <p:ext uri="{BB962C8B-B14F-4D97-AF65-F5344CB8AC3E}">
        <p14:creationId xmlns:p14="http://schemas.microsoft.com/office/powerpoint/2010/main" val="146432269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26</a:t>
            </a:fld>
            <a:endParaRPr lang="en-US" dirty="0"/>
          </a:p>
        </p:txBody>
      </p:sp>
      <p:sp>
        <p:nvSpPr>
          <p:cNvPr id="17" name="Rectangle 2"/>
          <p:cNvSpPr>
            <a:spLocks/>
          </p:cNvSpPr>
          <p:nvPr/>
        </p:nvSpPr>
        <p:spPr bwMode="auto">
          <a:xfrm>
            <a:off x="290709" y="27591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26</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8190" y="86077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26</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26</a:t>
            </a:fld>
            <a:endParaRPr lang="en-US" sz="900">
              <a:solidFill>
                <a:schemeClr val="bg1"/>
              </a:solidFill>
              <a:latin typeface="Montserrat-Regular" charset="0"/>
              <a:ea typeface="ＭＳ Ｐゴシック" charset="0"/>
              <a:cs typeface="ＭＳ Ｐゴシック" charset="0"/>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831" y="1169734"/>
            <a:ext cx="4601239" cy="3418240"/>
          </a:xfrm>
          <a:prstGeom prst="rect">
            <a:avLst/>
          </a:prstGeom>
        </p:spPr>
      </p:pic>
      <p:sp>
        <p:nvSpPr>
          <p:cNvPr id="20" name="Shape 73"/>
          <p:cNvSpPr txBox="1"/>
          <p:nvPr/>
        </p:nvSpPr>
        <p:spPr>
          <a:xfrm>
            <a:off x="179512" y="436471"/>
            <a:ext cx="7172273" cy="447834"/>
          </a:xfrm>
          <a:prstGeom prst="rect">
            <a:avLst/>
          </a:prstGeom>
          <a:noFill/>
          <a:ln>
            <a:noFill/>
          </a:ln>
        </p:spPr>
        <p:txBody>
          <a:bodyPr lIns="91425" tIns="91425" rIns="91425" bIns="91425" anchor="ctr" anchorCtr="0">
            <a:noAutofit/>
          </a:bodyPr>
          <a:lstStyle/>
          <a:p>
            <a:pPr algn="l">
              <a:defRPr/>
            </a:pPr>
            <a:r>
              <a:rPr lang="en-US" sz="2850" kern="0" dirty="0">
                <a:solidFill>
                  <a:schemeClr val="bg2">
                    <a:lumMod val="10000"/>
                  </a:schemeClr>
                </a:solidFill>
                <a:latin typeface="Bebas Neue"/>
              </a:rPr>
              <a:t>MULTI-VEHICLE SCHEDULING</a:t>
            </a:r>
            <a:endParaRPr lang="en" sz="2850" kern="0" dirty="0">
              <a:solidFill>
                <a:schemeClr val="bg2">
                  <a:lumMod val="10000"/>
                </a:schemeClr>
              </a:solidFill>
              <a:latin typeface="Bebas Neue"/>
            </a:endParaRPr>
          </a:p>
        </p:txBody>
      </p:sp>
      <p:sp>
        <p:nvSpPr>
          <p:cNvPr id="21" name="Rectangle 20"/>
          <p:cNvSpPr/>
          <p:nvPr/>
        </p:nvSpPr>
        <p:spPr>
          <a:xfrm>
            <a:off x="4954070" y="1132034"/>
            <a:ext cx="4082426" cy="2031325"/>
          </a:xfrm>
          <a:prstGeom prst="rect">
            <a:avLst/>
          </a:prstGeom>
        </p:spPr>
        <p:txBody>
          <a:bodyPr wrap="square">
            <a:spAutoFit/>
          </a:bodyPr>
          <a:lstStyle/>
          <a:p>
            <a:pPr algn="l"/>
            <a:r>
              <a:rPr lang="en-US" sz="1400" b="1" i="1" dirty="0">
                <a:solidFill>
                  <a:schemeClr val="bg2">
                    <a:lumMod val="10000"/>
                  </a:schemeClr>
                </a:solidFill>
                <a:latin typeface="NimbusRomNo9L-Regu"/>
              </a:rPr>
              <a:t>Objective</a:t>
            </a:r>
            <a:r>
              <a:rPr lang="en-US" sz="1400" dirty="0">
                <a:solidFill>
                  <a:schemeClr val="bg2">
                    <a:lumMod val="10000"/>
                  </a:schemeClr>
                </a:solidFill>
                <a:latin typeface="NimbusRomNo9L-Regu"/>
              </a:rPr>
              <a:t>: </a:t>
            </a:r>
          </a:p>
          <a:p>
            <a:pPr algn="l"/>
            <a:r>
              <a:rPr lang="en-US" sz="1400" dirty="0">
                <a:solidFill>
                  <a:schemeClr val="bg2">
                    <a:lumMod val="10000"/>
                  </a:schemeClr>
                </a:solidFill>
                <a:latin typeface="NimbusRomNo9L-Regu"/>
              </a:rPr>
              <a:t>Maximize the total number of bits exchanged between the infrastructure tower and the vehicles.</a:t>
            </a:r>
          </a:p>
          <a:p>
            <a:pPr algn="l"/>
            <a:r>
              <a:rPr lang="en-US" sz="1400" b="1" i="1" dirty="0">
                <a:solidFill>
                  <a:schemeClr val="bg2">
                    <a:lumMod val="10000"/>
                  </a:schemeClr>
                </a:solidFill>
                <a:latin typeface="NimbusRomNo9L-Regu"/>
              </a:rPr>
              <a:t>Constraints: </a:t>
            </a:r>
          </a:p>
          <a:p>
            <a:pPr algn="l"/>
            <a:r>
              <a:rPr lang="en-US" sz="1400" dirty="0">
                <a:solidFill>
                  <a:schemeClr val="bg2">
                    <a:lumMod val="10000"/>
                  </a:schemeClr>
                </a:solidFill>
                <a:latin typeface="NimbusRomNo9L-Regu"/>
              </a:rPr>
              <a:t>(1) </a:t>
            </a:r>
            <a:r>
              <a:rPr lang="en-US" sz="1400" dirty="0">
                <a:solidFill>
                  <a:schemeClr val="bg2">
                    <a:lumMod val="10000"/>
                  </a:schemeClr>
                </a:solidFill>
              </a:rPr>
              <a:t>Avoid scheduling a vehicle that already completed its communication needs</a:t>
            </a:r>
          </a:p>
          <a:p>
            <a:pPr algn="l"/>
            <a:r>
              <a:rPr lang="en-US" sz="1400" dirty="0">
                <a:solidFill>
                  <a:schemeClr val="bg2">
                    <a:lumMod val="10000"/>
                  </a:schemeClr>
                </a:solidFill>
              </a:rPr>
              <a:t>(2) At most one vehicle is scheduled at any given time</a:t>
            </a:r>
          </a:p>
        </p:txBody>
      </p:sp>
      <p:grpSp>
        <p:nvGrpSpPr>
          <p:cNvPr id="28" name="Group 27"/>
          <p:cNvGrpSpPr/>
          <p:nvPr/>
        </p:nvGrpSpPr>
        <p:grpSpPr>
          <a:xfrm>
            <a:off x="4978844" y="3092462"/>
            <a:ext cx="4165156" cy="1396718"/>
            <a:chOff x="10789169" y="2353048"/>
            <a:chExt cx="4207775" cy="2235437"/>
          </a:xfrm>
        </p:grpSpPr>
        <p:sp>
          <p:nvSpPr>
            <p:cNvPr id="29" name="TextBox 28"/>
            <p:cNvSpPr txBox="1"/>
            <p:nvPr/>
          </p:nvSpPr>
          <p:spPr>
            <a:xfrm>
              <a:off x="10789169" y="2353048"/>
              <a:ext cx="4207775" cy="2216674"/>
            </a:xfrm>
            <a:prstGeom prst="rect">
              <a:avLst/>
            </a:prstGeom>
            <a:noFill/>
          </p:spPr>
          <p:txBody>
            <a:bodyPr wrap="square" rtlCol="0">
              <a:spAutoFit/>
            </a:bodyPr>
            <a:lstStyle/>
            <a:p>
              <a:pPr algn="l"/>
              <a:r>
                <a:rPr lang="en-US" sz="1400" b="1" i="1" u="sng" dirty="0">
                  <a:solidFill>
                    <a:schemeClr val="bg2">
                      <a:lumMod val="10000"/>
                    </a:schemeClr>
                  </a:solidFill>
                </a:rPr>
                <a:t>INPUT</a:t>
              </a:r>
            </a:p>
            <a:p>
              <a:pPr algn="l"/>
              <a:r>
                <a:rPr lang="en-US" sz="1400" i="1" dirty="0">
                  <a:solidFill>
                    <a:schemeClr val="bg2">
                      <a:lumMod val="10000"/>
                    </a:schemeClr>
                  </a:solidFill>
                </a:rPr>
                <a:t>V</a:t>
              </a:r>
              <a:r>
                <a:rPr lang="en-US" sz="1400" dirty="0">
                  <a:solidFill>
                    <a:schemeClr val="bg2">
                      <a:lumMod val="10000"/>
                    </a:schemeClr>
                  </a:solidFill>
                </a:rPr>
                <a:t>: Number of Vehicles</a:t>
              </a:r>
            </a:p>
            <a:p>
              <a:pPr algn="l"/>
              <a:r>
                <a:rPr lang="en-US" sz="1400" i="1" dirty="0">
                  <a:solidFill>
                    <a:schemeClr val="bg2">
                      <a:lumMod val="10000"/>
                    </a:schemeClr>
                  </a:solidFill>
                </a:rPr>
                <a:t>d(t)</a:t>
              </a:r>
              <a:r>
                <a:rPr lang="en-US" sz="1400" dirty="0">
                  <a:solidFill>
                    <a:schemeClr val="bg2">
                      <a:lumMod val="10000"/>
                    </a:schemeClr>
                  </a:solidFill>
                </a:rPr>
                <a:t>: Distance vs Time Profile</a:t>
              </a:r>
            </a:p>
            <a:p>
              <a:pPr algn="l"/>
              <a:r>
                <a:rPr lang="en-US" sz="1400" i="1" dirty="0" err="1">
                  <a:solidFill>
                    <a:schemeClr val="bg2">
                      <a:lumMod val="10000"/>
                    </a:schemeClr>
                  </a:solidFill>
                </a:rPr>
                <a:t>D</a:t>
              </a:r>
              <a:r>
                <a:rPr lang="en-US" sz="1400" i="1" baseline="-25000" dirty="0" err="1">
                  <a:solidFill>
                    <a:schemeClr val="bg2">
                      <a:lumMod val="10000"/>
                    </a:schemeClr>
                  </a:solidFill>
                </a:rPr>
                <a:t>v</a:t>
              </a:r>
              <a:r>
                <a:rPr lang="en-US" sz="1400" dirty="0">
                  <a:solidFill>
                    <a:schemeClr val="bg2">
                      <a:lumMod val="10000"/>
                    </a:schemeClr>
                  </a:solidFill>
                </a:rPr>
                <a:t>: number of bits ↑ to/↓ from infrastructure tower</a:t>
              </a:r>
            </a:p>
            <a:p>
              <a:pPr algn="l"/>
              <a:r>
                <a:rPr lang="en-US" sz="1400" b="1" i="1" u="sng" dirty="0">
                  <a:solidFill>
                    <a:schemeClr val="bg2">
                      <a:lumMod val="10000"/>
                    </a:schemeClr>
                  </a:solidFill>
                </a:rPr>
                <a:t>OUTPUT</a:t>
              </a:r>
            </a:p>
            <a:p>
              <a:pPr algn="l"/>
              <a:r>
                <a:rPr lang="en-US" sz="1400" dirty="0">
                  <a:solidFill>
                    <a:schemeClr val="bg2">
                      <a:lumMod val="10000"/>
                    </a:schemeClr>
                  </a:solidFill>
                </a:rPr>
                <a:t>   : scheduling-state of the </a:t>
              </a:r>
              <a:r>
                <a:rPr lang="en-US" sz="1400" i="1" dirty="0" err="1">
                  <a:solidFill>
                    <a:schemeClr val="bg2">
                      <a:lumMod val="10000"/>
                    </a:schemeClr>
                  </a:solidFill>
                </a:rPr>
                <a:t>v</a:t>
              </a:r>
              <a:r>
                <a:rPr lang="en-US" sz="1400" i="1" baseline="30000" dirty="0" err="1">
                  <a:solidFill>
                    <a:schemeClr val="bg2">
                      <a:lumMod val="10000"/>
                    </a:schemeClr>
                  </a:solidFill>
                </a:rPr>
                <a:t>th</a:t>
              </a:r>
              <a:r>
                <a:rPr lang="en-US" sz="1400" dirty="0">
                  <a:solidFill>
                    <a:schemeClr val="bg2">
                      <a:lumMod val="10000"/>
                    </a:schemeClr>
                  </a:solidFill>
                </a:rPr>
                <a:t> vehicle at time slot </a:t>
              </a:r>
              <a:r>
                <a:rPr lang="en-US" sz="1400" i="1" dirty="0">
                  <a:solidFill>
                    <a:schemeClr val="bg2">
                      <a:lumMod val="10000"/>
                    </a:schemeClr>
                  </a:solidFill>
                </a:rPr>
                <a:t>k</a:t>
              </a:r>
              <a:endParaRPr lang="en-US" sz="1400" i="1" u="sng" dirty="0">
                <a:solidFill>
                  <a:schemeClr val="bg2">
                    <a:lumMod val="10000"/>
                  </a:schemeClr>
                </a:solidFill>
              </a:endParaRPr>
            </a:p>
          </p:txBody>
        </p:sp>
        <p:pic>
          <p:nvPicPr>
            <p:cNvPr id="30" name="Picture 29"/>
            <p:cNvPicPr>
              <a:picLocks noChangeAspect="1"/>
            </p:cNvPicPr>
            <p:nvPr/>
          </p:nvPicPr>
          <p:blipFill>
            <a:blip r:embed="rId4"/>
            <a:stretch>
              <a:fillRect/>
            </a:stretch>
          </p:blipFill>
          <p:spPr>
            <a:xfrm>
              <a:off x="10789170" y="4151677"/>
              <a:ext cx="240490" cy="436808"/>
            </a:xfrm>
            <a:prstGeom prst="rect">
              <a:avLst/>
            </a:prstGeom>
          </p:spPr>
        </p:pic>
      </p:grpSp>
    </p:spTree>
    <p:extLst>
      <p:ext uri="{BB962C8B-B14F-4D97-AF65-F5344CB8AC3E}">
        <p14:creationId xmlns:p14="http://schemas.microsoft.com/office/powerpoint/2010/main" val="22750339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27</a:t>
            </a:fld>
            <a:endParaRPr lang="en-US" dirty="0"/>
          </a:p>
        </p:txBody>
      </p:sp>
      <p:sp>
        <p:nvSpPr>
          <p:cNvPr id="17" name="Rectangle 2"/>
          <p:cNvSpPr>
            <a:spLocks/>
          </p:cNvSpPr>
          <p:nvPr/>
        </p:nvSpPr>
        <p:spPr bwMode="auto">
          <a:xfrm>
            <a:off x="439806" y="113606"/>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27</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407287" y="644748"/>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27</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27</a:t>
            </a:fld>
            <a:endParaRPr lang="en-US" sz="900">
              <a:solidFill>
                <a:schemeClr val="bg1"/>
              </a:solidFill>
              <a:latin typeface="Montserrat-Regular" charset="0"/>
              <a:ea typeface="ＭＳ Ｐゴシック" charset="0"/>
              <a:cs typeface="ＭＳ Ｐゴシック" charset="0"/>
            </a:endParaRPr>
          </a:p>
        </p:txBody>
      </p:sp>
      <p:sp>
        <p:nvSpPr>
          <p:cNvPr id="20" name="Shape 73"/>
          <p:cNvSpPr txBox="1"/>
          <p:nvPr/>
        </p:nvSpPr>
        <p:spPr>
          <a:xfrm>
            <a:off x="328609" y="267494"/>
            <a:ext cx="7172273" cy="447834"/>
          </a:xfrm>
          <a:prstGeom prst="rect">
            <a:avLst/>
          </a:prstGeom>
          <a:noFill/>
          <a:ln>
            <a:noFill/>
          </a:ln>
        </p:spPr>
        <p:txBody>
          <a:bodyPr lIns="91425" tIns="91425" rIns="91425" bIns="91425" anchor="ctr" anchorCtr="0">
            <a:noAutofit/>
          </a:bodyPr>
          <a:lstStyle/>
          <a:p>
            <a:pPr algn="l">
              <a:defRPr/>
            </a:pPr>
            <a:r>
              <a:rPr lang="en-US" sz="2850" kern="0" dirty="0">
                <a:solidFill>
                  <a:schemeClr val="bg2">
                    <a:lumMod val="10000"/>
                  </a:schemeClr>
                </a:solidFill>
                <a:latin typeface="Bebas Neue"/>
              </a:rPr>
              <a:t>MULTI-VEHICLE SCHEDULING</a:t>
            </a:r>
            <a:endParaRPr lang="en" sz="2850" kern="0" dirty="0">
              <a:solidFill>
                <a:schemeClr val="bg2">
                  <a:lumMod val="10000"/>
                </a:schemeClr>
              </a:solidFill>
              <a:latin typeface="Bebas Neue"/>
            </a:endParaRPr>
          </a:p>
        </p:txBody>
      </p:sp>
      <p:pic>
        <p:nvPicPr>
          <p:cNvPr id="5" name="Picture 4"/>
          <p:cNvPicPr>
            <a:picLocks noChangeAspect="1"/>
          </p:cNvPicPr>
          <p:nvPr/>
        </p:nvPicPr>
        <p:blipFill>
          <a:blip r:embed="rId3"/>
          <a:stretch>
            <a:fillRect/>
          </a:stretch>
        </p:blipFill>
        <p:spPr>
          <a:xfrm>
            <a:off x="765657" y="2283718"/>
            <a:ext cx="3407358" cy="525214"/>
          </a:xfrm>
          <a:prstGeom prst="rect">
            <a:avLst/>
          </a:prstGeom>
        </p:spPr>
      </p:pic>
      <p:pic>
        <p:nvPicPr>
          <p:cNvPr id="6" name="Picture 5"/>
          <p:cNvPicPr>
            <a:picLocks noChangeAspect="1"/>
          </p:cNvPicPr>
          <p:nvPr/>
        </p:nvPicPr>
        <p:blipFill>
          <a:blip r:embed="rId4"/>
          <a:stretch>
            <a:fillRect/>
          </a:stretch>
        </p:blipFill>
        <p:spPr>
          <a:xfrm>
            <a:off x="827584" y="1427678"/>
            <a:ext cx="1465816" cy="310319"/>
          </a:xfrm>
          <a:prstGeom prst="rect">
            <a:avLst/>
          </a:prstGeom>
        </p:spPr>
      </p:pic>
      <p:pic>
        <p:nvPicPr>
          <p:cNvPr id="7" name="Picture 6"/>
          <p:cNvPicPr>
            <a:picLocks noChangeAspect="1"/>
          </p:cNvPicPr>
          <p:nvPr/>
        </p:nvPicPr>
        <p:blipFill>
          <a:blip r:embed="rId5"/>
          <a:stretch>
            <a:fillRect/>
          </a:stretch>
        </p:blipFill>
        <p:spPr>
          <a:xfrm>
            <a:off x="827584" y="1806031"/>
            <a:ext cx="1091857" cy="477687"/>
          </a:xfrm>
          <a:prstGeom prst="rect">
            <a:avLst/>
          </a:prstGeom>
        </p:spPr>
      </p:pic>
      <p:pic>
        <p:nvPicPr>
          <p:cNvPr id="8" name="Picture 7"/>
          <p:cNvPicPr>
            <a:picLocks noChangeAspect="1"/>
          </p:cNvPicPr>
          <p:nvPr/>
        </p:nvPicPr>
        <p:blipFill>
          <a:blip r:embed="rId6"/>
          <a:stretch>
            <a:fillRect/>
          </a:stretch>
        </p:blipFill>
        <p:spPr>
          <a:xfrm>
            <a:off x="2404655" y="1419622"/>
            <a:ext cx="662186" cy="300531"/>
          </a:xfrm>
          <a:prstGeom prst="rect">
            <a:avLst/>
          </a:prstGeom>
        </p:spPr>
      </p:pic>
      <p:pic>
        <p:nvPicPr>
          <p:cNvPr id="11" name="Picture 10"/>
          <p:cNvPicPr>
            <a:picLocks noChangeAspect="1"/>
          </p:cNvPicPr>
          <p:nvPr/>
        </p:nvPicPr>
        <p:blipFill>
          <a:blip r:embed="rId7"/>
          <a:stretch>
            <a:fillRect/>
          </a:stretch>
        </p:blipFill>
        <p:spPr>
          <a:xfrm>
            <a:off x="4444644" y="1347555"/>
            <a:ext cx="1308775" cy="1659155"/>
          </a:xfrm>
          <a:prstGeom prst="rect">
            <a:avLst/>
          </a:prstGeom>
        </p:spPr>
      </p:pic>
      <p:pic>
        <p:nvPicPr>
          <p:cNvPr id="12" name="Picture 11"/>
          <p:cNvPicPr>
            <a:picLocks noChangeAspect="1"/>
          </p:cNvPicPr>
          <p:nvPr/>
        </p:nvPicPr>
        <p:blipFill>
          <a:blip r:embed="rId8"/>
          <a:stretch>
            <a:fillRect/>
          </a:stretch>
        </p:blipFill>
        <p:spPr>
          <a:xfrm>
            <a:off x="5753419" y="1322868"/>
            <a:ext cx="1885634" cy="2162838"/>
          </a:xfrm>
          <a:prstGeom prst="rect">
            <a:avLst/>
          </a:prstGeom>
        </p:spPr>
      </p:pic>
      <p:grpSp>
        <p:nvGrpSpPr>
          <p:cNvPr id="31" name="Group 30"/>
          <p:cNvGrpSpPr/>
          <p:nvPr/>
        </p:nvGrpSpPr>
        <p:grpSpPr>
          <a:xfrm>
            <a:off x="5740712" y="1812651"/>
            <a:ext cx="3131912" cy="1007180"/>
            <a:chOff x="5766660" y="2088539"/>
            <a:chExt cx="3131912" cy="1007180"/>
          </a:xfrm>
        </p:grpSpPr>
        <p:grpSp>
          <p:nvGrpSpPr>
            <p:cNvPr id="25" name="Group 24"/>
            <p:cNvGrpSpPr/>
            <p:nvPr/>
          </p:nvGrpSpPr>
          <p:grpSpPr>
            <a:xfrm>
              <a:off x="7628856" y="2140634"/>
              <a:ext cx="1117507" cy="903777"/>
              <a:chOff x="7628856" y="2140634"/>
              <a:chExt cx="1117507" cy="903777"/>
            </a:xfrm>
          </p:grpSpPr>
          <p:pic>
            <p:nvPicPr>
              <p:cNvPr id="3" name="Picture 2"/>
              <p:cNvPicPr>
                <a:picLocks noChangeAspect="1"/>
              </p:cNvPicPr>
              <p:nvPr/>
            </p:nvPicPr>
            <p:blipFill>
              <a:blip r:embed="rId9"/>
              <a:stretch>
                <a:fillRect/>
              </a:stretch>
            </p:blipFill>
            <p:spPr>
              <a:xfrm>
                <a:off x="7710737" y="2140634"/>
                <a:ext cx="829576" cy="451495"/>
              </a:xfrm>
              <a:prstGeom prst="rect">
                <a:avLst/>
              </a:prstGeom>
            </p:spPr>
          </p:pic>
          <p:pic>
            <p:nvPicPr>
              <p:cNvPr id="4" name="Picture 3"/>
              <p:cNvPicPr>
                <a:picLocks noChangeAspect="1"/>
              </p:cNvPicPr>
              <p:nvPr/>
            </p:nvPicPr>
            <p:blipFill>
              <a:blip r:embed="rId10"/>
              <a:stretch>
                <a:fillRect/>
              </a:stretch>
            </p:blipFill>
            <p:spPr>
              <a:xfrm>
                <a:off x="7628856" y="2592129"/>
                <a:ext cx="1117507" cy="452282"/>
              </a:xfrm>
              <a:prstGeom prst="rect">
                <a:avLst/>
              </a:prstGeom>
            </p:spPr>
          </p:pic>
        </p:grpSp>
        <p:grpSp>
          <p:nvGrpSpPr>
            <p:cNvPr id="26" name="Group 25"/>
            <p:cNvGrpSpPr/>
            <p:nvPr/>
          </p:nvGrpSpPr>
          <p:grpSpPr>
            <a:xfrm>
              <a:off x="5766660" y="2088539"/>
              <a:ext cx="3131912" cy="1007180"/>
              <a:chOff x="5766660" y="2088539"/>
              <a:chExt cx="3131912" cy="1007180"/>
            </a:xfrm>
          </p:grpSpPr>
          <p:sp>
            <p:nvSpPr>
              <p:cNvPr id="13" name="Oval 12"/>
              <p:cNvSpPr/>
              <p:nvPr/>
            </p:nvSpPr>
            <p:spPr bwMode="auto">
              <a:xfrm>
                <a:off x="5766660" y="2228268"/>
                <a:ext cx="448817" cy="363861"/>
              </a:xfrm>
              <a:prstGeom prst="ellipse">
                <a:avLst/>
              </a:prstGeom>
              <a:noFill/>
              <a:ln w="25400" cap="flat" cmpd="sng" algn="ctr">
                <a:solidFill>
                  <a:srgbClr val="6F5CD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cxnSp>
            <p:nvCxnSpPr>
              <p:cNvPr id="16" name="Straight Arrow Connector 15"/>
              <p:cNvCxnSpPr>
                <a:stCxn id="13" idx="6"/>
              </p:cNvCxnSpPr>
              <p:nvPr/>
            </p:nvCxnSpPr>
            <p:spPr bwMode="auto">
              <a:xfrm>
                <a:off x="6215477" y="2410199"/>
                <a:ext cx="1289210" cy="181930"/>
              </a:xfrm>
              <a:prstGeom prst="straightConnector1">
                <a:avLst/>
              </a:prstGeom>
              <a:blipFill dpi="0" rotWithShape="0">
                <a:blip r:embed="rId11"/>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9" name="Rectangle 18"/>
              <p:cNvSpPr/>
              <p:nvPr/>
            </p:nvSpPr>
            <p:spPr bwMode="auto">
              <a:xfrm>
                <a:off x="7530420" y="2088539"/>
                <a:ext cx="1368152" cy="1007180"/>
              </a:xfrm>
              <a:prstGeom prst="rect">
                <a:avLst/>
              </a:prstGeom>
              <a:noFill/>
              <a:ln w="25400" cap="flat" cmpd="sng" algn="ctr">
                <a:solidFill>
                  <a:srgbClr val="6F5CD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pSp>
      </p:grpSp>
      <p:pic>
        <p:nvPicPr>
          <p:cNvPr id="9" name="Picture 8"/>
          <p:cNvPicPr>
            <a:picLocks noChangeAspect="1"/>
          </p:cNvPicPr>
          <p:nvPr/>
        </p:nvPicPr>
        <p:blipFill rotWithShape="1">
          <a:blip r:embed="rId12"/>
          <a:srcRect l="3418" t="8291" r="1477" b="4815"/>
          <a:stretch/>
        </p:blipFill>
        <p:spPr>
          <a:xfrm>
            <a:off x="5867329" y="3521080"/>
            <a:ext cx="2232248" cy="1138902"/>
          </a:xfrm>
          <a:prstGeom prst="rect">
            <a:avLst/>
          </a:prstGeom>
        </p:spPr>
      </p:pic>
      <p:pic>
        <p:nvPicPr>
          <p:cNvPr id="32" name="Picture 31"/>
          <p:cNvPicPr>
            <a:picLocks noChangeAspect="1"/>
          </p:cNvPicPr>
          <p:nvPr/>
        </p:nvPicPr>
        <p:blipFill>
          <a:blip r:embed="rId13"/>
          <a:stretch>
            <a:fillRect/>
          </a:stretch>
        </p:blipFill>
        <p:spPr>
          <a:xfrm>
            <a:off x="783759" y="2909585"/>
            <a:ext cx="1808851" cy="454253"/>
          </a:xfrm>
          <a:prstGeom prst="rect">
            <a:avLst/>
          </a:prstGeom>
        </p:spPr>
      </p:pic>
      <p:pic>
        <p:nvPicPr>
          <p:cNvPr id="21" name="Picture 20"/>
          <p:cNvPicPr>
            <a:picLocks noChangeAspect="1"/>
          </p:cNvPicPr>
          <p:nvPr/>
        </p:nvPicPr>
        <p:blipFill rotWithShape="1">
          <a:blip r:embed="rId14"/>
          <a:srcRect l="5987" t="20439" b="6218"/>
          <a:stretch/>
        </p:blipFill>
        <p:spPr>
          <a:xfrm>
            <a:off x="2741216" y="3537674"/>
            <a:ext cx="792089" cy="302198"/>
          </a:xfrm>
          <a:prstGeom prst="rect">
            <a:avLst/>
          </a:prstGeom>
        </p:spPr>
      </p:pic>
      <p:sp>
        <p:nvSpPr>
          <p:cNvPr id="22" name="TextBox 21"/>
          <p:cNvSpPr txBox="1"/>
          <p:nvPr/>
        </p:nvSpPr>
        <p:spPr>
          <a:xfrm>
            <a:off x="755576" y="3452396"/>
            <a:ext cx="2023311" cy="415498"/>
          </a:xfrm>
          <a:prstGeom prst="rect">
            <a:avLst/>
          </a:prstGeom>
          <a:noFill/>
        </p:spPr>
        <p:txBody>
          <a:bodyPr wrap="none" rtlCol="0">
            <a:spAutoFit/>
          </a:bodyPr>
          <a:lstStyle/>
          <a:p>
            <a:r>
              <a:rPr lang="en-US" dirty="0">
                <a:solidFill>
                  <a:schemeClr val="bg2">
                    <a:lumMod val="10000"/>
                  </a:schemeClr>
                </a:solidFill>
              </a:rPr>
              <a:t>Overhead time:</a:t>
            </a:r>
          </a:p>
        </p:txBody>
      </p:sp>
      <p:grpSp>
        <p:nvGrpSpPr>
          <p:cNvPr id="30" name="Group 29"/>
          <p:cNvGrpSpPr/>
          <p:nvPr/>
        </p:nvGrpSpPr>
        <p:grpSpPr>
          <a:xfrm>
            <a:off x="755576" y="4015406"/>
            <a:ext cx="2609606" cy="415498"/>
            <a:chOff x="544240" y="4102905"/>
            <a:chExt cx="2609606" cy="415498"/>
          </a:xfrm>
        </p:grpSpPr>
        <p:pic>
          <p:nvPicPr>
            <p:cNvPr id="18" name="Picture 17"/>
            <p:cNvPicPr>
              <a:picLocks noChangeAspect="1"/>
            </p:cNvPicPr>
            <p:nvPr/>
          </p:nvPicPr>
          <p:blipFill>
            <a:blip r:embed="rId15"/>
            <a:stretch>
              <a:fillRect/>
            </a:stretch>
          </p:blipFill>
          <p:spPr>
            <a:xfrm>
              <a:off x="2749612" y="4102905"/>
              <a:ext cx="404234" cy="414094"/>
            </a:xfrm>
            <a:prstGeom prst="rect">
              <a:avLst/>
            </a:prstGeom>
          </p:spPr>
        </p:pic>
        <p:sp>
          <p:nvSpPr>
            <p:cNvPr id="29" name="TextBox 28"/>
            <p:cNvSpPr txBox="1"/>
            <p:nvPr/>
          </p:nvSpPr>
          <p:spPr>
            <a:xfrm>
              <a:off x="544240" y="4102905"/>
              <a:ext cx="2291013" cy="415498"/>
            </a:xfrm>
            <a:prstGeom prst="rect">
              <a:avLst/>
            </a:prstGeom>
            <a:noFill/>
          </p:spPr>
          <p:txBody>
            <a:bodyPr wrap="none" rtlCol="0">
              <a:spAutoFit/>
            </a:bodyPr>
            <a:lstStyle/>
            <a:p>
              <a:r>
                <a:rPr lang="en-US" dirty="0">
                  <a:solidFill>
                    <a:schemeClr val="bg2">
                      <a:lumMod val="10000"/>
                    </a:schemeClr>
                  </a:solidFill>
                </a:rPr>
                <a:t>Scheduling State:</a:t>
              </a:r>
            </a:p>
          </p:txBody>
        </p:sp>
      </p:grpSp>
      <p:cxnSp>
        <p:nvCxnSpPr>
          <p:cNvPr id="14" name="Straight Connector 13"/>
          <p:cNvCxnSpPr/>
          <p:nvPr/>
        </p:nvCxnSpPr>
        <p:spPr bwMode="auto">
          <a:xfrm>
            <a:off x="4292268" y="1036818"/>
            <a:ext cx="38465" cy="3623164"/>
          </a:xfrm>
          <a:prstGeom prst="line">
            <a:avLst/>
          </a:prstGeom>
          <a:blipFill dpi="0" rotWithShape="0">
            <a:blip r:embed="rId1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0" name="TextBox 39"/>
          <p:cNvSpPr txBox="1"/>
          <p:nvPr/>
        </p:nvSpPr>
        <p:spPr>
          <a:xfrm>
            <a:off x="4386452" y="938901"/>
            <a:ext cx="2985113" cy="415498"/>
          </a:xfrm>
          <a:prstGeom prst="rect">
            <a:avLst/>
          </a:prstGeom>
          <a:noFill/>
        </p:spPr>
        <p:txBody>
          <a:bodyPr wrap="none" rtlCol="0">
            <a:spAutoFit/>
          </a:bodyPr>
          <a:lstStyle/>
          <a:p>
            <a:r>
              <a:rPr lang="en-US" b="1" dirty="0">
                <a:solidFill>
                  <a:schemeClr val="bg2">
                    <a:lumMod val="10000"/>
                  </a:schemeClr>
                </a:solidFill>
              </a:rPr>
              <a:t>Problem Formulation:</a:t>
            </a:r>
          </a:p>
        </p:txBody>
      </p:sp>
      <p:sp>
        <p:nvSpPr>
          <p:cNvPr id="41" name="TextBox 40"/>
          <p:cNvSpPr txBox="1"/>
          <p:nvPr/>
        </p:nvSpPr>
        <p:spPr>
          <a:xfrm>
            <a:off x="332009" y="935721"/>
            <a:ext cx="1367682" cy="415498"/>
          </a:xfrm>
          <a:prstGeom prst="rect">
            <a:avLst/>
          </a:prstGeom>
          <a:noFill/>
        </p:spPr>
        <p:txBody>
          <a:bodyPr wrap="none" rtlCol="0">
            <a:spAutoFit/>
          </a:bodyPr>
          <a:lstStyle/>
          <a:p>
            <a:r>
              <a:rPr lang="en-US" b="1" dirty="0">
                <a:solidFill>
                  <a:schemeClr val="bg2">
                    <a:lumMod val="10000"/>
                  </a:schemeClr>
                </a:solidFill>
              </a:rPr>
              <a:t>Notation:</a:t>
            </a:r>
          </a:p>
        </p:txBody>
      </p:sp>
      <p:pic>
        <p:nvPicPr>
          <p:cNvPr id="58" name="Picture 57"/>
          <p:cNvPicPr>
            <a:picLocks noChangeAspect="1"/>
          </p:cNvPicPr>
          <p:nvPr/>
        </p:nvPicPr>
        <p:blipFill>
          <a:blip r:embed="rId16"/>
          <a:stretch>
            <a:fillRect/>
          </a:stretch>
        </p:blipFill>
        <p:spPr>
          <a:xfrm>
            <a:off x="4922800" y="2363740"/>
            <a:ext cx="3435802" cy="1026937"/>
          </a:xfrm>
          <a:prstGeom prst="rect">
            <a:avLst/>
          </a:prstGeom>
        </p:spPr>
      </p:pic>
    </p:spTree>
    <p:extLst>
      <p:ext uri="{BB962C8B-B14F-4D97-AF65-F5344CB8AC3E}">
        <p14:creationId xmlns:p14="http://schemas.microsoft.com/office/powerpoint/2010/main" val="240315482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28</a:t>
            </a:fld>
            <a:endParaRPr lang="en-US" dirty="0"/>
          </a:p>
        </p:txBody>
      </p:sp>
      <p:sp>
        <p:nvSpPr>
          <p:cNvPr id="17" name="Rectangle 2"/>
          <p:cNvSpPr>
            <a:spLocks/>
          </p:cNvSpPr>
          <p:nvPr/>
        </p:nvSpPr>
        <p:spPr bwMode="auto">
          <a:xfrm>
            <a:off x="463252" y="131903"/>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28</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430733" y="716756"/>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28</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28</a:t>
            </a:fld>
            <a:endParaRPr lang="en-US" sz="900">
              <a:solidFill>
                <a:schemeClr val="bg1"/>
              </a:solidFill>
              <a:latin typeface="Montserrat-Regular" charset="0"/>
              <a:ea typeface="ＭＳ Ｐゴシック" charset="0"/>
              <a:cs typeface="ＭＳ Ｐゴシック" charset="0"/>
            </a:endParaRPr>
          </a:p>
        </p:txBody>
      </p:sp>
      <p:sp>
        <p:nvSpPr>
          <p:cNvPr id="20" name="Shape 73"/>
          <p:cNvSpPr txBox="1"/>
          <p:nvPr/>
        </p:nvSpPr>
        <p:spPr>
          <a:xfrm>
            <a:off x="352055" y="292455"/>
            <a:ext cx="7172273" cy="447834"/>
          </a:xfrm>
          <a:prstGeom prst="rect">
            <a:avLst/>
          </a:prstGeom>
          <a:noFill/>
          <a:ln>
            <a:noFill/>
          </a:ln>
        </p:spPr>
        <p:txBody>
          <a:bodyPr lIns="91425" tIns="91425" rIns="91425" bIns="91425" anchor="ctr" anchorCtr="0">
            <a:noAutofit/>
          </a:bodyPr>
          <a:lstStyle/>
          <a:p>
            <a:pPr algn="l">
              <a:defRPr/>
            </a:pPr>
            <a:r>
              <a:rPr lang="en-US" sz="2850" kern="0" dirty="0">
                <a:solidFill>
                  <a:schemeClr val="bg2">
                    <a:lumMod val="10000"/>
                  </a:schemeClr>
                </a:solidFill>
                <a:latin typeface="Bebas Neue"/>
              </a:rPr>
              <a:t>OUR GREEDY ALGORITHM</a:t>
            </a:r>
            <a:endParaRPr lang="en" sz="2850" kern="0" dirty="0">
              <a:solidFill>
                <a:schemeClr val="bg2">
                  <a:lumMod val="10000"/>
                </a:schemeClr>
              </a:solidFill>
              <a:latin typeface="Bebas Neue"/>
            </a:endParaRPr>
          </a:p>
        </p:txBody>
      </p:sp>
      <p:pic>
        <p:nvPicPr>
          <p:cNvPr id="11" name="Picture 10"/>
          <p:cNvPicPr>
            <a:picLocks noChangeAspect="1"/>
          </p:cNvPicPr>
          <p:nvPr/>
        </p:nvPicPr>
        <p:blipFill>
          <a:blip r:embed="rId3"/>
          <a:stretch>
            <a:fillRect/>
          </a:stretch>
        </p:blipFill>
        <p:spPr>
          <a:xfrm>
            <a:off x="4630814" y="843558"/>
            <a:ext cx="3096344" cy="2560364"/>
          </a:xfrm>
          <a:prstGeom prst="rect">
            <a:avLst/>
          </a:prstGeom>
        </p:spPr>
      </p:pic>
      <p:grpSp>
        <p:nvGrpSpPr>
          <p:cNvPr id="9" name="Group 8"/>
          <p:cNvGrpSpPr/>
          <p:nvPr/>
        </p:nvGrpSpPr>
        <p:grpSpPr>
          <a:xfrm>
            <a:off x="395536" y="902634"/>
            <a:ext cx="6774090" cy="4055687"/>
            <a:chOff x="140837" y="1040350"/>
            <a:chExt cx="6774090" cy="4055687"/>
          </a:xfrm>
        </p:grpSpPr>
        <p:pic>
          <p:nvPicPr>
            <p:cNvPr id="8" name="Picture 7"/>
            <p:cNvPicPr>
              <a:picLocks noChangeAspect="1"/>
            </p:cNvPicPr>
            <p:nvPr/>
          </p:nvPicPr>
          <p:blipFill rotWithShape="1">
            <a:blip r:embed="rId4"/>
            <a:srcRect l="2337" r="863" b="1083"/>
            <a:stretch/>
          </p:blipFill>
          <p:spPr>
            <a:xfrm>
              <a:off x="260384" y="1040350"/>
              <a:ext cx="2814982" cy="4055687"/>
            </a:xfrm>
            <a:prstGeom prst="rect">
              <a:avLst/>
            </a:prstGeom>
          </p:spPr>
        </p:pic>
        <p:pic>
          <p:nvPicPr>
            <p:cNvPr id="4" name="Picture 3"/>
            <p:cNvPicPr>
              <a:picLocks noChangeAspect="1"/>
            </p:cNvPicPr>
            <p:nvPr/>
          </p:nvPicPr>
          <p:blipFill>
            <a:blip r:embed="rId5"/>
            <a:stretch>
              <a:fillRect/>
            </a:stretch>
          </p:blipFill>
          <p:spPr>
            <a:xfrm>
              <a:off x="4355616" y="3789222"/>
              <a:ext cx="2559311" cy="1106729"/>
            </a:xfrm>
            <a:prstGeom prst="rect">
              <a:avLst/>
            </a:prstGeom>
            <a:ln>
              <a:solidFill>
                <a:srgbClr val="0070C0"/>
              </a:solidFill>
            </a:ln>
          </p:spPr>
        </p:pic>
        <p:sp>
          <p:nvSpPr>
            <p:cNvPr id="6" name="Left Brace 5"/>
            <p:cNvSpPr/>
            <p:nvPr/>
          </p:nvSpPr>
          <p:spPr bwMode="auto">
            <a:xfrm>
              <a:off x="156890" y="1402530"/>
              <a:ext cx="107449" cy="1380971"/>
            </a:xfrm>
            <a:prstGeom prst="leftBrace">
              <a:avLst>
                <a:gd name="adj1" fmla="val 60813"/>
                <a:gd name="adj2" fmla="val 49066"/>
              </a:avLst>
            </a:prstGeom>
            <a:noFill/>
            <a:ln w="381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8" name="Left Brace 17"/>
            <p:cNvSpPr/>
            <p:nvPr/>
          </p:nvSpPr>
          <p:spPr bwMode="auto">
            <a:xfrm>
              <a:off x="163561" y="2840435"/>
              <a:ext cx="94630" cy="603576"/>
            </a:xfrm>
            <a:prstGeom prst="leftBrace">
              <a:avLst>
                <a:gd name="adj1" fmla="val 60813"/>
                <a:gd name="adj2" fmla="val 49066"/>
              </a:avLst>
            </a:prstGeom>
            <a:noFill/>
            <a:ln w="38100" cap="flat" cmpd="sng" algn="ctr">
              <a:solidFill>
                <a:srgbClr val="F1600F"/>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10" name="TextBox 9"/>
            <p:cNvSpPr txBox="1"/>
            <p:nvPr/>
          </p:nvSpPr>
          <p:spPr>
            <a:xfrm>
              <a:off x="1827991" y="1901017"/>
              <a:ext cx="1879913" cy="430887"/>
            </a:xfrm>
            <a:prstGeom prst="rect">
              <a:avLst/>
            </a:prstGeom>
            <a:noFill/>
          </p:spPr>
          <p:txBody>
            <a:bodyPr wrap="square" rtlCol="0">
              <a:spAutoFit/>
            </a:bodyPr>
            <a:lstStyle/>
            <a:p>
              <a:pPr algn="l"/>
              <a:r>
                <a:rPr lang="en-US" sz="1100" dirty="0">
                  <a:solidFill>
                    <a:srgbClr val="00B050"/>
                  </a:solidFill>
                </a:rPr>
                <a:t>Schedule vehicles that can complete their data needs</a:t>
              </a:r>
            </a:p>
          </p:txBody>
        </p:sp>
        <p:sp>
          <p:nvSpPr>
            <p:cNvPr id="24" name="TextBox 23"/>
            <p:cNvSpPr txBox="1"/>
            <p:nvPr/>
          </p:nvSpPr>
          <p:spPr>
            <a:xfrm>
              <a:off x="1859625" y="2926779"/>
              <a:ext cx="1704263" cy="430887"/>
            </a:xfrm>
            <a:prstGeom prst="rect">
              <a:avLst/>
            </a:prstGeom>
            <a:noFill/>
          </p:spPr>
          <p:txBody>
            <a:bodyPr wrap="square" rtlCol="0">
              <a:spAutoFit/>
            </a:bodyPr>
            <a:lstStyle/>
            <a:p>
              <a:pPr algn="l"/>
              <a:r>
                <a:rPr lang="en-US" sz="1100" dirty="0">
                  <a:solidFill>
                    <a:srgbClr val="F1600F"/>
                  </a:solidFill>
                </a:rPr>
                <a:t>Remove such </a:t>
              </a:r>
              <a:r>
                <a:rPr lang="en-US" sz="1100" i="1" dirty="0">
                  <a:solidFill>
                    <a:srgbClr val="F1600F"/>
                  </a:solidFill>
                </a:rPr>
                <a:t>empty</a:t>
              </a:r>
              <a:r>
                <a:rPr lang="en-US" sz="1100" dirty="0">
                  <a:solidFill>
                    <a:srgbClr val="F1600F"/>
                  </a:solidFill>
                </a:rPr>
                <a:t> slots</a:t>
              </a:r>
            </a:p>
          </p:txBody>
        </p:sp>
        <p:sp>
          <p:nvSpPr>
            <p:cNvPr id="25" name="Left Brace 24"/>
            <p:cNvSpPr/>
            <p:nvPr/>
          </p:nvSpPr>
          <p:spPr bwMode="auto">
            <a:xfrm>
              <a:off x="140837" y="3504951"/>
              <a:ext cx="121321" cy="1513574"/>
            </a:xfrm>
            <a:prstGeom prst="leftBrace">
              <a:avLst>
                <a:gd name="adj1" fmla="val 60813"/>
                <a:gd name="adj2" fmla="val 49066"/>
              </a:avLst>
            </a:prstGeom>
            <a:noFill/>
            <a:ln w="381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26" name="TextBox 25"/>
            <p:cNvSpPr txBox="1"/>
            <p:nvPr/>
          </p:nvSpPr>
          <p:spPr>
            <a:xfrm>
              <a:off x="1813264" y="4046294"/>
              <a:ext cx="2038656" cy="600164"/>
            </a:xfrm>
            <a:prstGeom prst="rect">
              <a:avLst/>
            </a:prstGeom>
            <a:noFill/>
          </p:spPr>
          <p:txBody>
            <a:bodyPr wrap="square" rtlCol="0">
              <a:spAutoFit/>
            </a:bodyPr>
            <a:lstStyle/>
            <a:p>
              <a:pPr algn="l"/>
              <a:r>
                <a:rPr lang="en-US" sz="1100" dirty="0">
                  <a:solidFill>
                    <a:srgbClr val="0070C0"/>
                  </a:solidFill>
                </a:rPr>
                <a:t>Schedule vehicles in time slots that maximizes the number of exchangeable bits</a:t>
              </a:r>
            </a:p>
          </p:txBody>
        </p:sp>
        <p:cxnSp>
          <p:nvCxnSpPr>
            <p:cNvPr id="3" name="Straight Arrow Connector 2"/>
            <p:cNvCxnSpPr>
              <a:stCxn id="26" idx="3"/>
              <a:endCxn id="4" idx="1"/>
            </p:cNvCxnSpPr>
            <p:nvPr/>
          </p:nvCxnSpPr>
          <p:spPr bwMode="auto">
            <a:xfrm flipV="1">
              <a:off x="3851920" y="4342587"/>
              <a:ext cx="503696" cy="3789"/>
            </a:xfrm>
            <a:prstGeom prst="straightConnector1">
              <a:avLst/>
            </a:prstGeom>
            <a:blipFill dpi="0" rotWithShape="0">
              <a:blip r:embed="rId6"/>
              <a:srcRect/>
              <a:tile tx="0" ty="0" sx="100000" sy="100000" flip="none" algn="tl"/>
            </a:blipFill>
            <a:ln w="25400" cap="flat" cmpd="sng" algn="ctr">
              <a:solidFill>
                <a:schemeClr val="accent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12" name="Rectangle 11"/>
          <p:cNvSpPr/>
          <p:nvPr/>
        </p:nvSpPr>
        <p:spPr bwMode="auto">
          <a:xfrm>
            <a:off x="1115616" y="3439091"/>
            <a:ext cx="576064" cy="140771"/>
          </a:xfrm>
          <a:prstGeom prst="rect">
            <a:avLst/>
          </a:prstGeom>
          <a:noFill/>
          <a:ln w="25400" cap="flat" cmpd="sng" algn="ctr">
            <a:solidFill>
              <a:srgbClr val="FF33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145593267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29</a:t>
            </a:fld>
            <a:endParaRPr lang="en-US" dirty="0"/>
          </a:p>
        </p:txBody>
      </p:sp>
      <p:sp>
        <p:nvSpPr>
          <p:cNvPr id="17" name="Rectangle 2"/>
          <p:cNvSpPr>
            <a:spLocks/>
          </p:cNvSpPr>
          <p:nvPr/>
        </p:nvSpPr>
        <p:spPr bwMode="auto">
          <a:xfrm>
            <a:off x="434725" y="27591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29</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402206" y="86077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29</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29</a:t>
            </a:fld>
            <a:endParaRPr lang="en-US" sz="900">
              <a:solidFill>
                <a:schemeClr val="bg1"/>
              </a:solidFill>
              <a:latin typeface="Montserrat-Regular" charset="0"/>
              <a:ea typeface="ＭＳ Ｐゴシック" charset="0"/>
              <a:cs typeface="ＭＳ Ｐゴシック" charset="0"/>
            </a:endParaRPr>
          </a:p>
        </p:txBody>
      </p:sp>
      <p:sp>
        <p:nvSpPr>
          <p:cNvPr id="20" name="Shape 73"/>
          <p:cNvSpPr txBox="1"/>
          <p:nvPr/>
        </p:nvSpPr>
        <p:spPr>
          <a:xfrm>
            <a:off x="323528" y="436471"/>
            <a:ext cx="7992888" cy="447834"/>
          </a:xfrm>
          <a:prstGeom prst="rect">
            <a:avLst/>
          </a:prstGeom>
          <a:noFill/>
          <a:ln>
            <a:noFill/>
          </a:ln>
        </p:spPr>
        <p:txBody>
          <a:bodyPr lIns="91425" tIns="91425" rIns="91425" bIns="91425" anchor="ctr" anchorCtr="0">
            <a:noAutofit/>
          </a:bodyPr>
          <a:lstStyle/>
          <a:p>
            <a:pPr algn="l">
              <a:defRPr/>
            </a:pPr>
            <a:r>
              <a:rPr lang="en-US" sz="2850" kern="0" dirty="0">
                <a:solidFill>
                  <a:schemeClr val="bg2">
                    <a:lumMod val="10000"/>
                  </a:schemeClr>
                </a:solidFill>
                <a:latin typeface="Bebas Neue"/>
              </a:rPr>
              <a:t>TIME COMPLEXITY</a:t>
            </a:r>
            <a:endParaRPr lang="en" sz="2850" kern="0" dirty="0">
              <a:solidFill>
                <a:schemeClr val="bg2">
                  <a:lumMod val="10000"/>
                </a:schemeClr>
              </a:solidFill>
              <a:latin typeface="Bebas Neue"/>
            </a:endParaRPr>
          </a:p>
        </p:txBody>
      </p:sp>
      <p:pic>
        <p:nvPicPr>
          <p:cNvPr id="13" name="Picture 12"/>
          <p:cNvPicPr>
            <a:picLocks noChangeAspect="1"/>
          </p:cNvPicPr>
          <p:nvPr/>
        </p:nvPicPr>
        <p:blipFill>
          <a:blip r:embed="rId3"/>
          <a:stretch>
            <a:fillRect/>
          </a:stretch>
        </p:blipFill>
        <p:spPr>
          <a:xfrm>
            <a:off x="754201" y="3583518"/>
            <a:ext cx="1296144" cy="454355"/>
          </a:xfrm>
          <a:prstGeom prst="rect">
            <a:avLst/>
          </a:prstGeom>
        </p:spPr>
      </p:pic>
      <p:sp>
        <p:nvSpPr>
          <p:cNvPr id="21" name="TextBox 20"/>
          <p:cNvSpPr txBox="1"/>
          <p:nvPr/>
        </p:nvSpPr>
        <p:spPr>
          <a:xfrm>
            <a:off x="2428489" y="3583518"/>
            <a:ext cx="4235455" cy="461665"/>
          </a:xfrm>
          <a:prstGeom prst="rect">
            <a:avLst/>
          </a:prstGeom>
          <a:solidFill>
            <a:schemeClr val="bg1"/>
          </a:solidFill>
        </p:spPr>
        <p:txBody>
          <a:bodyPr wrap="none" rtlCol="0">
            <a:spAutoFit/>
          </a:bodyPr>
          <a:lstStyle/>
          <a:p>
            <a:r>
              <a:rPr lang="en-US" sz="2400" b="1">
                <a:solidFill>
                  <a:schemeClr val="bg2">
                    <a:lumMod val="10000"/>
                  </a:schemeClr>
                </a:solidFill>
              </a:rPr>
              <a:t>Polynomial time complexity</a:t>
            </a:r>
            <a:endParaRPr lang="en-US" sz="1600" b="1" dirty="0">
              <a:solidFill>
                <a:schemeClr val="bg2">
                  <a:lumMod val="10000"/>
                </a:schemeClr>
              </a:solidFill>
            </a:endParaRPr>
          </a:p>
        </p:txBody>
      </p:sp>
      <p:pic>
        <p:nvPicPr>
          <p:cNvPr id="2" name="Picture 1"/>
          <p:cNvPicPr>
            <a:picLocks noChangeAspect="1"/>
          </p:cNvPicPr>
          <p:nvPr/>
        </p:nvPicPr>
        <p:blipFill>
          <a:blip r:embed="rId4"/>
          <a:stretch>
            <a:fillRect/>
          </a:stretch>
        </p:blipFill>
        <p:spPr>
          <a:xfrm>
            <a:off x="820072" y="4334712"/>
            <a:ext cx="2952328" cy="411390"/>
          </a:xfrm>
          <a:prstGeom prst="rect">
            <a:avLst/>
          </a:prstGeom>
        </p:spPr>
      </p:pic>
      <p:pic>
        <p:nvPicPr>
          <p:cNvPr id="24" name="Picture 23"/>
          <p:cNvPicPr>
            <a:picLocks noChangeAspect="1"/>
          </p:cNvPicPr>
          <p:nvPr/>
        </p:nvPicPr>
        <p:blipFill>
          <a:blip r:embed="rId5"/>
          <a:stretch>
            <a:fillRect/>
          </a:stretch>
        </p:blipFill>
        <p:spPr>
          <a:xfrm>
            <a:off x="812365" y="2145862"/>
            <a:ext cx="821447" cy="346340"/>
          </a:xfrm>
          <a:prstGeom prst="rect">
            <a:avLst/>
          </a:prstGeom>
        </p:spPr>
      </p:pic>
      <p:pic>
        <p:nvPicPr>
          <p:cNvPr id="25" name="Picture 24"/>
          <p:cNvPicPr>
            <a:picLocks noChangeAspect="1"/>
          </p:cNvPicPr>
          <p:nvPr/>
        </p:nvPicPr>
        <p:blipFill>
          <a:blip r:embed="rId6"/>
          <a:stretch>
            <a:fillRect/>
          </a:stretch>
        </p:blipFill>
        <p:spPr>
          <a:xfrm>
            <a:off x="821386" y="1103030"/>
            <a:ext cx="1029825" cy="409247"/>
          </a:xfrm>
          <a:prstGeom prst="rect">
            <a:avLst/>
          </a:prstGeom>
        </p:spPr>
      </p:pic>
      <p:pic>
        <p:nvPicPr>
          <p:cNvPr id="26" name="Picture 25"/>
          <p:cNvPicPr>
            <a:picLocks noChangeAspect="1"/>
          </p:cNvPicPr>
          <p:nvPr/>
        </p:nvPicPr>
        <p:blipFill>
          <a:blip r:embed="rId7"/>
          <a:stretch>
            <a:fillRect/>
          </a:stretch>
        </p:blipFill>
        <p:spPr>
          <a:xfrm>
            <a:off x="2038941" y="1136362"/>
            <a:ext cx="1144571" cy="346340"/>
          </a:xfrm>
          <a:prstGeom prst="rect">
            <a:avLst/>
          </a:prstGeom>
        </p:spPr>
      </p:pic>
      <p:pic>
        <p:nvPicPr>
          <p:cNvPr id="27" name="Picture 26"/>
          <p:cNvPicPr>
            <a:picLocks noChangeAspect="1"/>
          </p:cNvPicPr>
          <p:nvPr/>
        </p:nvPicPr>
        <p:blipFill rotWithShape="1">
          <a:blip r:embed="rId8"/>
          <a:srcRect l="1635" t="14212" r="66546" b="13790"/>
          <a:stretch/>
        </p:blipFill>
        <p:spPr>
          <a:xfrm>
            <a:off x="3454673" y="1157843"/>
            <a:ext cx="879787" cy="303375"/>
          </a:xfrm>
          <a:prstGeom prst="rect">
            <a:avLst/>
          </a:prstGeom>
        </p:spPr>
      </p:pic>
      <p:pic>
        <p:nvPicPr>
          <p:cNvPr id="28" name="Picture 27"/>
          <p:cNvPicPr>
            <a:picLocks noChangeAspect="1"/>
          </p:cNvPicPr>
          <p:nvPr/>
        </p:nvPicPr>
        <p:blipFill rotWithShape="1">
          <a:blip r:embed="rId8"/>
          <a:srcRect l="60500" t="16150" b="19051"/>
          <a:stretch/>
        </p:blipFill>
        <p:spPr>
          <a:xfrm>
            <a:off x="4786492" y="1167549"/>
            <a:ext cx="1118564" cy="279650"/>
          </a:xfrm>
          <a:prstGeom prst="rect">
            <a:avLst/>
          </a:prstGeom>
        </p:spPr>
      </p:pic>
      <p:sp>
        <p:nvSpPr>
          <p:cNvPr id="29" name="TextBox 28"/>
          <p:cNvSpPr txBox="1"/>
          <p:nvPr/>
        </p:nvSpPr>
        <p:spPr>
          <a:xfrm>
            <a:off x="4334460" y="1059582"/>
            <a:ext cx="423514" cy="523220"/>
          </a:xfrm>
          <a:prstGeom prst="rect">
            <a:avLst/>
          </a:prstGeom>
          <a:noFill/>
        </p:spPr>
        <p:txBody>
          <a:bodyPr wrap="none" rtlCol="0">
            <a:spAutoFit/>
          </a:bodyPr>
          <a:lstStyle/>
          <a:p>
            <a:r>
              <a:rPr lang="en-US" sz="2800" dirty="0">
                <a:solidFill>
                  <a:schemeClr val="bg2">
                    <a:lumMod val="10000"/>
                  </a:schemeClr>
                </a:solidFill>
              </a:rPr>
              <a:t>&amp;</a:t>
            </a:r>
          </a:p>
        </p:txBody>
      </p:sp>
      <p:pic>
        <p:nvPicPr>
          <p:cNvPr id="3" name="Picture 2"/>
          <p:cNvPicPr>
            <a:picLocks noChangeAspect="1"/>
          </p:cNvPicPr>
          <p:nvPr/>
        </p:nvPicPr>
        <p:blipFill>
          <a:blip r:embed="rId9"/>
          <a:stretch>
            <a:fillRect/>
          </a:stretch>
        </p:blipFill>
        <p:spPr>
          <a:xfrm>
            <a:off x="767237" y="2638834"/>
            <a:ext cx="2029713" cy="364964"/>
          </a:xfrm>
          <a:prstGeom prst="rect">
            <a:avLst/>
          </a:prstGeom>
        </p:spPr>
      </p:pic>
      <p:sp>
        <p:nvSpPr>
          <p:cNvPr id="4" name="Rectangle 3"/>
          <p:cNvSpPr/>
          <p:nvPr/>
        </p:nvSpPr>
        <p:spPr bwMode="auto">
          <a:xfrm>
            <a:off x="1932491" y="4305281"/>
            <a:ext cx="1856237" cy="465605"/>
          </a:xfrm>
          <a:prstGeom prst="rect">
            <a:avLst/>
          </a:prstGeom>
          <a:noFill/>
          <a:ln w="25400" cap="flat" cmpd="sng" algn="ctr">
            <a:solidFill>
              <a:srgbClr val="91FE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5" name="Rectangle 4"/>
          <p:cNvSpPr/>
          <p:nvPr/>
        </p:nvSpPr>
        <p:spPr>
          <a:xfrm>
            <a:off x="2018484" y="3559727"/>
            <a:ext cx="492443" cy="461665"/>
          </a:xfrm>
          <a:prstGeom prst="rect">
            <a:avLst/>
          </a:prstGeom>
        </p:spPr>
        <p:txBody>
          <a:bodyPr wrap="none">
            <a:spAutoFit/>
          </a:bodyPr>
          <a:lstStyle/>
          <a:p>
            <a:pPr lvl="0"/>
            <a:r>
              <a:rPr lang="en-US" sz="2400" b="1" dirty="0">
                <a:solidFill>
                  <a:schemeClr val="bg2">
                    <a:lumMod val="10000"/>
                  </a:schemeClr>
                </a:solidFill>
              </a:rPr>
              <a:t>→</a:t>
            </a:r>
            <a:endParaRPr lang="en-US" dirty="0"/>
          </a:p>
        </p:txBody>
      </p:sp>
      <p:sp>
        <p:nvSpPr>
          <p:cNvPr id="31" name="Rectangle 30"/>
          <p:cNvSpPr/>
          <p:nvPr/>
        </p:nvSpPr>
        <p:spPr>
          <a:xfrm>
            <a:off x="1633812" y="2049094"/>
            <a:ext cx="492443" cy="461665"/>
          </a:xfrm>
          <a:prstGeom prst="rect">
            <a:avLst/>
          </a:prstGeom>
        </p:spPr>
        <p:txBody>
          <a:bodyPr wrap="none">
            <a:spAutoFit/>
          </a:bodyPr>
          <a:lstStyle/>
          <a:p>
            <a:pPr lvl="0"/>
            <a:r>
              <a:rPr lang="en-US" sz="2400" b="1" dirty="0">
                <a:solidFill>
                  <a:schemeClr val="bg2">
                    <a:lumMod val="10000"/>
                  </a:schemeClr>
                </a:solidFill>
              </a:rPr>
              <a:t>→</a:t>
            </a:r>
            <a:endParaRPr lang="en-US" dirty="0"/>
          </a:p>
        </p:txBody>
      </p:sp>
      <p:sp>
        <p:nvSpPr>
          <p:cNvPr id="8" name="Rectangle 7"/>
          <p:cNvSpPr/>
          <p:nvPr/>
        </p:nvSpPr>
        <p:spPr>
          <a:xfrm>
            <a:off x="686666" y="3085277"/>
            <a:ext cx="3483646" cy="461665"/>
          </a:xfrm>
          <a:prstGeom prst="rect">
            <a:avLst/>
          </a:prstGeom>
        </p:spPr>
        <p:txBody>
          <a:bodyPr wrap="none">
            <a:spAutoFit/>
          </a:bodyPr>
          <a:lstStyle/>
          <a:p>
            <a:r>
              <a:rPr lang="en-US" sz="2400" u="sng" kern="0" dirty="0">
                <a:solidFill>
                  <a:schemeClr val="bg2">
                    <a:lumMod val="10000"/>
                  </a:schemeClr>
                </a:solidFill>
                <a:latin typeface="Bebas Neue"/>
              </a:rPr>
              <a:t>GREEDY ALGORITHM</a:t>
            </a:r>
            <a:endParaRPr lang="en-US" u="sng" dirty="0"/>
          </a:p>
        </p:txBody>
      </p:sp>
      <p:sp>
        <p:nvSpPr>
          <p:cNvPr id="37" name="Rectangle 36"/>
          <p:cNvSpPr/>
          <p:nvPr/>
        </p:nvSpPr>
        <p:spPr>
          <a:xfrm>
            <a:off x="725461" y="1563638"/>
            <a:ext cx="3502882" cy="461665"/>
          </a:xfrm>
          <a:prstGeom prst="rect">
            <a:avLst/>
          </a:prstGeom>
        </p:spPr>
        <p:txBody>
          <a:bodyPr wrap="none">
            <a:spAutoFit/>
          </a:bodyPr>
          <a:lstStyle/>
          <a:p>
            <a:r>
              <a:rPr lang="en-US" sz="2400" u="sng" kern="0" dirty="0">
                <a:solidFill>
                  <a:schemeClr val="bg2">
                    <a:lumMod val="10000"/>
                  </a:schemeClr>
                </a:solidFill>
                <a:latin typeface="Bebas Neue"/>
              </a:rPr>
              <a:t>EXHAUSTIVE SEARCH</a:t>
            </a:r>
            <a:endParaRPr lang="en-US" u="sng" dirty="0"/>
          </a:p>
        </p:txBody>
      </p:sp>
      <p:sp>
        <p:nvSpPr>
          <p:cNvPr id="39" name="TextBox 38"/>
          <p:cNvSpPr txBox="1"/>
          <p:nvPr/>
        </p:nvSpPr>
        <p:spPr>
          <a:xfrm>
            <a:off x="2022254" y="2086156"/>
            <a:ext cx="4338047" cy="461665"/>
          </a:xfrm>
          <a:prstGeom prst="rect">
            <a:avLst/>
          </a:prstGeom>
          <a:solidFill>
            <a:schemeClr val="bg1"/>
          </a:solidFill>
        </p:spPr>
        <p:txBody>
          <a:bodyPr wrap="none" rtlCol="0">
            <a:spAutoFit/>
          </a:bodyPr>
          <a:lstStyle/>
          <a:p>
            <a:r>
              <a:rPr lang="en-US" sz="2400" b="1" dirty="0">
                <a:solidFill>
                  <a:schemeClr val="bg2">
                    <a:lumMod val="10000"/>
                  </a:schemeClr>
                </a:solidFill>
              </a:rPr>
              <a:t>Exponential time complexity</a:t>
            </a:r>
            <a:endParaRPr lang="en-US" sz="1600" b="1" dirty="0">
              <a:solidFill>
                <a:schemeClr val="bg2">
                  <a:lumMod val="10000"/>
                </a:schemeClr>
              </a:solidFill>
            </a:endParaRPr>
          </a:p>
        </p:txBody>
      </p:sp>
    </p:spTree>
    <p:extLst>
      <p:ext uri="{BB962C8B-B14F-4D97-AF65-F5344CB8AC3E}">
        <p14:creationId xmlns:p14="http://schemas.microsoft.com/office/powerpoint/2010/main" val="290171882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animBg="1"/>
      <p:bldP spid="3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30</a:t>
            </a:fld>
            <a:endParaRPr lang="en-US" dirty="0"/>
          </a:p>
        </p:txBody>
      </p:sp>
      <p:sp>
        <p:nvSpPr>
          <p:cNvPr id="17" name="Rectangle 2"/>
          <p:cNvSpPr>
            <a:spLocks/>
          </p:cNvSpPr>
          <p:nvPr/>
        </p:nvSpPr>
        <p:spPr bwMode="auto">
          <a:xfrm>
            <a:off x="290709" y="275919"/>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30</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8190" y="86077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30</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349945"/>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850" dirty="0">
                <a:solidFill>
                  <a:schemeClr val="bg2">
                    <a:lumMod val="10000"/>
                  </a:schemeClr>
                </a:solidFill>
                <a:latin typeface="Bebas Neue" charset="0"/>
                <a:ea typeface="ＭＳ Ｐゴシック" charset="0"/>
                <a:cs typeface="ＭＳ Ｐゴシック" charset="0"/>
                <a:sym typeface="Bebas Neue" charset="0"/>
              </a:rPr>
              <a:t>SCHEDULING PERFORMANCE ANALYSIS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13" y="1224913"/>
            <a:ext cx="4103509" cy="298118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6396" y="1224913"/>
            <a:ext cx="4778881" cy="2981182"/>
          </a:xfrm>
          <a:prstGeom prst="rect">
            <a:avLst/>
          </a:prstGeom>
        </p:spPr>
      </p:pic>
      <p:sp>
        <p:nvSpPr>
          <p:cNvPr id="3" name="TextBox 2"/>
          <p:cNvSpPr txBox="1"/>
          <p:nvPr/>
        </p:nvSpPr>
        <p:spPr>
          <a:xfrm>
            <a:off x="216024" y="4227934"/>
            <a:ext cx="8820472" cy="338554"/>
          </a:xfrm>
          <a:prstGeom prst="rect">
            <a:avLst/>
          </a:prstGeom>
          <a:noFill/>
        </p:spPr>
        <p:txBody>
          <a:bodyPr wrap="square" rtlCol="0">
            <a:spAutoFit/>
          </a:bodyPr>
          <a:lstStyle/>
          <a:p>
            <a:pPr algn="l"/>
            <a:r>
              <a:rPr lang="en-US" sz="1600" dirty="0">
                <a:solidFill>
                  <a:srgbClr val="FF0000"/>
                </a:solidFill>
              </a:rPr>
              <a:t>Naive approach of scheduling vehicles on first-come-first-serve basis will clearly be sub-optimal</a:t>
            </a:r>
          </a:p>
        </p:txBody>
      </p:sp>
    </p:spTree>
    <p:extLst>
      <p:ext uri="{BB962C8B-B14F-4D97-AF65-F5344CB8AC3E}">
        <p14:creationId xmlns:p14="http://schemas.microsoft.com/office/powerpoint/2010/main" val="35850506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31</a:t>
            </a:fld>
            <a:endParaRPr lang="en-US" dirty="0"/>
          </a:p>
        </p:txBody>
      </p:sp>
      <p:sp>
        <p:nvSpPr>
          <p:cNvPr id="17" name="Rectangle 2"/>
          <p:cNvSpPr>
            <a:spLocks/>
          </p:cNvSpPr>
          <p:nvPr/>
        </p:nvSpPr>
        <p:spPr bwMode="auto">
          <a:xfrm>
            <a:off x="273332" y="131968"/>
            <a:ext cx="434752"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a:t>
            </a:r>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31</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8190" y="1059581"/>
            <a:ext cx="6546058" cy="144017"/>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31</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31</a:t>
            </a:fld>
            <a:endParaRPr lang="en-US" sz="900">
              <a:solidFill>
                <a:schemeClr val="bg1"/>
              </a:solidFill>
              <a:latin typeface="Montserrat-Regular" charset="0"/>
              <a:ea typeface="ＭＳ Ｐゴシック" charset="0"/>
              <a:cs typeface="ＭＳ Ｐゴシック"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375" t="5120" r="7325"/>
          <a:stretch/>
        </p:blipFill>
        <p:spPr>
          <a:xfrm>
            <a:off x="107504" y="1359443"/>
            <a:ext cx="4402499" cy="3588571"/>
          </a:xfrm>
          <a:prstGeom prst="rect">
            <a:avLst/>
          </a:prstGeom>
        </p:spPr>
      </p:pic>
      <p:sp>
        <p:nvSpPr>
          <p:cNvPr id="14" name="Rectangle 5"/>
          <p:cNvSpPr>
            <a:spLocks/>
          </p:cNvSpPr>
          <p:nvPr/>
        </p:nvSpPr>
        <p:spPr bwMode="auto">
          <a:xfrm>
            <a:off x="258190" y="427475"/>
            <a:ext cx="8090259" cy="5209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r>
              <a:rPr lang="en-US" sz="2850" dirty="0">
                <a:solidFill>
                  <a:schemeClr val="bg2">
                    <a:lumMod val="10000"/>
                  </a:schemeClr>
                </a:solidFill>
                <a:latin typeface="Bebas Neue" charset="0"/>
                <a:ea typeface="ＭＳ Ｐゴシック" charset="0"/>
                <a:cs typeface="ＭＳ Ｐゴシック" charset="0"/>
                <a:sym typeface="Bebas Neue" charset="0"/>
              </a:rPr>
              <a:t>RELATIVE PERFORMANCE OF THE GREEDY ALGORITHM</a:t>
            </a:r>
          </a:p>
        </p:txBody>
      </p:sp>
      <p:sp>
        <p:nvSpPr>
          <p:cNvPr id="2" name="TextBox 1"/>
          <p:cNvSpPr txBox="1"/>
          <p:nvPr/>
        </p:nvSpPr>
        <p:spPr>
          <a:xfrm>
            <a:off x="4535424" y="1312445"/>
            <a:ext cx="4608512" cy="3647152"/>
          </a:xfrm>
          <a:prstGeom prst="rect">
            <a:avLst/>
          </a:prstGeom>
          <a:noFill/>
        </p:spPr>
        <p:txBody>
          <a:bodyPr wrap="square" rtlCol="0">
            <a:spAutoFit/>
          </a:bodyPr>
          <a:lstStyle/>
          <a:p>
            <a:pPr marL="171450" indent="-171450" algn="l">
              <a:buFont typeface="Arial" panose="020B0604020202020204" pitchFamily="34" charset="0"/>
              <a:buChar char="•"/>
            </a:pPr>
            <a:r>
              <a:rPr lang="en-US" dirty="0">
                <a:solidFill>
                  <a:schemeClr val="bg2">
                    <a:lumMod val="10000"/>
                  </a:schemeClr>
                </a:solidFill>
              </a:rPr>
              <a:t>5 vehicles; </a:t>
            </a:r>
            <a:r>
              <a:rPr lang="en-US" i="1" dirty="0">
                <a:solidFill>
                  <a:schemeClr val="bg2">
                    <a:lumMod val="10000"/>
                  </a:schemeClr>
                </a:solidFill>
              </a:rPr>
              <a:t>v </a:t>
            </a:r>
            <a:r>
              <a:rPr lang="en-US" dirty="0">
                <a:solidFill>
                  <a:schemeClr val="bg2">
                    <a:lumMod val="10000"/>
                  </a:schemeClr>
                </a:solidFill>
              </a:rPr>
              <a:t>~ [3-7] m/s; </a:t>
            </a:r>
            <a:r>
              <a:rPr lang="en-US" i="1" dirty="0" err="1">
                <a:solidFill>
                  <a:schemeClr val="bg2">
                    <a:lumMod val="10000"/>
                  </a:schemeClr>
                </a:solidFill>
              </a:rPr>
              <a:t>d</a:t>
            </a:r>
            <a:r>
              <a:rPr lang="en-US" i="1" baseline="-25000" dirty="0" err="1">
                <a:solidFill>
                  <a:schemeClr val="bg2">
                    <a:lumMod val="10000"/>
                  </a:schemeClr>
                </a:solidFill>
              </a:rPr>
              <a:t>min</a:t>
            </a:r>
            <a:r>
              <a:rPr lang="en-US" i="1" dirty="0">
                <a:solidFill>
                  <a:schemeClr val="bg2">
                    <a:lumMod val="10000"/>
                  </a:schemeClr>
                </a:solidFill>
              </a:rPr>
              <a:t> = 5 m</a:t>
            </a:r>
            <a:endParaRPr lang="en-US" dirty="0">
              <a:solidFill>
                <a:schemeClr val="bg2">
                  <a:lumMod val="10000"/>
                </a:schemeClr>
              </a:solidFill>
            </a:endParaRPr>
          </a:p>
          <a:p>
            <a:pPr marL="171450" indent="-171450" algn="l">
              <a:buFont typeface="Arial" panose="020B0604020202020204" pitchFamily="34" charset="0"/>
              <a:buChar char="•"/>
            </a:pPr>
            <a:r>
              <a:rPr lang="en-US" dirty="0">
                <a:solidFill>
                  <a:schemeClr val="bg2">
                    <a:lumMod val="10000"/>
                  </a:schemeClr>
                </a:solidFill>
              </a:rPr>
              <a:t>Time Horizon = 2 mins = 1387 slots</a:t>
            </a:r>
          </a:p>
          <a:p>
            <a:pPr marL="171450" indent="-171450" algn="l">
              <a:buFont typeface="Arial" panose="020B0604020202020204" pitchFamily="34" charset="0"/>
              <a:buChar char="•"/>
            </a:pPr>
            <a:r>
              <a:rPr lang="en-US" dirty="0">
                <a:solidFill>
                  <a:schemeClr val="bg2">
                    <a:lumMod val="10000"/>
                  </a:schemeClr>
                </a:solidFill>
              </a:rPr>
              <a:t>1000 Monte Carlo runs</a:t>
            </a:r>
          </a:p>
          <a:p>
            <a:pPr marL="171450" indent="-171450" algn="l">
              <a:buFont typeface="Arial" panose="020B0604020202020204" pitchFamily="34" charset="0"/>
              <a:buChar char="•"/>
            </a:pPr>
            <a:r>
              <a:rPr lang="en-US" dirty="0">
                <a:solidFill>
                  <a:schemeClr val="bg2">
                    <a:lumMod val="10000"/>
                  </a:schemeClr>
                </a:solidFill>
              </a:rPr>
              <a:t>Error bars at 95% confidence intervals</a:t>
            </a:r>
          </a:p>
          <a:p>
            <a:pPr marL="171450" indent="-171450" algn="l">
              <a:buFont typeface="Arial" panose="020B0604020202020204" pitchFamily="34" charset="0"/>
              <a:buChar char="•"/>
            </a:pPr>
            <a:r>
              <a:rPr lang="en-US" dirty="0">
                <a:solidFill>
                  <a:srgbClr val="FFC000"/>
                </a:solidFill>
              </a:rPr>
              <a:t>Random algorithm accumulates coordination overhead time</a:t>
            </a:r>
          </a:p>
          <a:p>
            <a:pPr marL="171450" indent="-171450" algn="l">
              <a:buFont typeface="Arial" panose="020B0604020202020204" pitchFamily="34" charset="0"/>
              <a:buChar char="•"/>
            </a:pPr>
            <a:r>
              <a:rPr lang="en-US" dirty="0">
                <a:solidFill>
                  <a:srgbClr val="0070C0"/>
                </a:solidFill>
              </a:rPr>
              <a:t>Exhibits excellent performance overall</a:t>
            </a:r>
          </a:p>
          <a:p>
            <a:pPr marL="171450" indent="-171450" algn="l">
              <a:buFont typeface="Arial" panose="020B0604020202020204" pitchFamily="34" charset="0"/>
              <a:buChar char="•"/>
            </a:pPr>
            <a:r>
              <a:rPr lang="en-US" dirty="0">
                <a:solidFill>
                  <a:srgbClr val="0070C0"/>
                </a:solidFill>
              </a:rPr>
              <a:t>Optimal performance for overhead time &lt;10</a:t>
            </a:r>
            <a:r>
              <a:rPr lang="en-US" baseline="30000" dirty="0">
                <a:solidFill>
                  <a:srgbClr val="0070C0"/>
                </a:solidFill>
              </a:rPr>
              <a:t>-2</a:t>
            </a:r>
            <a:r>
              <a:rPr lang="en-US" i="1" dirty="0">
                <a:solidFill>
                  <a:srgbClr val="0070C0"/>
                </a:solidFill>
              </a:rPr>
              <a:t>T</a:t>
            </a:r>
          </a:p>
        </p:txBody>
      </p:sp>
    </p:spTree>
    <p:extLst>
      <p:ext uri="{BB962C8B-B14F-4D97-AF65-F5344CB8AC3E}">
        <p14:creationId xmlns:p14="http://schemas.microsoft.com/office/powerpoint/2010/main" val="23512588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32</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32</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32064" y="1292820"/>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32</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584563"/>
            <a:ext cx="809025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850" kern="0" dirty="0">
                <a:solidFill>
                  <a:schemeClr val="bg2">
                    <a:lumMod val="10000"/>
                  </a:schemeClr>
                </a:solidFill>
              </a:rPr>
              <a:t>RESOURCE ALLOCATION SCHEME FOR </a:t>
            </a:r>
            <a:r>
              <a:rPr lang="en-US" sz="2850" kern="0" dirty="0" err="1">
                <a:solidFill>
                  <a:schemeClr val="bg2">
                    <a:lumMod val="10000"/>
                  </a:schemeClr>
                </a:solidFill>
              </a:rPr>
              <a:t>mmWAVE</a:t>
            </a:r>
            <a:r>
              <a:rPr lang="en-US" sz="2850" kern="0" dirty="0">
                <a:solidFill>
                  <a:schemeClr val="bg2">
                    <a:lumMod val="10000"/>
                  </a:schemeClr>
                </a:solidFill>
              </a:rPr>
              <a:t> V2I NETWORK</a:t>
            </a:r>
            <a:endParaRPr lang="en-US" sz="2850" dirty="0">
              <a:solidFill>
                <a:schemeClr val="bg2">
                  <a:lumMod val="10000"/>
                </a:schemeClr>
              </a:solidFill>
              <a:latin typeface="Bebas Neue" charset="0"/>
              <a:ea typeface="ＭＳ Ｐゴシック" charset="0"/>
              <a:cs typeface="ＭＳ Ｐゴシック" charset="0"/>
              <a:sym typeface="Bebas Neue" charset="0"/>
            </a:endParaRPr>
          </a:p>
        </p:txBody>
      </p:sp>
      <p:sp>
        <p:nvSpPr>
          <p:cNvPr id="23" name="Slide Number Placeholder 8"/>
          <p:cNvSpPr txBox="1">
            <a:spLocks/>
          </p:cNvSpPr>
          <p:nvPr/>
        </p:nvSpPr>
        <p:spPr bwMode="auto">
          <a:xfrm>
            <a:off x="3156939" y="339502"/>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32</a:t>
            </a:fld>
            <a:endParaRPr lang="en-US" sz="900">
              <a:solidFill>
                <a:schemeClr val="bg1"/>
              </a:solidFill>
              <a:latin typeface="Montserrat-Regular" charset="0"/>
              <a:ea typeface="ＭＳ Ｐゴシック" charset="0"/>
              <a:cs typeface="ＭＳ Ｐゴシック" charset="0"/>
            </a:endParaRPr>
          </a:p>
        </p:txBody>
      </p:sp>
      <p:sp>
        <p:nvSpPr>
          <p:cNvPr id="18" name="Rectangle 2"/>
          <p:cNvSpPr>
            <a:spLocks/>
          </p:cNvSpPr>
          <p:nvPr/>
        </p:nvSpPr>
        <p:spPr bwMode="auto">
          <a:xfrm>
            <a:off x="285195" y="185614"/>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20" name="AutoShape 28"/>
          <p:cNvSpPr>
            <a:spLocks/>
          </p:cNvSpPr>
          <p:nvPr/>
        </p:nvSpPr>
        <p:spPr bwMode="auto">
          <a:xfrm>
            <a:off x="-275570" y="3700432"/>
            <a:ext cx="1811511" cy="177807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1757551111 h 21600"/>
              <a:gd name="T22" fmla="*/ 2147483647 w 21600"/>
              <a:gd name="T23" fmla="*/ 1638153220 h 21600"/>
              <a:gd name="T24" fmla="*/ 2147483647 w 21600"/>
              <a:gd name="T25" fmla="*/ 1844738437 h 21600"/>
              <a:gd name="T26" fmla="*/ 2147483647 w 21600"/>
              <a:gd name="T27" fmla="*/ 2147483647 h 21600"/>
              <a:gd name="T28" fmla="*/ 2147483647 w 21600"/>
              <a:gd name="T29" fmla="*/ 2147483647 h 21600"/>
              <a:gd name="T30" fmla="*/ 2147483647 w 21600"/>
              <a:gd name="T31" fmla="*/ 2147483647 h 21600"/>
              <a:gd name="T32" fmla="*/ 2125191124 w 21600"/>
              <a:gd name="T33" fmla="*/ 2147483647 h 21600"/>
              <a:gd name="T34" fmla="*/ 2147483647 w 21600"/>
              <a:gd name="T35" fmla="*/ 2147483647 h 21600"/>
              <a:gd name="T36" fmla="*/ 1144333833 w 21600"/>
              <a:gd name="T37" fmla="*/ 2147483647 h 21600"/>
              <a:gd name="T38" fmla="*/ 1109458903 w 21600"/>
              <a:gd name="T39" fmla="*/ 2147483647 h 21600"/>
              <a:gd name="T40" fmla="*/ 1144333833 w 21600"/>
              <a:gd name="T41" fmla="*/ 2147483647 h 21600"/>
              <a:gd name="T42" fmla="*/ 1144333833 w 21600"/>
              <a:gd name="T43" fmla="*/ 2147483647 h 21600"/>
              <a:gd name="T44" fmla="*/ 2147483647 w 21600"/>
              <a:gd name="T45" fmla="*/ 2147483647 h 21600"/>
              <a:gd name="T46" fmla="*/ 2147483647 w 21600"/>
              <a:gd name="T47" fmla="*/ 1144333833 h 21600"/>
              <a:gd name="T48" fmla="*/ 1144333833 w 21600"/>
              <a:gd name="T49" fmla="*/ 2147483647 h 21600"/>
              <a:gd name="T50" fmla="*/ 817381239 w 21600"/>
              <a:gd name="T51" fmla="*/ 2147483647 h 21600"/>
              <a:gd name="T52" fmla="*/ 2147483647 w 21600"/>
              <a:gd name="T53" fmla="*/ 817381239 h 21600"/>
              <a:gd name="T54" fmla="*/ 2147483647 w 21600"/>
              <a:gd name="T55" fmla="*/ 2147483647 h 21600"/>
              <a:gd name="T56" fmla="*/ 2147483647 w 21600"/>
              <a:gd name="T57" fmla="*/ 2147483647 h 21600"/>
              <a:gd name="T58" fmla="*/ 2147483647 w 21600"/>
              <a:gd name="T59" fmla="*/ 326952594 h 21600"/>
              <a:gd name="T60" fmla="*/ 326952594 w 21600"/>
              <a:gd name="T61" fmla="*/ 2147483647 h 21600"/>
              <a:gd name="T62" fmla="*/ 1144333833 w 21600"/>
              <a:gd name="T63" fmla="*/ 2147483647 h 21600"/>
              <a:gd name="T64" fmla="*/ 1144333833 w 21600"/>
              <a:gd name="T65" fmla="*/ 2147483647 h 21600"/>
              <a:gd name="T66" fmla="*/ 1202942968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326952594 h 21600"/>
              <a:gd name="T80" fmla="*/ 2147483647 w 21600"/>
              <a:gd name="T81" fmla="*/ 2147483647 h 21600"/>
              <a:gd name="T82" fmla="*/ 0 w 21600"/>
              <a:gd name="T83" fmla="*/ 2147483647 h 21600"/>
              <a:gd name="T84" fmla="*/ 2147483647 w 21600"/>
              <a:gd name="T85" fmla="*/ 0 h 21600"/>
              <a:gd name="T86" fmla="*/ 2147483647 w 21600"/>
              <a:gd name="T87" fmla="*/ 2147483647 h 21600"/>
              <a:gd name="T88" fmla="*/ 2147483647 w 21600"/>
              <a:gd name="T89" fmla="*/ 2147483647 h 21600"/>
              <a:gd name="T90" fmla="*/ 2147483647 w 21600"/>
              <a:gd name="T91" fmla="*/ 2147483647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16875" y="15043"/>
                </a:moveTo>
                <a:lnTo>
                  <a:pt x="16875" y="14850"/>
                </a:lnTo>
                <a:lnTo>
                  <a:pt x="17019" y="14850"/>
                </a:lnTo>
                <a:cubicBezTo>
                  <a:pt x="16975" y="14917"/>
                  <a:pt x="16921" y="14977"/>
                  <a:pt x="16875" y="15043"/>
                </a:cubicBezTo>
                <a:close/>
                <a:moveTo>
                  <a:pt x="10125" y="16200"/>
                </a:moveTo>
                <a:lnTo>
                  <a:pt x="11475" y="16200"/>
                </a:lnTo>
                <a:lnTo>
                  <a:pt x="11475" y="14850"/>
                </a:lnTo>
                <a:lnTo>
                  <a:pt x="10125" y="14850"/>
                </a:lnTo>
                <a:cubicBezTo>
                  <a:pt x="10125" y="14850"/>
                  <a:pt x="10125" y="16200"/>
                  <a:pt x="10125" y="16200"/>
                </a:cubicBezTo>
                <a:close/>
                <a:moveTo>
                  <a:pt x="10613" y="13519"/>
                </a:moveTo>
                <a:lnTo>
                  <a:pt x="12199" y="7257"/>
                </a:lnTo>
                <a:cubicBezTo>
                  <a:pt x="12293" y="6885"/>
                  <a:pt x="12654" y="6665"/>
                  <a:pt x="13006" y="6764"/>
                </a:cubicBezTo>
                <a:cubicBezTo>
                  <a:pt x="13357" y="6863"/>
                  <a:pt x="13565" y="7245"/>
                  <a:pt x="13471" y="7617"/>
                </a:cubicBezTo>
                <a:lnTo>
                  <a:pt x="11898" y="13828"/>
                </a:lnTo>
                <a:cubicBezTo>
                  <a:pt x="12455" y="14189"/>
                  <a:pt x="12825" y="14813"/>
                  <a:pt x="12825" y="15525"/>
                </a:cubicBezTo>
                <a:cubicBezTo>
                  <a:pt x="12825" y="16643"/>
                  <a:pt x="11918" y="17550"/>
                  <a:pt x="10800" y="17550"/>
                </a:cubicBezTo>
                <a:cubicBezTo>
                  <a:pt x="9682" y="17550"/>
                  <a:pt x="8775" y="16643"/>
                  <a:pt x="8775" y="15525"/>
                </a:cubicBezTo>
                <a:cubicBezTo>
                  <a:pt x="8775" y="14471"/>
                  <a:pt x="9584" y="13614"/>
                  <a:pt x="10613" y="13519"/>
                </a:cubicBezTo>
                <a:close/>
                <a:moveTo>
                  <a:pt x="4725" y="15043"/>
                </a:moveTo>
                <a:cubicBezTo>
                  <a:pt x="4679" y="14977"/>
                  <a:pt x="4625" y="14917"/>
                  <a:pt x="4581" y="14850"/>
                </a:cubicBezTo>
                <a:lnTo>
                  <a:pt x="4725" y="14850"/>
                </a:lnTo>
                <a:cubicBezTo>
                  <a:pt x="4725" y="14850"/>
                  <a:pt x="4725" y="15043"/>
                  <a:pt x="4725" y="15043"/>
                </a:cubicBezTo>
                <a:close/>
                <a:moveTo>
                  <a:pt x="16875" y="10800"/>
                </a:moveTo>
                <a:cubicBezTo>
                  <a:pt x="16875" y="7445"/>
                  <a:pt x="14155" y="4725"/>
                  <a:pt x="10800" y="4725"/>
                </a:cubicBezTo>
                <a:cubicBezTo>
                  <a:pt x="7445" y="4725"/>
                  <a:pt x="4725" y="7445"/>
                  <a:pt x="4725" y="10800"/>
                </a:cubicBezTo>
                <a:lnTo>
                  <a:pt x="3375" y="10800"/>
                </a:lnTo>
                <a:cubicBezTo>
                  <a:pt x="3375" y="6699"/>
                  <a:pt x="6699" y="3375"/>
                  <a:pt x="10800" y="3375"/>
                </a:cubicBezTo>
                <a:cubicBezTo>
                  <a:pt x="14901" y="3375"/>
                  <a:pt x="18225" y="6699"/>
                  <a:pt x="18225" y="10800"/>
                </a:cubicBezTo>
                <a:cubicBezTo>
                  <a:pt x="18225" y="10800"/>
                  <a:pt x="16875" y="10800"/>
                  <a:pt x="16875" y="10800"/>
                </a:cubicBezTo>
                <a:close/>
                <a:moveTo>
                  <a:pt x="10800" y="1350"/>
                </a:moveTo>
                <a:cubicBezTo>
                  <a:pt x="5581" y="1350"/>
                  <a:pt x="1350" y="5581"/>
                  <a:pt x="1350" y="10800"/>
                </a:cubicBezTo>
                <a:cubicBezTo>
                  <a:pt x="1350" y="13705"/>
                  <a:pt x="2663" y="16300"/>
                  <a:pt x="4725" y="18034"/>
                </a:cubicBezTo>
                <a:lnTo>
                  <a:pt x="4725" y="18225"/>
                </a:lnTo>
                <a:lnTo>
                  <a:pt x="4967" y="18225"/>
                </a:lnTo>
                <a:cubicBezTo>
                  <a:pt x="6574" y="19489"/>
                  <a:pt x="8596" y="20250"/>
                  <a:pt x="10800" y="20250"/>
                </a:cubicBezTo>
                <a:cubicBezTo>
                  <a:pt x="13004" y="20250"/>
                  <a:pt x="15026" y="19489"/>
                  <a:pt x="16633" y="18225"/>
                </a:cubicBezTo>
                <a:lnTo>
                  <a:pt x="16875" y="18225"/>
                </a:lnTo>
                <a:lnTo>
                  <a:pt x="16875" y="18034"/>
                </a:lnTo>
                <a:cubicBezTo>
                  <a:pt x="18937" y="16300"/>
                  <a:pt x="20250" y="13705"/>
                  <a:pt x="20250" y="10800"/>
                </a:cubicBezTo>
                <a:cubicBezTo>
                  <a:pt x="20250" y="5581"/>
                  <a:pt x="16019" y="1350"/>
                  <a:pt x="10800" y="1350"/>
                </a:cubicBezTo>
                <a:close/>
                <a:moveTo>
                  <a:pt x="10800" y="21600"/>
                </a:moveTo>
                <a:cubicBezTo>
                  <a:pt x="4835" y="21600"/>
                  <a:pt x="0" y="16765"/>
                  <a:pt x="0" y="10800"/>
                </a:cubicBezTo>
                <a:cubicBezTo>
                  <a:pt x="0" y="4835"/>
                  <a:pt x="4835" y="0"/>
                  <a:pt x="10800" y="0"/>
                </a:cubicBezTo>
                <a:cubicBezTo>
                  <a:pt x="16765" y="0"/>
                  <a:pt x="21600" y="4835"/>
                  <a:pt x="21600" y="10800"/>
                </a:cubicBezTo>
                <a:cubicBezTo>
                  <a:pt x="21600" y="16765"/>
                  <a:pt x="16765" y="21600"/>
                  <a:pt x="10800" y="21600"/>
                </a:cubicBezTo>
                <a:close/>
                <a:moveTo>
                  <a:pt x="10800" y="21600"/>
                </a:moveTo>
              </a:path>
            </a:pathLst>
          </a:custGeom>
          <a:solidFill>
            <a:srgbClr val="2F3F4A"/>
          </a:solidFill>
          <a:ln>
            <a:noFill/>
          </a:ln>
          <a:extLst/>
        </p:spPr>
        <p:txBody>
          <a:bodyPr lIns="0" tIns="0" rIns="0" bIns="0"/>
          <a:lstStyle/>
          <a:p>
            <a:endParaRPr lang="en-US" sz="80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499" y="1431654"/>
            <a:ext cx="5818821" cy="3168352"/>
          </a:xfrm>
          <a:prstGeom prst="rect">
            <a:avLst/>
          </a:prstGeom>
        </p:spPr>
      </p:pic>
    </p:spTree>
    <p:extLst>
      <p:ext uri="{BB962C8B-B14F-4D97-AF65-F5344CB8AC3E}">
        <p14:creationId xmlns:p14="http://schemas.microsoft.com/office/powerpoint/2010/main" val="134132532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rotWithShape="1">
          <a:blip r:embed="rId3"/>
          <a:srcRect l="2819" t="5668" r="1722" b="3335"/>
          <a:stretch/>
        </p:blipFill>
        <p:spPr>
          <a:xfrm>
            <a:off x="4703952" y="658118"/>
            <a:ext cx="3718426" cy="1666882"/>
          </a:xfrm>
          <a:prstGeom prst="rect">
            <a:avLst/>
          </a:prstGeom>
        </p:spPr>
      </p:pic>
      <p:grpSp>
        <p:nvGrpSpPr>
          <p:cNvPr id="18" name="Group 4"/>
          <p:cNvGrpSpPr>
            <a:grpSpLocks/>
          </p:cNvGrpSpPr>
          <p:nvPr/>
        </p:nvGrpSpPr>
        <p:grpSpPr bwMode="auto">
          <a:xfrm>
            <a:off x="178682" y="183494"/>
            <a:ext cx="8497421" cy="575671"/>
            <a:chOff x="-228" y="757"/>
            <a:chExt cx="10996" cy="967"/>
          </a:xfrm>
        </p:grpSpPr>
        <p:sp>
          <p:nvSpPr>
            <p:cNvPr id="19" name="Rectangle 5"/>
            <p:cNvSpPr>
              <a:spLocks/>
            </p:cNvSpPr>
            <p:nvPr/>
          </p:nvSpPr>
          <p:spPr bwMode="auto">
            <a:xfrm>
              <a:off x="-228" y="757"/>
              <a:ext cx="10996" cy="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2800" dirty="0">
                  <a:solidFill>
                    <a:schemeClr val="bg2">
                      <a:lumMod val="10000"/>
                    </a:schemeClr>
                  </a:solidFill>
                </a:rPr>
                <a:t>RELATED WORK - FAST BEAM CONFIGURATION</a:t>
              </a:r>
              <a:endParaRPr lang="en-US" sz="2400" dirty="0">
                <a:solidFill>
                  <a:schemeClr val="bg2">
                    <a:lumMod val="10000"/>
                  </a:schemeClr>
                </a:solidFill>
              </a:endParaRPr>
            </a:p>
          </p:txBody>
        </p:sp>
        <p:sp>
          <p:nvSpPr>
            <p:cNvPr id="21" name="Oval 7"/>
            <p:cNvSpPr>
              <a:spLocks/>
            </p:cNvSpPr>
            <p:nvPr/>
          </p:nvSpPr>
          <p:spPr bwMode="auto">
            <a:xfrm>
              <a:off x="-215" y="16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4" name="Oval 8"/>
            <p:cNvSpPr>
              <a:spLocks/>
            </p:cNvSpPr>
            <p:nvPr/>
          </p:nvSpPr>
          <p:spPr bwMode="auto">
            <a:xfrm>
              <a:off x="-23" y="16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26" name="Oval 9"/>
            <p:cNvSpPr>
              <a:spLocks/>
            </p:cNvSpPr>
            <p:nvPr/>
          </p:nvSpPr>
          <p:spPr bwMode="auto">
            <a:xfrm>
              <a:off x="169" y="1604"/>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33</a:t>
            </a:fld>
            <a:endParaRPr lang="en-US" dirty="0"/>
          </a:p>
        </p:txBody>
      </p:sp>
      <p:sp>
        <p:nvSpPr>
          <p:cNvPr id="17" name="Rectangle 2"/>
          <p:cNvSpPr>
            <a:spLocks/>
          </p:cNvSpPr>
          <p:nvPr/>
        </p:nvSpPr>
        <p:spPr bwMode="auto">
          <a:xfrm>
            <a:off x="201064" y="71566"/>
            <a:ext cx="482504"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1702" y="2338851"/>
            <a:ext cx="3733283" cy="1715721"/>
          </a:xfrm>
          <a:prstGeom prst="rect">
            <a:avLst/>
          </a:prstGeom>
        </p:spPr>
      </p:pic>
      <p:sp>
        <p:nvSpPr>
          <p:cNvPr id="7" name="Rectangle 6"/>
          <p:cNvSpPr/>
          <p:nvPr/>
        </p:nvSpPr>
        <p:spPr>
          <a:xfrm>
            <a:off x="323528" y="4083918"/>
            <a:ext cx="7161941" cy="986424"/>
          </a:xfrm>
          <a:prstGeom prst="rect">
            <a:avLst/>
          </a:prstGeom>
        </p:spPr>
        <p:txBody>
          <a:bodyPr wrap="square">
            <a:spAutoFit/>
          </a:bodyPr>
          <a:lstStyle/>
          <a:p>
            <a:pPr algn="l"/>
            <a:r>
              <a:rPr lang="en-US" sz="830" dirty="0">
                <a:solidFill>
                  <a:schemeClr val="bg2">
                    <a:lumMod val="10000"/>
                  </a:schemeClr>
                </a:solidFill>
                <a:latin typeface="+mn-lt"/>
              </a:rPr>
              <a:t>[A] </a:t>
            </a:r>
            <a:r>
              <a:rPr lang="en-US" sz="830" dirty="0" err="1">
                <a:solidFill>
                  <a:schemeClr val="bg2">
                    <a:lumMod val="10000"/>
                  </a:schemeClr>
                </a:solidFill>
                <a:latin typeface="+mn-lt"/>
              </a:rPr>
              <a:t>Ioannis</a:t>
            </a:r>
            <a:r>
              <a:rPr lang="en-US" sz="830" dirty="0">
                <a:solidFill>
                  <a:schemeClr val="bg2">
                    <a:lumMod val="10000"/>
                  </a:schemeClr>
                </a:solidFill>
                <a:latin typeface="+mn-lt"/>
              </a:rPr>
              <a:t> </a:t>
            </a:r>
            <a:r>
              <a:rPr lang="en-US" sz="830" dirty="0" err="1">
                <a:solidFill>
                  <a:schemeClr val="bg2">
                    <a:lumMod val="10000"/>
                  </a:schemeClr>
                </a:solidFill>
                <a:latin typeface="+mn-lt"/>
              </a:rPr>
              <a:t>Mavromatis</a:t>
            </a:r>
            <a:r>
              <a:rPr lang="en-US" sz="830" dirty="0">
                <a:solidFill>
                  <a:schemeClr val="bg2">
                    <a:lumMod val="10000"/>
                  </a:schemeClr>
                </a:solidFill>
                <a:latin typeface="+mn-lt"/>
              </a:rPr>
              <a:t> et. al., “Beam Alignment for </a:t>
            </a:r>
            <a:r>
              <a:rPr lang="en-US" sz="830" dirty="0" err="1">
                <a:solidFill>
                  <a:schemeClr val="bg2">
                    <a:lumMod val="10000"/>
                  </a:schemeClr>
                </a:solidFill>
                <a:latin typeface="+mn-lt"/>
              </a:rPr>
              <a:t>Millimetre</a:t>
            </a:r>
            <a:r>
              <a:rPr lang="en-US" sz="830" dirty="0">
                <a:solidFill>
                  <a:schemeClr val="bg2">
                    <a:lumMod val="10000"/>
                  </a:schemeClr>
                </a:solidFill>
                <a:latin typeface="+mn-lt"/>
              </a:rPr>
              <a:t> Wave Links with Motion Prediction of Autonomous Vehicles,“ to appear in Proc. of IET Colloquium on Antennas, Propagation &amp; RF Technology for Transport and Autonomous Platform (</a:t>
            </a:r>
            <a:r>
              <a:rPr lang="en-US" sz="830" dirty="0" err="1">
                <a:solidFill>
                  <a:schemeClr val="bg2">
                    <a:lumMod val="10000"/>
                  </a:schemeClr>
                </a:solidFill>
              </a:rPr>
              <a:t>ArXiv</a:t>
            </a:r>
            <a:r>
              <a:rPr lang="en-US" sz="830" dirty="0">
                <a:solidFill>
                  <a:schemeClr val="bg2">
                    <a:lumMod val="10000"/>
                  </a:schemeClr>
                </a:solidFill>
              </a:rPr>
              <a:t> e-prints, Feb. 2017</a:t>
            </a:r>
            <a:r>
              <a:rPr lang="en-US" sz="830" dirty="0">
                <a:solidFill>
                  <a:schemeClr val="bg2">
                    <a:lumMod val="10000"/>
                  </a:schemeClr>
                </a:solidFill>
                <a:latin typeface="+mn-lt"/>
              </a:rPr>
              <a:t>)</a:t>
            </a:r>
          </a:p>
          <a:p>
            <a:pPr algn="l"/>
            <a:r>
              <a:rPr lang="en-US" sz="830" dirty="0">
                <a:solidFill>
                  <a:schemeClr val="bg2">
                    <a:lumMod val="10000"/>
                  </a:schemeClr>
                </a:solidFill>
              </a:rPr>
              <a:t>[B] N. González-</a:t>
            </a:r>
            <a:r>
              <a:rPr lang="en-US" sz="830" dirty="0" err="1">
                <a:solidFill>
                  <a:schemeClr val="bg2">
                    <a:lumMod val="10000"/>
                  </a:schemeClr>
                </a:solidFill>
              </a:rPr>
              <a:t>Prelcic</a:t>
            </a:r>
            <a:r>
              <a:rPr lang="en-US" sz="830" dirty="0">
                <a:solidFill>
                  <a:schemeClr val="bg2">
                    <a:lumMod val="10000"/>
                  </a:schemeClr>
                </a:solidFill>
              </a:rPr>
              <a:t>, R. Méndez-</a:t>
            </a:r>
            <a:r>
              <a:rPr lang="en-US" sz="830" dirty="0" err="1">
                <a:solidFill>
                  <a:schemeClr val="bg2">
                    <a:lumMod val="10000"/>
                  </a:schemeClr>
                </a:solidFill>
              </a:rPr>
              <a:t>Rial</a:t>
            </a:r>
            <a:r>
              <a:rPr lang="en-US" sz="830" dirty="0">
                <a:solidFill>
                  <a:schemeClr val="bg2">
                    <a:lumMod val="10000"/>
                  </a:schemeClr>
                </a:solidFill>
              </a:rPr>
              <a:t> and R. W. Heath, "Radar aided beam alignment in </a:t>
            </a:r>
            <a:r>
              <a:rPr lang="en-US" sz="830" dirty="0" err="1">
                <a:solidFill>
                  <a:schemeClr val="bg2">
                    <a:lumMod val="10000"/>
                  </a:schemeClr>
                </a:solidFill>
              </a:rPr>
              <a:t>MmWave</a:t>
            </a:r>
            <a:r>
              <a:rPr lang="en-US" sz="830" dirty="0">
                <a:solidFill>
                  <a:schemeClr val="bg2">
                    <a:lumMod val="10000"/>
                  </a:schemeClr>
                </a:solidFill>
              </a:rPr>
              <a:t> V2I communications supporting antenna diversity," 2016 Information Theory and Applications Workshop (ITA), La Jolla, CA, USA, 2016, pp. 1-7.</a:t>
            </a:r>
          </a:p>
          <a:p>
            <a:pPr algn="l"/>
            <a:r>
              <a:rPr lang="en-US" sz="830" dirty="0">
                <a:solidFill>
                  <a:schemeClr val="bg2">
                    <a:lumMod val="10000"/>
                  </a:schemeClr>
                </a:solidFill>
              </a:rPr>
              <a:t>[C] V. </a:t>
            </a:r>
            <a:r>
              <a:rPr lang="en-US" sz="830" dirty="0" err="1">
                <a:solidFill>
                  <a:schemeClr val="bg2">
                    <a:lumMod val="10000"/>
                  </a:schemeClr>
                </a:solidFill>
              </a:rPr>
              <a:t>Va</a:t>
            </a:r>
            <a:r>
              <a:rPr lang="en-US" sz="830" dirty="0">
                <a:solidFill>
                  <a:schemeClr val="bg2">
                    <a:lumMod val="10000"/>
                  </a:schemeClr>
                </a:solidFill>
              </a:rPr>
              <a:t>, T. Shimizu, G. Bansal and R. W. Heath, "Beam design for beam switching based millimeter wave vehicle-to-infrastructure communications," 2016 IEEE International Conference on Communications (ICC), Kuala Lumpur, 2016, pp. 1-6.</a:t>
            </a:r>
          </a:p>
          <a:p>
            <a:pPr algn="l"/>
            <a:r>
              <a:rPr lang="en-US" sz="830" dirty="0">
                <a:solidFill>
                  <a:schemeClr val="bg2">
                    <a:lumMod val="10000"/>
                  </a:schemeClr>
                </a:solidFill>
              </a:rPr>
              <a:t>[D] N. </a:t>
            </a:r>
            <a:r>
              <a:rPr lang="en-US" sz="830" dirty="0" err="1">
                <a:solidFill>
                  <a:schemeClr val="bg2">
                    <a:lumMod val="10000"/>
                  </a:schemeClr>
                </a:solidFill>
              </a:rPr>
              <a:t>Gonz´alez</a:t>
            </a:r>
            <a:r>
              <a:rPr lang="en-US" sz="830" dirty="0">
                <a:solidFill>
                  <a:schemeClr val="bg2">
                    <a:lumMod val="10000"/>
                  </a:schemeClr>
                </a:solidFill>
              </a:rPr>
              <a:t> </a:t>
            </a:r>
            <a:r>
              <a:rPr lang="en-US" sz="830" dirty="0" err="1">
                <a:solidFill>
                  <a:schemeClr val="bg2">
                    <a:lumMod val="10000"/>
                  </a:schemeClr>
                </a:solidFill>
              </a:rPr>
              <a:t>Prelcic</a:t>
            </a:r>
            <a:r>
              <a:rPr lang="en-US" sz="830" dirty="0">
                <a:solidFill>
                  <a:schemeClr val="bg2">
                    <a:lumMod val="10000"/>
                  </a:schemeClr>
                </a:solidFill>
              </a:rPr>
              <a:t>, A. Ali, V. </a:t>
            </a:r>
            <a:r>
              <a:rPr lang="en-US" sz="830" dirty="0" err="1">
                <a:solidFill>
                  <a:schemeClr val="bg2">
                    <a:lumMod val="10000"/>
                  </a:schemeClr>
                </a:solidFill>
              </a:rPr>
              <a:t>Va</a:t>
            </a:r>
            <a:r>
              <a:rPr lang="en-US" sz="830" dirty="0">
                <a:solidFill>
                  <a:schemeClr val="bg2">
                    <a:lumMod val="10000"/>
                  </a:schemeClr>
                </a:solidFill>
              </a:rPr>
              <a:t>, and R. W. Heath, Jr, “Millimeter Wave communication with out-of-band information,” </a:t>
            </a:r>
            <a:r>
              <a:rPr lang="en-US" sz="830" dirty="0" err="1">
                <a:solidFill>
                  <a:schemeClr val="bg2">
                    <a:lumMod val="10000"/>
                  </a:schemeClr>
                </a:solidFill>
              </a:rPr>
              <a:t>ArXiv</a:t>
            </a:r>
            <a:r>
              <a:rPr lang="en-US" sz="830" dirty="0">
                <a:solidFill>
                  <a:schemeClr val="bg2">
                    <a:lumMod val="10000"/>
                  </a:schemeClr>
                </a:solidFill>
              </a:rPr>
              <a:t> e-prints, Mar. 2017.</a:t>
            </a:r>
          </a:p>
        </p:txBody>
      </p:sp>
      <p:pic>
        <p:nvPicPr>
          <p:cNvPr id="14" name="Picture 13"/>
          <p:cNvPicPr>
            <a:picLocks noChangeAspect="1"/>
          </p:cNvPicPr>
          <p:nvPr/>
        </p:nvPicPr>
        <p:blipFill rotWithShape="1">
          <a:blip r:embed="rId5"/>
          <a:srcRect l="2951" t="9199" r="2951" b="4401"/>
          <a:stretch/>
        </p:blipFill>
        <p:spPr>
          <a:xfrm>
            <a:off x="435251" y="750031"/>
            <a:ext cx="3588510" cy="1468027"/>
          </a:xfrm>
          <a:prstGeom prst="rect">
            <a:avLst/>
          </a:prstGeom>
        </p:spPr>
      </p:pic>
      <p:pic>
        <p:nvPicPr>
          <p:cNvPr id="8" name="Picture 7"/>
          <p:cNvPicPr>
            <a:picLocks noChangeAspect="1"/>
          </p:cNvPicPr>
          <p:nvPr/>
        </p:nvPicPr>
        <p:blipFill rotWithShape="1">
          <a:blip r:embed="rId6"/>
          <a:srcRect l="3428" t="14928"/>
          <a:stretch/>
        </p:blipFill>
        <p:spPr>
          <a:xfrm>
            <a:off x="435251" y="2341644"/>
            <a:ext cx="3523366" cy="1725305"/>
          </a:xfrm>
          <a:prstGeom prst="rect">
            <a:avLst/>
          </a:prstGeom>
        </p:spPr>
      </p:pic>
      <p:sp>
        <p:nvSpPr>
          <p:cNvPr id="9" name="TextBox 8"/>
          <p:cNvSpPr txBox="1"/>
          <p:nvPr/>
        </p:nvSpPr>
        <p:spPr>
          <a:xfrm>
            <a:off x="3403540" y="696760"/>
            <a:ext cx="514885" cy="415498"/>
          </a:xfrm>
          <a:prstGeom prst="rect">
            <a:avLst/>
          </a:prstGeom>
          <a:noFill/>
        </p:spPr>
        <p:txBody>
          <a:bodyPr wrap="none" rtlCol="0">
            <a:spAutoFit/>
          </a:bodyPr>
          <a:lstStyle/>
          <a:p>
            <a:r>
              <a:rPr lang="en-US" dirty="0">
                <a:solidFill>
                  <a:srgbClr val="0070C0"/>
                </a:solidFill>
              </a:rPr>
              <a:t>[A]</a:t>
            </a:r>
          </a:p>
        </p:txBody>
      </p:sp>
      <p:sp>
        <p:nvSpPr>
          <p:cNvPr id="20" name="TextBox 19"/>
          <p:cNvSpPr txBox="1"/>
          <p:nvPr/>
        </p:nvSpPr>
        <p:spPr>
          <a:xfrm>
            <a:off x="7888757" y="584134"/>
            <a:ext cx="514885" cy="415498"/>
          </a:xfrm>
          <a:prstGeom prst="rect">
            <a:avLst/>
          </a:prstGeom>
          <a:noFill/>
        </p:spPr>
        <p:txBody>
          <a:bodyPr wrap="none" rtlCol="0">
            <a:spAutoFit/>
          </a:bodyPr>
          <a:lstStyle/>
          <a:p>
            <a:r>
              <a:rPr lang="en-US" dirty="0">
                <a:solidFill>
                  <a:srgbClr val="0070C0"/>
                </a:solidFill>
              </a:rPr>
              <a:t>[B]</a:t>
            </a:r>
          </a:p>
        </p:txBody>
      </p:sp>
      <p:sp>
        <p:nvSpPr>
          <p:cNvPr id="22" name="TextBox 21"/>
          <p:cNvSpPr txBox="1"/>
          <p:nvPr/>
        </p:nvSpPr>
        <p:spPr>
          <a:xfrm>
            <a:off x="3389113" y="2421361"/>
            <a:ext cx="529312" cy="415498"/>
          </a:xfrm>
          <a:prstGeom prst="rect">
            <a:avLst/>
          </a:prstGeom>
          <a:noFill/>
        </p:spPr>
        <p:txBody>
          <a:bodyPr wrap="none" rtlCol="0">
            <a:spAutoFit/>
          </a:bodyPr>
          <a:lstStyle/>
          <a:p>
            <a:r>
              <a:rPr lang="en-US" dirty="0">
                <a:solidFill>
                  <a:srgbClr val="0070C0"/>
                </a:solidFill>
              </a:rPr>
              <a:t>[C]</a:t>
            </a:r>
          </a:p>
        </p:txBody>
      </p:sp>
      <p:sp>
        <p:nvSpPr>
          <p:cNvPr id="23" name="TextBox 22"/>
          <p:cNvSpPr txBox="1"/>
          <p:nvPr/>
        </p:nvSpPr>
        <p:spPr>
          <a:xfrm>
            <a:off x="7928949" y="2239577"/>
            <a:ext cx="529312" cy="415498"/>
          </a:xfrm>
          <a:prstGeom prst="rect">
            <a:avLst/>
          </a:prstGeom>
          <a:noFill/>
        </p:spPr>
        <p:txBody>
          <a:bodyPr wrap="none" rtlCol="0">
            <a:spAutoFit/>
          </a:bodyPr>
          <a:lstStyle/>
          <a:p>
            <a:r>
              <a:rPr lang="en-US" dirty="0">
                <a:solidFill>
                  <a:srgbClr val="0070C0"/>
                </a:solidFill>
              </a:rPr>
              <a:t>[D]</a:t>
            </a:r>
          </a:p>
        </p:txBody>
      </p:sp>
      <p:sp>
        <p:nvSpPr>
          <p:cNvPr id="2" name="Rectangle 1"/>
          <p:cNvSpPr/>
          <p:nvPr/>
        </p:nvSpPr>
        <p:spPr bwMode="auto">
          <a:xfrm>
            <a:off x="4703953" y="2325000"/>
            <a:ext cx="3751032" cy="1758918"/>
          </a:xfrm>
          <a:prstGeom prst="rect">
            <a:avLst/>
          </a:prstGeom>
          <a:noFill/>
          <a:ln w="38100" cap="flat" cmpd="sng" algn="ctr">
            <a:solidFill>
              <a:srgbClr val="FF33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4802343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34</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34</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32064" y="627534"/>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34</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123478"/>
            <a:ext cx="809025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MOTIVATION FOR DIRECTIONAL MAC</a:t>
            </a:r>
          </a:p>
        </p:txBody>
      </p:sp>
      <p:sp>
        <p:nvSpPr>
          <p:cNvPr id="18" name="Rectangle 2"/>
          <p:cNvSpPr>
            <a:spLocks/>
          </p:cNvSpPr>
          <p:nvPr/>
        </p:nvSpPr>
        <p:spPr bwMode="auto">
          <a:xfrm>
            <a:off x="251520" y="51470"/>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82" name="TextBox 81"/>
          <p:cNvSpPr txBox="1"/>
          <p:nvPr/>
        </p:nvSpPr>
        <p:spPr>
          <a:xfrm>
            <a:off x="395536" y="3867894"/>
            <a:ext cx="8180445" cy="1077218"/>
          </a:xfrm>
          <a:prstGeom prst="rect">
            <a:avLst/>
          </a:prstGeom>
          <a:noFill/>
        </p:spPr>
        <p:txBody>
          <a:bodyPr wrap="none" rtlCol="0">
            <a:spAutoFit/>
          </a:bodyPr>
          <a:lstStyle/>
          <a:p>
            <a:pPr marL="285750" indent="-285750" algn="l">
              <a:buFont typeface="Wingdings" panose="05000000000000000000" pitchFamily="2" charset="2"/>
              <a:buChar char="v"/>
            </a:pPr>
            <a:r>
              <a:rPr lang="en-US" sz="1800" dirty="0">
                <a:solidFill>
                  <a:schemeClr val="bg2">
                    <a:lumMod val="10000"/>
                  </a:schemeClr>
                </a:solidFill>
              </a:rPr>
              <a:t>Multi-user concurrent access demands resolving the simultaneous requests</a:t>
            </a:r>
          </a:p>
          <a:p>
            <a:pPr marL="625475" indent="-168275" algn="l">
              <a:buFont typeface="Arial" panose="020B0604020202020204" pitchFamily="34" charset="0"/>
              <a:buChar char="•"/>
            </a:pPr>
            <a:r>
              <a:rPr lang="en-US" sz="1400" dirty="0">
                <a:solidFill>
                  <a:schemeClr val="bg2">
                    <a:lumMod val="10000"/>
                  </a:schemeClr>
                </a:solidFill>
              </a:rPr>
              <a:t>Impaired Clear Channel Assessment (CCA) due to directional beams</a:t>
            </a:r>
          </a:p>
          <a:p>
            <a:pPr marL="625475" indent="-168275" algn="l">
              <a:buFont typeface="Arial" panose="020B0604020202020204" pitchFamily="34" charset="0"/>
              <a:buChar char="•"/>
            </a:pPr>
            <a:r>
              <a:rPr lang="en-US" sz="1400" dirty="0">
                <a:solidFill>
                  <a:schemeClr val="bg2">
                    <a:lumMod val="10000"/>
                  </a:schemeClr>
                </a:solidFill>
              </a:rPr>
              <a:t>Concurrent beams required at BS to resolve such requests </a:t>
            </a:r>
            <a:r>
              <a:rPr lang="en-US" sz="1400" b="1" dirty="0">
                <a:solidFill>
                  <a:schemeClr val="bg2">
                    <a:lumMod val="10000"/>
                  </a:schemeClr>
                </a:solidFill>
              </a:rPr>
              <a:t>→</a:t>
            </a:r>
            <a:r>
              <a:rPr lang="en-US" sz="1400" dirty="0">
                <a:solidFill>
                  <a:schemeClr val="bg2">
                    <a:lumMod val="10000"/>
                  </a:schemeClr>
                </a:solidFill>
              </a:rPr>
              <a:t> Use hybrid beamforming</a:t>
            </a:r>
          </a:p>
          <a:p>
            <a:pPr marL="288925" indent="-288925" algn="l">
              <a:buFont typeface="Wingdings" panose="05000000000000000000" pitchFamily="2" charset="2"/>
              <a:buChar char="v"/>
            </a:pPr>
            <a:r>
              <a:rPr lang="en-US" sz="1800" dirty="0">
                <a:solidFill>
                  <a:schemeClr val="bg2">
                    <a:lumMod val="10000"/>
                  </a:schemeClr>
                </a:solidFill>
              </a:rPr>
              <a:t>The </a:t>
            </a:r>
            <a:r>
              <a:rPr lang="en-US" sz="1800" i="1" dirty="0">
                <a:solidFill>
                  <a:schemeClr val="bg2">
                    <a:lumMod val="10000"/>
                  </a:schemeClr>
                </a:solidFill>
              </a:rPr>
              <a:t>finite time-frequency resource</a:t>
            </a:r>
            <a:r>
              <a:rPr lang="en-US" sz="1800" dirty="0">
                <a:solidFill>
                  <a:schemeClr val="bg2">
                    <a:lumMod val="10000"/>
                  </a:schemeClr>
                </a:solidFill>
              </a:rPr>
              <a:t> must then be shared efficiently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709236"/>
            <a:ext cx="4752528" cy="3064855"/>
          </a:xfrm>
          <a:prstGeom prst="rect">
            <a:avLst/>
          </a:prstGeom>
        </p:spPr>
      </p:pic>
    </p:spTree>
    <p:extLst>
      <p:ext uri="{BB962C8B-B14F-4D97-AF65-F5344CB8AC3E}">
        <p14:creationId xmlns:p14="http://schemas.microsoft.com/office/powerpoint/2010/main" val="210855710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35</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35</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5050" y="644748"/>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35</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7179" y="195486"/>
            <a:ext cx="809025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DIRECTIONAL MAC PROTOCOL</a:t>
            </a:r>
          </a:p>
        </p:txBody>
      </p:sp>
      <p:sp>
        <p:nvSpPr>
          <p:cNvPr id="18" name="Rectangle 2"/>
          <p:cNvSpPr>
            <a:spLocks/>
          </p:cNvSpPr>
          <p:nvPr/>
        </p:nvSpPr>
        <p:spPr bwMode="auto">
          <a:xfrm>
            <a:off x="285195" y="99598"/>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163" y="936780"/>
            <a:ext cx="8112269" cy="3625966"/>
          </a:xfrm>
          <a:prstGeom prst="rect">
            <a:avLst/>
          </a:prstGeom>
        </p:spPr>
      </p:pic>
      <p:sp>
        <p:nvSpPr>
          <p:cNvPr id="2" name="Oval 1"/>
          <p:cNvSpPr/>
          <p:nvPr/>
        </p:nvSpPr>
        <p:spPr bwMode="auto">
          <a:xfrm>
            <a:off x="6564160" y="2991766"/>
            <a:ext cx="1584176" cy="1008112"/>
          </a:xfrm>
          <a:prstGeom prst="ellipse">
            <a:avLst/>
          </a:prstGeom>
          <a:noFill/>
          <a:ln w="25400" cap="flat" cmpd="sng" algn="ctr">
            <a:solidFill>
              <a:srgbClr val="FF339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340781086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36</a:t>
            </a:fld>
            <a:endParaRPr lang="en-US" dirty="0"/>
          </a:p>
        </p:txBody>
      </p:sp>
      <p:sp>
        <p:nvSpPr>
          <p:cNvPr id="38" name="Slide Number Placeholder 8"/>
          <p:cNvSpPr txBox="1">
            <a:spLocks/>
          </p:cNvSpPr>
          <p:nvPr/>
        </p:nvSpPr>
        <p:spPr bwMode="auto">
          <a:xfrm>
            <a:off x="3222254" y="164775"/>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36</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58190" y="771550"/>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211757"/>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36</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21842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36</a:t>
            </a:fld>
            <a:endParaRPr lang="en-US" sz="900">
              <a:solidFill>
                <a:schemeClr val="bg1"/>
              </a:solidFill>
              <a:latin typeface="Montserrat-Regular" charset="0"/>
              <a:ea typeface="ＭＳ Ｐゴシック" charset="0"/>
              <a:cs typeface="ＭＳ Ｐゴシック" charset="0"/>
            </a:endParaRPr>
          </a:p>
        </p:txBody>
      </p:sp>
      <p:sp>
        <p:nvSpPr>
          <p:cNvPr id="18" name="Rectangle 2"/>
          <p:cNvSpPr>
            <a:spLocks/>
          </p:cNvSpPr>
          <p:nvPr/>
        </p:nvSpPr>
        <p:spPr bwMode="auto">
          <a:xfrm>
            <a:off x="285195" y="123478"/>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01" name="Slide Number Placeholder 8"/>
          <p:cNvSpPr txBox="1">
            <a:spLocks/>
          </p:cNvSpPr>
          <p:nvPr/>
        </p:nvSpPr>
        <p:spPr bwMode="auto">
          <a:xfrm>
            <a:off x="3222254" y="257907"/>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lang="en-US" sz="900">
                <a:solidFill>
                  <a:schemeClr val="bg1"/>
                </a:solidFill>
                <a:latin typeface="Montserrat-Regular" charset="0"/>
                <a:ea typeface="ＭＳ Ｐゴシック" charset="0"/>
                <a:cs typeface="ＭＳ Ｐゴシック" charset="0"/>
              </a:rPr>
              <a:pPr defTabSz="685800" eaLnBrk="1" hangingPunct="1"/>
              <a:t>36</a:t>
            </a:fld>
            <a:endParaRPr lang="en-US" sz="900">
              <a:solidFill>
                <a:schemeClr val="bg1"/>
              </a:solidFill>
              <a:latin typeface="Montserrat-Regular" charset="0"/>
              <a:ea typeface="ＭＳ Ｐゴシック" charset="0"/>
              <a:cs typeface="ＭＳ Ｐゴシック" charset="0"/>
            </a:endParaRPr>
          </a:p>
        </p:txBody>
      </p:sp>
      <p:sp>
        <p:nvSpPr>
          <p:cNvPr id="16" name="Rectangle 5"/>
          <p:cNvSpPr>
            <a:spLocks/>
          </p:cNvSpPr>
          <p:nvPr/>
        </p:nvSpPr>
        <p:spPr bwMode="auto">
          <a:xfrm>
            <a:off x="251521" y="280194"/>
            <a:ext cx="7776864"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defRPr/>
            </a:pPr>
            <a:r>
              <a:rPr lang="en-US" sz="2850" kern="0" dirty="0">
                <a:solidFill>
                  <a:schemeClr val="bg2">
                    <a:lumMod val="10000"/>
                  </a:schemeClr>
                </a:solidFill>
                <a:latin typeface="Bebas Neue"/>
              </a:rPr>
              <a:t>RESOURCE ALLOCATION SCHEME</a:t>
            </a:r>
            <a:endParaRPr lang="en" sz="2850" kern="0" dirty="0">
              <a:solidFill>
                <a:schemeClr val="bg2">
                  <a:lumMod val="10000"/>
                </a:schemeClr>
              </a:solidFill>
              <a:latin typeface="Bebas Neue"/>
            </a:endParaRPr>
          </a:p>
        </p:txBody>
      </p:sp>
      <p:grpSp>
        <p:nvGrpSpPr>
          <p:cNvPr id="9" name="Group 8"/>
          <p:cNvGrpSpPr/>
          <p:nvPr/>
        </p:nvGrpSpPr>
        <p:grpSpPr>
          <a:xfrm>
            <a:off x="5952200" y="1509925"/>
            <a:ext cx="2530798" cy="1757809"/>
            <a:chOff x="755576" y="2859782"/>
            <a:chExt cx="2530798" cy="1757809"/>
          </a:xfrm>
        </p:grpSpPr>
        <p:sp>
          <p:nvSpPr>
            <p:cNvPr id="2" name="Rectangle 1"/>
            <p:cNvSpPr/>
            <p:nvPr/>
          </p:nvSpPr>
          <p:spPr bwMode="auto">
            <a:xfrm>
              <a:off x="1403648" y="2859782"/>
              <a:ext cx="1882726" cy="1368152"/>
            </a:xfrm>
            <a:prstGeom prst="rect">
              <a:avLst/>
            </a:prstGeom>
            <a:noFill/>
            <a:ln w="25400" cap="flat" cmpd="sng" algn="ctr">
              <a:solidFill>
                <a:schemeClr val="bg2">
                  <a:lumMod val="1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 name="Rectangle 2"/>
            <p:cNvSpPr/>
            <p:nvPr/>
          </p:nvSpPr>
          <p:spPr bwMode="auto">
            <a:xfrm>
              <a:off x="1403648" y="2859782"/>
              <a:ext cx="456698" cy="1368152"/>
            </a:xfrm>
            <a:prstGeom prst="rect">
              <a:avLst/>
            </a:prstGeom>
            <a:solidFill>
              <a:schemeClr val="accent2"/>
            </a:solidFill>
            <a:ln w="25400" cap="flat" cmpd="sng" algn="ctr">
              <a:solidFill>
                <a:schemeClr val="bg2">
                  <a:lumMod val="1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mc:AlternateContent xmlns:mc="http://schemas.openxmlformats.org/markup-compatibility/2006" xmlns:a14="http://schemas.microsoft.com/office/drawing/2010/main">
          <mc:Choice Requires="a14">
            <p:sp>
              <p:nvSpPr>
                <p:cNvPr id="4" name="Rectangle 3"/>
                <p:cNvSpPr/>
                <p:nvPr/>
              </p:nvSpPr>
              <p:spPr>
                <a:xfrm>
                  <a:off x="2001910" y="4155926"/>
                  <a:ext cx="76989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chemeClr val="bg2">
                                    <a:lumMod val="10000"/>
                                  </a:schemeClr>
                                </a:solidFill>
                                <a:latin typeface="Cambria Math" panose="02040503050406030204" pitchFamily="18" charset="0"/>
                              </a:rPr>
                            </m:ctrlPr>
                          </m:sSubPr>
                          <m:e>
                            <m:r>
                              <a:rPr lang="en-US" sz="2400" i="1">
                                <a:solidFill>
                                  <a:schemeClr val="bg2">
                                    <a:lumMod val="10000"/>
                                  </a:schemeClr>
                                </a:solidFill>
                                <a:latin typeface="Cambria Math" panose="02040503050406030204" pitchFamily="18" charset="0"/>
                              </a:rPr>
                              <m:t>𝑇</m:t>
                            </m:r>
                          </m:e>
                          <m:sub>
                            <m:r>
                              <a:rPr lang="en-US" sz="2400" i="1">
                                <a:solidFill>
                                  <a:schemeClr val="bg2">
                                    <a:lumMod val="10000"/>
                                  </a:schemeClr>
                                </a:solidFill>
                                <a:latin typeface="Cambria Math" panose="02040503050406030204" pitchFamily="18" charset="0"/>
                              </a:rPr>
                              <m:t>𝑡𝑜𝑡</m:t>
                            </m:r>
                          </m:sub>
                        </m:sSub>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2001910" y="4155926"/>
                  <a:ext cx="769890" cy="461665"/>
                </a:xfrm>
                <a:prstGeom prst="rect">
                  <a:avLst/>
                </a:prstGeom>
                <a:blipFill>
                  <a:blip r:embed="rId3"/>
                  <a:stretch>
                    <a:fillRect l="-1587"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755576" y="3291830"/>
                  <a:ext cx="808683"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chemeClr val="bg2">
                                    <a:lumMod val="10000"/>
                                  </a:schemeClr>
                                </a:solidFill>
                                <a:latin typeface="Cambria Math" panose="02040503050406030204" pitchFamily="18" charset="0"/>
                              </a:rPr>
                            </m:ctrlPr>
                          </m:sSubPr>
                          <m:e>
                            <m:r>
                              <a:rPr lang="en-US" sz="2400" i="1">
                                <a:solidFill>
                                  <a:schemeClr val="bg2">
                                    <a:lumMod val="10000"/>
                                  </a:schemeClr>
                                </a:solidFill>
                                <a:latin typeface="Cambria Math" panose="02040503050406030204" pitchFamily="18" charset="0"/>
                              </a:rPr>
                              <m:t>𝐵</m:t>
                            </m:r>
                          </m:e>
                          <m:sub>
                            <m:r>
                              <a:rPr lang="en-US" sz="2400" i="1">
                                <a:solidFill>
                                  <a:schemeClr val="bg2">
                                    <a:lumMod val="10000"/>
                                  </a:schemeClr>
                                </a:solidFill>
                                <a:latin typeface="Cambria Math" panose="02040503050406030204" pitchFamily="18" charset="0"/>
                              </a:rPr>
                              <m:t>𝑡𝑜𝑡</m:t>
                            </m:r>
                          </m:sub>
                        </m:sSub>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755576" y="3291830"/>
                  <a:ext cx="808683" cy="461665"/>
                </a:xfrm>
                <a:prstGeom prst="rect">
                  <a:avLst/>
                </a:prstGeom>
                <a:blipFill>
                  <a:blip r:embed="rId4"/>
                  <a:stretch>
                    <a:fillRect l="-752" b="-4000"/>
                  </a:stretch>
                </a:blipFill>
              </p:spPr>
              <p:txBody>
                <a:bodyPr/>
                <a:lstStyle/>
                <a:p>
                  <a:r>
                    <a:rPr lang="en-US">
                      <a:noFill/>
                    </a:rPr>
                    <a:t> </a:t>
                  </a:r>
                </a:p>
              </p:txBody>
            </p:sp>
          </mc:Fallback>
        </mc:AlternateContent>
        <p:sp>
          <p:nvSpPr>
            <p:cNvPr id="7" name="TextBox 6"/>
            <p:cNvSpPr txBox="1"/>
            <p:nvPr/>
          </p:nvSpPr>
          <p:spPr>
            <a:xfrm>
              <a:off x="1377650" y="3385758"/>
              <a:ext cx="521297" cy="307777"/>
            </a:xfrm>
            <a:prstGeom prst="rect">
              <a:avLst/>
            </a:prstGeom>
            <a:noFill/>
          </p:spPr>
          <p:txBody>
            <a:bodyPr wrap="none" rtlCol="0">
              <a:spAutoFit/>
            </a:bodyPr>
            <a:lstStyle/>
            <a:p>
              <a:r>
                <a:rPr lang="en-US" sz="1400" b="1" dirty="0">
                  <a:solidFill>
                    <a:schemeClr val="bg2">
                      <a:lumMod val="10000"/>
                    </a:schemeClr>
                  </a:solidFill>
                </a:rPr>
                <a:t>MS</a:t>
              </a:r>
              <a:r>
                <a:rPr lang="en-US" sz="1400" b="1" baseline="-25000" dirty="0">
                  <a:solidFill>
                    <a:schemeClr val="bg2">
                      <a:lumMod val="10000"/>
                    </a:schemeClr>
                  </a:solidFill>
                </a:rPr>
                <a:t>1</a:t>
              </a:r>
              <a:endParaRPr lang="en-US" b="1" baseline="-25000" dirty="0">
                <a:solidFill>
                  <a:schemeClr val="bg2">
                    <a:lumMod val="10000"/>
                  </a:schemeClr>
                </a:solidFill>
              </a:endParaRPr>
            </a:p>
          </p:txBody>
        </p:sp>
        <p:sp>
          <p:nvSpPr>
            <p:cNvPr id="8" name="TextBox 7"/>
            <p:cNvSpPr txBox="1"/>
            <p:nvPr/>
          </p:nvSpPr>
          <p:spPr>
            <a:xfrm>
              <a:off x="2123473" y="3291830"/>
              <a:ext cx="769890" cy="415498"/>
            </a:xfrm>
            <a:prstGeom prst="rect">
              <a:avLst/>
            </a:prstGeom>
            <a:noFill/>
          </p:spPr>
          <p:txBody>
            <a:bodyPr wrap="square" rtlCol="0">
              <a:spAutoFit/>
            </a:bodyPr>
            <a:lstStyle/>
            <a:p>
              <a:r>
                <a:rPr lang="en-US" dirty="0">
                  <a:solidFill>
                    <a:schemeClr val="bg2">
                      <a:lumMod val="10000"/>
                    </a:schemeClr>
                  </a:solidFill>
                </a:rPr>
                <a:t>?</a:t>
              </a:r>
            </a:p>
          </p:txBody>
        </p:sp>
      </p:grpSp>
      <p:sp>
        <p:nvSpPr>
          <p:cNvPr id="10" name="TextBox 9"/>
          <p:cNvSpPr txBox="1"/>
          <p:nvPr/>
        </p:nvSpPr>
        <p:spPr>
          <a:xfrm>
            <a:off x="225218" y="3147814"/>
            <a:ext cx="8420856" cy="1523494"/>
          </a:xfrm>
          <a:prstGeom prst="rect">
            <a:avLst/>
          </a:prstGeom>
          <a:noFill/>
        </p:spPr>
        <p:txBody>
          <a:bodyPr wrap="square" rtlCol="0">
            <a:spAutoFit/>
          </a:bodyPr>
          <a:lstStyle/>
          <a:p>
            <a:pPr algn="l"/>
            <a:r>
              <a:rPr lang="en-US" dirty="0">
                <a:solidFill>
                  <a:schemeClr val="bg2">
                    <a:lumMod val="10000"/>
                  </a:schemeClr>
                </a:solidFill>
              </a:rPr>
              <a:t>The objective function above disregards the geometrical constraints</a:t>
            </a:r>
          </a:p>
          <a:p>
            <a:pPr marL="465138" indent="-239713" algn="l">
              <a:buFont typeface="Arial" panose="020B0604020202020204" pitchFamily="34" charset="0"/>
              <a:buChar char="•"/>
            </a:pPr>
            <a:r>
              <a:rPr lang="en-US" sz="1800" dirty="0">
                <a:solidFill>
                  <a:schemeClr val="bg2">
                    <a:lumMod val="10000"/>
                  </a:schemeClr>
                </a:solidFill>
              </a:rPr>
              <a:t>Not just identify which items to pack; Also specify the </a:t>
            </a:r>
            <a:r>
              <a:rPr lang="en-US" sz="1800" i="1" dirty="0">
                <a:solidFill>
                  <a:schemeClr val="bg2">
                    <a:lumMod val="10000"/>
                  </a:schemeClr>
                </a:solidFill>
              </a:rPr>
              <a:t>position</a:t>
            </a:r>
            <a:r>
              <a:rPr lang="en-US" sz="1800" dirty="0">
                <a:solidFill>
                  <a:schemeClr val="bg2">
                    <a:lumMod val="10000"/>
                  </a:schemeClr>
                </a:solidFill>
              </a:rPr>
              <a:t> of the rectangles</a:t>
            </a:r>
          </a:p>
          <a:p>
            <a:pPr marL="465138" indent="-239713" algn="l">
              <a:buFont typeface="Arial" panose="020B0604020202020204" pitchFamily="34" charset="0"/>
              <a:buChar char="•"/>
            </a:pPr>
            <a:r>
              <a:rPr lang="en-US" sz="1800" dirty="0">
                <a:solidFill>
                  <a:schemeClr val="bg2">
                    <a:lumMod val="10000"/>
                  </a:schemeClr>
                </a:solidFill>
              </a:rPr>
              <a:t>In that regard, 2D Rectangle Bin Packing Problem, a classical problem in combinatorial optimization, specifies the relevant objective function</a:t>
            </a:r>
          </a:p>
        </p:txBody>
      </p:sp>
      <p:cxnSp>
        <p:nvCxnSpPr>
          <p:cNvPr id="12" name="Straight Arrow Connector 11"/>
          <p:cNvCxnSpPr/>
          <p:nvPr/>
        </p:nvCxnSpPr>
        <p:spPr bwMode="auto">
          <a:xfrm>
            <a:off x="4932040" y="2139702"/>
            <a:ext cx="1080120" cy="288032"/>
          </a:xfrm>
          <a:prstGeom prst="straightConnector1">
            <a:avLst/>
          </a:prstGeom>
          <a:blipFill dpi="0" rotWithShape="0">
            <a:blip r:embed="rId5"/>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2" name="TextBox 31"/>
          <p:cNvSpPr txBox="1"/>
          <p:nvPr/>
        </p:nvSpPr>
        <p:spPr>
          <a:xfrm>
            <a:off x="3068286" y="2570092"/>
            <a:ext cx="184731" cy="461665"/>
          </a:xfrm>
          <a:prstGeom prst="rect">
            <a:avLst/>
          </a:prstGeom>
          <a:noFill/>
        </p:spPr>
        <p:txBody>
          <a:bodyPr wrap="none" rtlCol="0">
            <a:spAutoFit/>
          </a:bodyPr>
          <a:lstStyle/>
          <a:p>
            <a:endParaRPr lang="en-US" sz="2400" dirty="0">
              <a:solidFill>
                <a:schemeClr val="bg2">
                  <a:lumMod val="10000"/>
                </a:schemeClr>
              </a:solidFill>
            </a:endParaRPr>
          </a:p>
        </p:txBody>
      </p:sp>
      <p:sp>
        <p:nvSpPr>
          <p:cNvPr id="39" name="TextBox 38"/>
          <p:cNvSpPr txBox="1"/>
          <p:nvPr/>
        </p:nvSpPr>
        <p:spPr>
          <a:xfrm>
            <a:off x="179512" y="896402"/>
            <a:ext cx="6466834" cy="461665"/>
          </a:xfrm>
          <a:prstGeom prst="rect">
            <a:avLst/>
          </a:prstGeom>
          <a:noFill/>
        </p:spPr>
        <p:txBody>
          <a:bodyPr wrap="none" rtlCol="0">
            <a:spAutoFit/>
          </a:bodyPr>
          <a:lstStyle/>
          <a:p>
            <a:r>
              <a:rPr lang="en-US" sz="2400" dirty="0">
                <a:solidFill>
                  <a:schemeClr val="bg2">
                    <a:lumMod val="10000"/>
                  </a:schemeClr>
                </a:solidFill>
              </a:rPr>
              <a:t>0/1 2D Knapsack Problem – Strongly NP-hard</a:t>
            </a:r>
          </a:p>
        </p:txBody>
      </p:sp>
      <mc:AlternateContent xmlns:mc="http://schemas.openxmlformats.org/markup-compatibility/2006" xmlns:a14="http://schemas.microsoft.com/office/drawing/2010/main">
        <mc:Choice Requires="a14">
          <p:sp>
            <p:nvSpPr>
              <p:cNvPr id="40" name="TextBox 39"/>
              <p:cNvSpPr txBox="1"/>
              <p:nvPr/>
            </p:nvSpPr>
            <p:spPr>
              <a:xfrm>
                <a:off x="459392" y="1412270"/>
                <a:ext cx="7410154" cy="1447512"/>
              </a:xfrm>
              <a:prstGeom prst="rect">
                <a:avLst/>
              </a:prstGeom>
              <a:noFill/>
            </p:spPr>
            <p:txBody>
              <a:bodyPr wrap="square" rtlCol="0">
                <a:spAutoFit/>
              </a:bodyPr>
              <a:lstStyle/>
              <a:p>
                <a:pPr lvl="0" algn="l">
                  <a:defRPr/>
                </a:pPr>
                <a:r>
                  <a:rPr lang="en-US" sz="2400" dirty="0">
                    <a:solidFill>
                      <a:schemeClr val="bg2">
                        <a:lumMod val="10000"/>
                      </a:schemeClr>
                    </a:solidFill>
                  </a:rPr>
                  <a:t>max </a:t>
                </a:r>
                <a14:m>
                  <m:oMath xmlns:m="http://schemas.openxmlformats.org/officeDocument/2006/math">
                    <m:nary>
                      <m:naryPr>
                        <m:chr m:val="∑"/>
                        <m:supHide m:val="on"/>
                        <m:ctrlPr>
                          <a:rPr lang="en-US" sz="2400" i="1" dirty="0">
                            <a:solidFill>
                              <a:schemeClr val="bg2">
                                <a:lumMod val="10000"/>
                              </a:schemeClr>
                            </a:solidFill>
                            <a:latin typeface="Cambria Math" panose="02040503050406030204" pitchFamily="18" charset="0"/>
                          </a:rPr>
                        </m:ctrlPr>
                      </m:naryPr>
                      <m:sub>
                        <m:r>
                          <m:rPr>
                            <m:brk m:alnAt="7"/>
                          </m:rPr>
                          <a:rPr lang="en-US" sz="2400" i="1" dirty="0">
                            <a:solidFill>
                              <a:schemeClr val="bg2">
                                <a:lumMod val="10000"/>
                              </a:schemeClr>
                            </a:solidFill>
                            <a:latin typeface="Cambria Math" panose="02040503050406030204" pitchFamily="18" charset="0"/>
                          </a:rPr>
                          <m:t>𝑖</m:t>
                        </m:r>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b="0" i="1" dirty="0" smtClean="0">
                            <a:solidFill>
                              <a:schemeClr val="bg2">
                                <a:lumMod val="10000"/>
                              </a:schemeClr>
                            </a:solidFill>
                            <a:latin typeface="Cambria Math" panose="02040503050406030204" pitchFamily="18" charset="0"/>
                            <a:ea typeface="Cambria Math" panose="02040503050406030204" pitchFamily="18" charset="0"/>
                          </a:rPr>
                          <m:t>𝐾</m:t>
                        </m:r>
                      </m:sub>
                      <m:sup/>
                      <m:e>
                        <m:func>
                          <m:funcPr>
                            <m:ctrlPr>
                              <a:rPr lang="en-US" sz="2400" i="1" dirty="0">
                                <a:solidFill>
                                  <a:schemeClr val="bg2">
                                    <a:lumMod val="10000"/>
                                  </a:schemeClr>
                                </a:solidFill>
                                <a:latin typeface="Cambria Math" panose="02040503050406030204" pitchFamily="18" charset="0"/>
                              </a:rPr>
                            </m:ctrlPr>
                          </m:funcPr>
                          <m:fName>
                            <m:sSub>
                              <m:sSubPr>
                                <m:ctrlPr>
                                  <a:rPr lang="en-US" sz="2400" i="1" dirty="0" smtClean="0">
                                    <a:solidFill>
                                      <a:schemeClr val="bg2">
                                        <a:lumMod val="10000"/>
                                      </a:schemeClr>
                                    </a:solidFill>
                                    <a:latin typeface="Cambria Math" panose="02040503050406030204" pitchFamily="18" charset="0"/>
                                  </a:rPr>
                                </m:ctrlPr>
                              </m:sSubPr>
                              <m:e>
                                <m:sSub>
                                  <m:sSubPr>
                                    <m:ctrlPr>
                                      <a:rPr lang="en-US" sz="2400" i="1">
                                        <a:solidFill>
                                          <a:schemeClr val="bg2">
                                            <a:lumMod val="10000"/>
                                          </a:schemeClr>
                                        </a:solidFill>
                                        <a:latin typeface="Cambria Math" panose="02040503050406030204" pitchFamily="18" charset="0"/>
                                      </a:rPr>
                                    </m:ctrlPr>
                                  </m:sSubPr>
                                  <m:e>
                                    <m:sSub>
                                      <m:sSubPr>
                                        <m:ctrlPr>
                                          <a:rPr lang="en-US" sz="2400" i="1">
                                            <a:solidFill>
                                              <a:schemeClr val="bg2">
                                                <a:lumMod val="10000"/>
                                              </a:schemeClr>
                                            </a:solidFill>
                                            <a:latin typeface="Cambria Math" panose="02040503050406030204" pitchFamily="18" charset="0"/>
                                          </a:rPr>
                                        </m:ctrlPr>
                                      </m:sSubPr>
                                      <m:e>
                                        <m:r>
                                          <m:rPr>
                                            <m:sty m:val="p"/>
                                          </m:rPr>
                                          <a:rPr lang="el-GR" sz="2400" i="1" smtClean="0">
                                            <a:solidFill>
                                              <a:schemeClr val="bg2">
                                                <a:lumMod val="10000"/>
                                              </a:schemeClr>
                                            </a:solidFill>
                                            <a:latin typeface="Cambria Math" panose="02040503050406030204" pitchFamily="18" charset="0"/>
                                          </a:rPr>
                                          <m:t>α</m:t>
                                        </m:r>
                                      </m:e>
                                      <m:sub>
                                        <m:r>
                                          <a:rPr lang="en-US" sz="2400" i="1">
                                            <a:solidFill>
                                              <a:schemeClr val="bg2">
                                                <a:lumMod val="10000"/>
                                              </a:schemeClr>
                                            </a:solidFill>
                                            <a:latin typeface="Cambria Math" panose="02040503050406030204" pitchFamily="18" charset="0"/>
                                          </a:rPr>
                                          <m:t>𝑖</m:t>
                                        </m:r>
                                      </m:sub>
                                    </m:sSub>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i="1">
                                        <a:solidFill>
                                          <a:schemeClr val="bg2">
                                            <a:lumMod val="10000"/>
                                          </a:schemeClr>
                                        </a:solidFill>
                                        <a:latin typeface="Cambria Math" panose="02040503050406030204" pitchFamily="18" charset="0"/>
                                      </a:rPr>
                                      <m:t>𝑇</m:t>
                                    </m:r>
                                  </m:e>
                                  <m:sub>
                                    <m:r>
                                      <a:rPr lang="en-US" sz="2400" i="1">
                                        <a:solidFill>
                                          <a:schemeClr val="bg2">
                                            <a:lumMod val="10000"/>
                                          </a:schemeClr>
                                        </a:solidFill>
                                        <a:latin typeface="Cambria Math" panose="02040503050406030204" pitchFamily="18" charset="0"/>
                                      </a:rPr>
                                      <m:t>𝑖</m:t>
                                    </m:r>
                                  </m:sub>
                                </m:sSub>
                                <m:r>
                                  <a:rPr lang="en-US" sz="2400" i="1" dirty="0" smtClean="0">
                                    <a:solidFill>
                                      <a:schemeClr val="bg2">
                                        <a:lumMod val="10000"/>
                                      </a:schemeClr>
                                    </a:solidFill>
                                    <a:latin typeface="Cambria Math" panose="02040503050406030204" pitchFamily="18" charset="0"/>
                                    <a:ea typeface="Cambria Math" panose="02040503050406030204" pitchFamily="18" charset="0"/>
                                  </a:rPr>
                                  <m:t>×</m:t>
                                </m:r>
                                <m:sSub>
                                  <m:sSubPr>
                                    <m:ctrlPr>
                                      <a:rPr lang="en-US" sz="2400" i="1">
                                        <a:solidFill>
                                          <a:schemeClr val="bg2">
                                            <a:lumMod val="10000"/>
                                          </a:schemeClr>
                                        </a:solidFill>
                                        <a:latin typeface="Cambria Math" panose="02040503050406030204" pitchFamily="18" charset="0"/>
                                      </a:rPr>
                                    </m:ctrlPr>
                                  </m:sSubPr>
                                  <m:e>
                                    <m:r>
                                      <a:rPr lang="en-US" sz="2400" i="1">
                                        <a:solidFill>
                                          <a:schemeClr val="bg2">
                                            <a:lumMod val="10000"/>
                                          </a:schemeClr>
                                        </a:solidFill>
                                        <a:latin typeface="Cambria Math" panose="02040503050406030204" pitchFamily="18" charset="0"/>
                                      </a:rPr>
                                      <m:t>𝐵</m:t>
                                    </m:r>
                                  </m:e>
                                  <m:sub>
                                    <m:r>
                                      <a:rPr lang="en-US" sz="2400" i="1">
                                        <a:solidFill>
                                          <a:schemeClr val="bg2">
                                            <a:lumMod val="10000"/>
                                          </a:schemeClr>
                                        </a:solidFill>
                                        <a:latin typeface="Cambria Math" panose="02040503050406030204" pitchFamily="18" charset="0"/>
                                      </a:rPr>
                                      <m:t>𝑖</m:t>
                                    </m:r>
                                  </m:sub>
                                </m:sSub>
                                <m:r>
                                  <a:rPr lang="en-US" sz="2400" i="1" dirty="0">
                                    <a:solidFill>
                                      <a:schemeClr val="bg2">
                                        <a:lumMod val="10000"/>
                                      </a:schemeClr>
                                    </a:solidFill>
                                    <a:latin typeface="Cambria Math" panose="02040503050406030204" pitchFamily="18" charset="0"/>
                                    <a:ea typeface="Cambria Math" panose="02040503050406030204" pitchFamily="18" charset="0"/>
                                  </a:rPr>
                                  <m:t>×</m:t>
                                </m:r>
                                <m:r>
                                  <m:rPr>
                                    <m:sty m:val="p"/>
                                  </m:rPr>
                                  <a:rPr lang="en-US" sz="2400" dirty="0">
                                    <a:solidFill>
                                      <a:schemeClr val="bg2">
                                        <a:lumMod val="10000"/>
                                      </a:schemeClr>
                                    </a:solidFill>
                                    <a:latin typeface="Cambria Math" panose="02040503050406030204" pitchFamily="18" charset="0"/>
                                  </a:rPr>
                                  <m:t>log</m:t>
                                </m:r>
                              </m:e>
                              <m:sub>
                                <m:r>
                                  <a:rPr lang="en-US" sz="2400" i="1" dirty="0">
                                    <a:solidFill>
                                      <a:schemeClr val="bg2">
                                        <a:lumMod val="10000"/>
                                      </a:schemeClr>
                                    </a:solidFill>
                                    <a:latin typeface="Cambria Math" panose="02040503050406030204" pitchFamily="18" charset="0"/>
                                  </a:rPr>
                                  <m:t>2</m:t>
                                </m:r>
                              </m:sub>
                            </m:sSub>
                          </m:fName>
                          <m:e>
                            <m:r>
                              <a:rPr lang="en-US" sz="2400" i="1" dirty="0">
                                <a:solidFill>
                                  <a:schemeClr val="bg2">
                                    <a:lumMod val="10000"/>
                                  </a:schemeClr>
                                </a:solidFill>
                                <a:latin typeface="Cambria Math" panose="02040503050406030204" pitchFamily="18" charset="0"/>
                              </a:rPr>
                              <m:t>(1+</m:t>
                            </m:r>
                            <m:sSub>
                              <m:sSubPr>
                                <m:ctrlPr>
                                  <a:rPr lang="en-US" sz="2400" i="1" dirty="0">
                                    <a:solidFill>
                                      <a:schemeClr val="bg2">
                                        <a:lumMod val="10000"/>
                                      </a:schemeClr>
                                    </a:solidFill>
                                    <a:latin typeface="Cambria Math" panose="02040503050406030204" pitchFamily="18" charset="0"/>
                                  </a:rPr>
                                </m:ctrlPr>
                              </m:sSubPr>
                              <m:e>
                                <m:r>
                                  <a:rPr lang="en-US" sz="2400" i="1" dirty="0">
                                    <a:solidFill>
                                      <a:schemeClr val="bg2">
                                        <a:lumMod val="10000"/>
                                      </a:schemeClr>
                                    </a:solidFill>
                                    <a:latin typeface="Cambria Math" panose="02040503050406030204" pitchFamily="18" charset="0"/>
                                  </a:rPr>
                                  <m:t>𝑆𝑁𝑅</m:t>
                                </m:r>
                              </m:e>
                              <m:sub>
                                <m:r>
                                  <a:rPr lang="en-US" sz="2400" i="1" dirty="0">
                                    <a:solidFill>
                                      <a:schemeClr val="bg2">
                                        <a:lumMod val="10000"/>
                                      </a:schemeClr>
                                    </a:solidFill>
                                    <a:latin typeface="Cambria Math" panose="02040503050406030204" pitchFamily="18" charset="0"/>
                                  </a:rPr>
                                  <m:t>𝑖</m:t>
                                </m:r>
                              </m:sub>
                            </m:sSub>
                            <m:r>
                              <a:rPr lang="en-US" sz="2400" i="1" dirty="0">
                                <a:solidFill>
                                  <a:schemeClr val="bg2">
                                    <a:lumMod val="10000"/>
                                  </a:schemeClr>
                                </a:solidFill>
                                <a:latin typeface="Cambria Math" panose="02040503050406030204" pitchFamily="18" charset="0"/>
                              </a:rPr>
                              <m:t>)</m:t>
                            </m:r>
                          </m:e>
                        </m:func>
                      </m:e>
                    </m:nary>
                  </m:oMath>
                </a14:m>
                <a:r>
                  <a:rPr lang="en-US" sz="2400" dirty="0">
                    <a:solidFill>
                      <a:schemeClr val="bg2">
                        <a:lumMod val="10000"/>
                      </a:schemeClr>
                    </a:solidFill>
                  </a:rPr>
                  <a:t>)</a:t>
                </a:r>
              </a:p>
              <a:p>
                <a:pPr algn="l">
                  <a:defRPr/>
                </a:pPr>
                <a:endParaRPr lang="en-US" sz="800" dirty="0">
                  <a:solidFill>
                    <a:schemeClr val="bg2">
                      <a:lumMod val="10000"/>
                    </a:schemeClr>
                  </a:solidFill>
                </a:endParaRPr>
              </a:p>
              <a:p>
                <a:pPr algn="l">
                  <a:defRPr/>
                </a:pPr>
                <a:r>
                  <a:rPr lang="en-US" sz="2400" dirty="0" err="1">
                    <a:solidFill>
                      <a:schemeClr val="bg2">
                        <a:lumMod val="10000"/>
                      </a:schemeClr>
                    </a:solidFill>
                  </a:rPr>
                  <a:t>s.t.</a:t>
                </a:r>
                <a:r>
                  <a:rPr lang="en-US" sz="2400" dirty="0">
                    <a:solidFill>
                      <a:schemeClr val="bg2">
                        <a:lumMod val="10000"/>
                      </a:schemeClr>
                    </a:solidFill>
                  </a:rPr>
                  <a:t>   </a:t>
                </a:r>
                <a14:m>
                  <m:oMath xmlns:m="http://schemas.openxmlformats.org/officeDocument/2006/math">
                    <m:nary>
                      <m:naryPr>
                        <m:chr m:val="∑"/>
                        <m:supHide m:val="on"/>
                        <m:ctrlPr>
                          <a:rPr lang="en-US" sz="2400" i="1" dirty="0" smtClean="0">
                            <a:solidFill>
                              <a:schemeClr val="bg2">
                                <a:lumMod val="10000"/>
                              </a:schemeClr>
                            </a:solidFill>
                            <a:latin typeface="Cambria Math" panose="02040503050406030204" pitchFamily="18" charset="0"/>
                          </a:rPr>
                        </m:ctrlPr>
                      </m:naryPr>
                      <m:sub>
                        <m:r>
                          <m:rPr>
                            <m:brk m:alnAt="7"/>
                          </m:rPr>
                          <a:rPr lang="en-US" sz="2400" i="1" dirty="0">
                            <a:solidFill>
                              <a:schemeClr val="bg2">
                                <a:lumMod val="10000"/>
                              </a:schemeClr>
                            </a:solidFill>
                            <a:latin typeface="Cambria Math" panose="02040503050406030204" pitchFamily="18" charset="0"/>
                          </a:rPr>
                          <m:t>𝑖</m:t>
                        </m:r>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i="1" dirty="0">
                            <a:solidFill>
                              <a:schemeClr val="bg2">
                                <a:lumMod val="10000"/>
                              </a:schemeClr>
                            </a:solidFill>
                            <a:latin typeface="Cambria Math" panose="02040503050406030204" pitchFamily="18" charset="0"/>
                            <a:ea typeface="Cambria Math" panose="02040503050406030204" pitchFamily="18" charset="0"/>
                          </a:rPr>
                          <m:t>𝐾</m:t>
                        </m:r>
                      </m:sub>
                      <m:sup/>
                      <m:e>
                        <m:sSub>
                          <m:sSubPr>
                            <m:ctrlPr>
                              <a:rPr lang="en-US" sz="2400" i="1">
                                <a:solidFill>
                                  <a:schemeClr val="bg2">
                                    <a:lumMod val="10000"/>
                                  </a:schemeClr>
                                </a:solidFill>
                                <a:latin typeface="Cambria Math" panose="02040503050406030204" pitchFamily="18" charset="0"/>
                              </a:rPr>
                            </m:ctrlPr>
                          </m:sSubPr>
                          <m:e>
                            <m:sSub>
                              <m:sSubPr>
                                <m:ctrlPr>
                                  <a:rPr lang="en-US" sz="2400" i="1">
                                    <a:solidFill>
                                      <a:schemeClr val="bg2">
                                        <a:lumMod val="10000"/>
                                      </a:schemeClr>
                                    </a:solidFill>
                                    <a:latin typeface="Cambria Math" panose="02040503050406030204" pitchFamily="18" charset="0"/>
                                  </a:rPr>
                                </m:ctrlPr>
                              </m:sSubPr>
                              <m:e>
                                <m:r>
                                  <m:rPr>
                                    <m:sty m:val="p"/>
                                  </m:rPr>
                                  <a:rPr lang="el-GR" sz="2400" i="1">
                                    <a:solidFill>
                                      <a:schemeClr val="bg2">
                                        <a:lumMod val="10000"/>
                                      </a:schemeClr>
                                    </a:solidFill>
                                    <a:latin typeface="Cambria Math" panose="02040503050406030204" pitchFamily="18" charset="0"/>
                                  </a:rPr>
                                  <m:t>α</m:t>
                                </m:r>
                              </m:e>
                              <m:sub>
                                <m:r>
                                  <a:rPr lang="en-US" sz="2400" i="1">
                                    <a:solidFill>
                                      <a:schemeClr val="bg2">
                                        <a:lumMod val="10000"/>
                                      </a:schemeClr>
                                    </a:solidFill>
                                    <a:latin typeface="Cambria Math" panose="02040503050406030204" pitchFamily="18" charset="0"/>
                                  </a:rPr>
                                  <m:t>𝑖</m:t>
                                </m:r>
                              </m:sub>
                            </m:sSub>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i="1">
                                <a:solidFill>
                                  <a:schemeClr val="bg2">
                                    <a:lumMod val="10000"/>
                                  </a:schemeClr>
                                </a:solidFill>
                                <a:latin typeface="Cambria Math" panose="02040503050406030204" pitchFamily="18" charset="0"/>
                              </a:rPr>
                              <m:t>𝑇</m:t>
                            </m:r>
                          </m:e>
                          <m:sub>
                            <m:r>
                              <a:rPr lang="en-US" sz="2400" i="1">
                                <a:solidFill>
                                  <a:schemeClr val="bg2">
                                    <a:lumMod val="10000"/>
                                  </a:schemeClr>
                                </a:solidFill>
                                <a:latin typeface="Cambria Math" panose="02040503050406030204" pitchFamily="18" charset="0"/>
                              </a:rPr>
                              <m:t>𝑖</m:t>
                            </m:r>
                          </m:sub>
                        </m:sSub>
                        <m:r>
                          <a:rPr lang="en-US" sz="2400" b="0" i="1" smtClean="0">
                            <a:solidFill>
                              <a:schemeClr val="bg2">
                                <a:lumMod val="10000"/>
                              </a:schemeClr>
                            </a:solidFill>
                            <a:latin typeface="Cambria Math" panose="02040503050406030204" pitchFamily="18" charset="0"/>
                          </a:rPr>
                          <m:t> ≤</m:t>
                        </m:r>
                      </m:e>
                    </m:nary>
                  </m:oMath>
                </a14:m>
                <a:r>
                  <a:rPr lang="en-US" sz="2400" dirty="0">
                    <a:solidFill>
                      <a:schemeClr val="bg2">
                        <a:lumMod val="10000"/>
                      </a:schemeClr>
                    </a:solidFill>
                  </a:rPr>
                  <a:t> </a:t>
                </a:r>
                <a14:m>
                  <m:oMath xmlns:m="http://schemas.openxmlformats.org/officeDocument/2006/math">
                    <m:sSub>
                      <m:sSubPr>
                        <m:ctrlPr>
                          <a:rPr lang="en-US" sz="2400" i="1">
                            <a:solidFill>
                              <a:schemeClr val="bg2">
                                <a:lumMod val="10000"/>
                              </a:schemeClr>
                            </a:solidFill>
                            <a:latin typeface="Cambria Math" panose="02040503050406030204" pitchFamily="18" charset="0"/>
                          </a:rPr>
                        </m:ctrlPr>
                      </m:sSubPr>
                      <m:e>
                        <m:r>
                          <a:rPr lang="en-US" sz="2400" i="1">
                            <a:solidFill>
                              <a:schemeClr val="bg2">
                                <a:lumMod val="10000"/>
                              </a:schemeClr>
                            </a:solidFill>
                            <a:latin typeface="Cambria Math" panose="02040503050406030204" pitchFamily="18" charset="0"/>
                          </a:rPr>
                          <m:t>𝑇</m:t>
                        </m:r>
                      </m:e>
                      <m:sub>
                        <m:r>
                          <a:rPr lang="en-US" sz="2400" b="0" i="1" smtClean="0">
                            <a:solidFill>
                              <a:schemeClr val="bg2">
                                <a:lumMod val="10000"/>
                              </a:schemeClr>
                            </a:solidFill>
                            <a:latin typeface="Cambria Math" panose="02040503050406030204" pitchFamily="18" charset="0"/>
                          </a:rPr>
                          <m:t>𝑡𝑜𝑡</m:t>
                        </m:r>
                      </m:sub>
                    </m:sSub>
                  </m:oMath>
                </a14:m>
                <a:r>
                  <a:rPr lang="en-US" sz="2400" dirty="0">
                    <a:solidFill>
                      <a:schemeClr val="bg2">
                        <a:lumMod val="10000"/>
                      </a:schemeClr>
                    </a:solidFill>
                  </a:rPr>
                  <a:t> </a:t>
                </a:r>
              </a:p>
              <a:p>
                <a:pPr algn="l">
                  <a:defRPr/>
                </a:pPr>
                <a:endParaRPr lang="en-US" sz="800" dirty="0">
                  <a:solidFill>
                    <a:schemeClr val="bg2">
                      <a:lumMod val="10000"/>
                    </a:schemeClr>
                  </a:solidFill>
                </a:endParaRPr>
              </a:p>
              <a:p>
                <a:pPr algn="l">
                  <a:defRPr/>
                </a:pPr>
                <a:r>
                  <a:rPr lang="en-US" sz="2400" dirty="0">
                    <a:solidFill>
                      <a:schemeClr val="bg2">
                        <a:lumMod val="10000"/>
                      </a:schemeClr>
                    </a:solidFill>
                  </a:rPr>
                  <a:t>  &amp;</a:t>
                </a:r>
                <a14:m>
                  <m:oMath xmlns:m="http://schemas.openxmlformats.org/officeDocument/2006/math">
                    <m:r>
                      <a:rPr lang="en-US" sz="2400" b="0" i="0" dirty="0" smtClean="0">
                        <a:solidFill>
                          <a:schemeClr val="bg2">
                            <a:lumMod val="10000"/>
                          </a:schemeClr>
                        </a:solidFill>
                        <a:latin typeface="Cambria Math" panose="02040503050406030204" pitchFamily="18" charset="0"/>
                      </a:rPr>
                      <m:t>  </m:t>
                    </m:r>
                    <m:r>
                      <a:rPr lang="en-US" sz="2400" b="0" i="1" dirty="0" smtClean="0">
                        <a:solidFill>
                          <a:schemeClr val="bg2">
                            <a:lumMod val="10000"/>
                          </a:schemeClr>
                        </a:solidFill>
                        <a:latin typeface="Cambria Math" panose="02040503050406030204" pitchFamily="18" charset="0"/>
                      </a:rPr>
                      <m:t>  </m:t>
                    </m:r>
                    <m:nary>
                      <m:naryPr>
                        <m:chr m:val="∑"/>
                        <m:supHide m:val="on"/>
                        <m:ctrlPr>
                          <a:rPr lang="en-US" sz="2400" i="1" dirty="0">
                            <a:solidFill>
                              <a:schemeClr val="bg2">
                                <a:lumMod val="10000"/>
                              </a:schemeClr>
                            </a:solidFill>
                            <a:latin typeface="Cambria Math" panose="02040503050406030204" pitchFamily="18" charset="0"/>
                          </a:rPr>
                        </m:ctrlPr>
                      </m:naryPr>
                      <m:sub>
                        <m:r>
                          <m:rPr>
                            <m:brk m:alnAt="7"/>
                          </m:rPr>
                          <a:rPr lang="en-US" sz="2400" i="1" dirty="0">
                            <a:solidFill>
                              <a:schemeClr val="bg2">
                                <a:lumMod val="10000"/>
                              </a:schemeClr>
                            </a:solidFill>
                            <a:latin typeface="Cambria Math" panose="02040503050406030204" pitchFamily="18" charset="0"/>
                          </a:rPr>
                          <m:t>𝑖</m:t>
                        </m:r>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i="1" dirty="0">
                            <a:solidFill>
                              <a:schemeClr val="bg2">
                                <a:lumMod val="10000"/>
                              </a:schemeClr>
                            </a:solidFill>
                            <a:latin typeface="Cambria Math" panose="02040503050406030204" pitchFamily="18" charset="0"/>
                            <a:ea typeface="Cambria Math" panose="02040503050406030204" pitchFamily="18" charset="0"/>
                          </a:rPr>
                          <m:t>𝐾</m:t>
                        </m:r>
                      </m:sub>
                      <m:sup/>
                      <m:e>
                        <m:sSub>
                          <m:sSubPr>
                            <m:ctrlPr>
                              <a:rPr lang="en-US" sz="2400" i="1">
                                <a:solidFill>
                                  <a:schemeClr val="bg2">
                                    <a:lumMod val="10000"/>
                                  </a:schemeClr>
                                </a:solidFill>
                                <a:latin typeface="Cambria Math" panose="02040503050406030204" pitchFamily="18" charset="0"/>
                              </a:rPr>
                            </m:ctrlPr>
                          </m:sSubPr>
                          <m:e>
                            <m:sSub>
                              <m:sSubPr>
                                <m:ctrlPr>
                                  <a:rPr lang="en-US" sz="2400" i="1">
                                    <a:solidFill>
                                      <a:schemeClr val="bg2">
                                        <a:lumMod val="10000"/>
                                      </a:schemeClr>
                                    </a:solidFill>
                                    <a:latin typeface="Cambria Math" panose="02040503050406030204" pitchFamily="18" charset="0"/>
                                  </a:rPr>
                                </m:ctrlPr>
                              </m:sSubPr>
                              <m:e>
                                <m:r>
                                  <m:rPr>
                                    <m:sty m:val="p"/>
                                  </m:rPr>
                                  <a:rPr lang="el-GR" sz="2400" i="1">
                                    <a:solidFill>
                                      <a:schemeClr val="bg2">
                                        <a:lumMod val="10000"/>
                                      </a:schemeClr>
                                    </a:solidFill>
                                    <a:latin typeface="Cambria Math" panose="02040503050406030204" pitchFamily="18" charset="0"/>
                                  </a:rPr>
                                  <m:t>α</m:t>
                                </m:r>
                              </m:e>
                              <m:sub>
                                <m:r>
                                  <a:rPr lang="en-US" sz="2400" i="1">
                                    <a:solidFill>
                                      <a:schemeClr val="bg2">
                                        <a:lumMod val="10000"/>
                                      </a:schemeClr>
                                    </a:solidFill>
                                    <a:latin typeface="Cambria Math" panose="02040503050406030204" pitchFamily="18" charset="0"/>
                                  </a:rPr>
                                  <m:t>𝑖</m:t>
                                </m:r>
                              </m:sub>
                            </m:sSub>
                            <m:r>
                              <a:rPr lang="en-US" sz="2400" i="1" dirty="0">
                                <a:solidFill>
                                  <a:schemeClr val="bg2">
                                    <a:lumMod val="10000"/>
                                  </a:schemeClr>
                                </a:solidFill>
                                <a:latin typeface="Cambria Math" panose="02040503050406030204" pitchFamily="18" charset="0"/>
                                <a:ea typeface="Cambria Math" panose="02040503050406030204" pitchFamily="18" charset="0"/>
                              </a:rPr>
                              <m:t>×</m:t>
                            </m:r>
                            <m:r>
                              <a:rPr lang="en-US" sz="2400" b="0" i="1" dirty="0" smtClean="0">
                                <a:solidFill>
                                  <a:schemeClr val="bg2">
                                    <a:lumMod val="10000"/>
                                  </a:schemeClr>
                                </a:solidFill>
                                <a:latin typeface="Cambria Math" panose="02040503050406030204" pitchFamily="18" charset="0"/>
                                <a:ea typeface="Cambria Math" panose="02040503050406030204" pitchFamily="18" charset="0"/>
                              </a:rPr>
                              <m:t>𝐵</m:t>
                            </m:r>
                          </m:e>
                          <m:sub>
                            <m:r>
                              <a:rPr lang="en-US" sz="2400" i="1">
                                <a:solidFill>
                                  <a:schemeClr val="bg2">
                                    <a:lumMod val="10000"/>
                                  </a:schemeClr>
                                </a:solidFill>
                                <a:latin typeface="Cambria Math" panose="02040503050406030204" pitchFamily="18" charset="0"/>
                              </a:rPr>
                              <m:t>𝑖</m:t>
                            </m:r>
                          </m:sub>
                        </m:sSub>
                        <m:r>
                          <a:rPr lang="en-US" sz="2400" i="1">
                            <a:solidFill>
                              <a:schemeClr val="bg2">
                                <a:lumMod val="10000"/>
                              </a:schemeClr>
                            </a:solidFill>
                            <a:latin typeface="Cambria Math" panose="02040503050406030204" pitchFamily="18" charset="0"/>
                          </a:rPr>
                          <m:t> ≤</m:t>
                        </m:r>
                      </m:e>
                    </m:nary>
                  </m:oMath>
                </a14:m>
                <a:r>
                  <a:rPr lang="en-US" sz="2400" dirty="0">
                    <a:solidFill>
                      <a:schemeClr val="bg2">
                        <a:lumMod val="10000"/>
                      </a:schemeClr>
                    </a:solidFill>
                  </a:rPr>
                  <a:t> </a:t>
                </a:r>
                <a14:m>
                  <m:oMath xmlns:m="http://schemas.openxmlformats.org/officeDocument/2006/math">
                    <m:sSub>
                      <m:sSubPr>
                        <m:ctrlPr>
                          <a:rPr lang="en-US" sz="2400" i="1">
                            <a:solidFill>
                              <a:schemeClr val="bg2">
                                <a:lumMod val="10000"/>
                              </a:schemeClr>
                            </a:solidFill>
                            <a:latin typeface="Cambria Math" panose="02040503050406030204" pitchFamily="18" charset="0"/>
                          </a:rPr>
                        </m:ctrlPr>
                      </m:sSubPr>
                      <m:e>
                        <m:r>
                          <a:rPr lang="en-US" sz="2400" b="0" i="1" smtClean="0">
                            <a:solidFill>
                              <a:schemeClr val="bg2">
                                <a:lumMod val="10000"/>
                              </a:schemeClr>
                            </a:solidFill>
                            <a:latin typeface="Cambria Math" panose="02040503050406030204" pitchFamily="18" charset="0"/>
                          </a:rPr>
                          <m:t>𝐵</m:t>
                        </m:r>
                      </m:e>
                      <m:sub>
                        <m:r>
                          <a:rPr lang="en-US" sz="2400" i="1">
                            <a:solidFill>
                              <a:schemeClr val="bg2">
                                <a:lumMod val="10000"/>
                              </a:schemeClr>
                            </a:solidFill>
                            <a:latin typeface="Cambria Math" panose="02040503050406030204" pitchFamily="18" charset="0"/>
                          </a:rPr>
                          <m:t>𝑡𝑜𝑡</m:t>
                        </m:r>
                      </m:sub>
                    </m:sSub>
                  </m:oMath>
                </a14:m>
                <a:endParaRPr lang="en-US" sz="1800" dirty="0">
                  <a:solidFill>
                    <a:schemeClr val="bg2">
                      <a:lumMod val="10000"/>
                    </a:schemeClr>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59392" y="1412270"/>
                <a:ext cx="7410154" cy="1447512"/>
              </a:xfrm>
              <a:prstGeom prst="rect">
                <a:avLst/>
              </a:prstGeom>
              <a:blipFill>
                <a:blip r:embed="rId6"/>
                <a:stretch>
                  <a:fillRect l="-1234" t="-41350" b="-62447"/>
                </a:stretch>
              </a:blipFill>
            </p:spPr>
            <p:txBody>
              <a:bodyPr/>
              <a:lstStyle/>
              <a:p>
                <a:r>
                  <a:rPr lang="en-US">
                    <a:noFill/>
                  </a:rPr>
                  <a:t> </a:t>
                </a:r>
              </a:p>
            </p:txBody>
          </p:sp>
        </mc:Fallback>
      </mc:AlternateContent>
    </p:spTree>
    <p:extLst>
      <p:ext uri="{BB962C8B-B14F-4D97-AF65-F5344CB8AC3E}">
        <p14:creationId xmlns:p14="http://schemas.microsoft.com/office/powerpoint/2010/main" val="11188716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rot="16200000">
            <a:off x="2331794" y="1996143"/>
            <a:ext cx="1636131" cy="779318"/>
          </a:xfrm>
          <a:prstGeom prst="rect">
            <a:avLst/>
          </a:prstGeom>
          <a:solidFill>
            <a:srgbClr val="70AD47">
              <a:lumMod val="60000"/>
              <a:lumOff val="40000"/>
            </a:srgbClr>
          </a:solidFill>
          <a:ln w="28575" cap="flat" cmpd="sng" algn="ctr">
            <a:solidFill>
              <a:sysClr val="windowText" lastClr="000000"/>
            </a:solidFill>
            <a:prstDash val="solid"/>
            <a:miter lim="800000"/>
          </a:ln>
          <a:effectLst/>
        </p:spPr>
        <p:txBody>
          <a:bodyPr vert="vert"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1</a:t>
            </a:r>
          </a:p>
        </p:txBody>
      </p:sp>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37</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37</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32064" y="86077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37</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320438"/>
            <a:ext cx="712802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RECTANGLE BIN PACKING PROBLEM</a:t>
            </a:r>
          </a:p>
        </p:txBody>
      </p:sp>
      <p:sp>
        <p:nvSpPr>
          <p:cNvPr id="18" name="Rectangle 2"/>
          <p:cNvSpPr>
            <a:spLocks/>
          </p:cNvSpPr>
          <p:nvPr/>
        </p:nvSpPr>
        <p:spPr bwMode="auto">
          <a:xfrm>
            <a:off x="285195" y="140644"/>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61" name="Slide Number Placeholder 8"/>
          <p:cNvSpPr txBox="1">
            <a:spLocks/>
          </p:cNvSpPr>
          <p:nvPr/>
        </p:nvSpPr>
        <p:spPr bwMode="auto">
          <a:xfrm>
            <a:off x="3222254" y="555526"/>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sz="900">
                <a:solidFill>
                  <a:prstClr val="white"/>
                </a:solidFill>
                <a:latin typeface="Montserrat-Regular" charset="0"/>
                <a:ea typeface="ＭＳ Ｐゴシック" charset="0"/>
                <a:cs typeface="ＭＳ Ｐゴシック" charset="0"/>
              </a:rPr>
              <a:pPr defTabSz="685800" eaLnBrk="1" hangingPunct="1"/>
              <a:t>37</a:t>
            </a:fld>
            <a:endParaRPr sz="900">
              <a:solidFill>
                <a:prstClr val="white"/>
              </a:solidFill>
              <a:latin typeface="Montserrat-Regular" charset="0"/>
              <a:ea typeface="ＭＳ Ｐゴシック" charset="0"/>
              <a:cs typeface="ＭＳ Ｐゴシック" charset="0"/>
            </a:endParaRPr>
          </a:p>
        </p:txBody>
      </p:sp>
      <p:cxnSp>
        <p:nvCxnSpPr>
          <p:cNvPr id="62" name="Straight Arrow Connector 61"/>
          <p:cNvCxnSpPr/>
          <p:nvPr/>
        </p:nvCxnSpPr>
        <p:spPr>
          <a:xfrm>
            <a:off x="1965119" y="3551067"/>
            <a:ext cx="3740727" cy="0"/>
          </a:xfrm>
          <a:prstGeom prst="straightConnector1">
            <a:avLst/>
          </a:prstGeom>
          <a:noFill/>
          <a:ln w="12700" cap="flat" cmpd="sng" algn="ctr">
            <a:solidFill>
              <a:sysClr val="windowText" lastClr="000000"/>
            </a:solidFill>
            <a:prstDash val="solid"/>
            <a:miter lim="800000"/>
            <a:tailEnd type="arrow"/>
          </a:ln>
          <a:effectLst/>
        </p:spPr>
      </p:cxnSp>
      <p:sp>
        <p:nvSpPr>
          <p:cNvPr id="63" name="Rectangle 62"/>
          <p:cNvSpPr/>
          <p:nvPr/>
        </p:nvSpPr>
        <p:spPr>
          <a:xfrm>
            <a:off x="2760216" y="1556003"/>
            <a:ext cx="2535382" cy="1662545"/>
          </a:xfrm>
          <a:prstGeom prst="rect">
            <a:avLst/>
          </a:prstGeom>
          <a:no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cxnSp>
        <p:nvCxnSpPr>
          <p:cNvPr id="64" name="Straight Connector 63"/>
          <p:cNvCxnSpPr/>
          <p:nvPr/>
        </p:nvCxnSpPr>
        <p:spPr>
          <a:xfrm flipH="1" flipV="1">
            <a:off x="2760210" y="3291288"/>
            <a:ext cx="6" cy="363684"/>
          </a:xfrm>
          <a:prstGeom prst="line">
            <a:avLst/>
          </a:prstGeom>
          <a:noFill/>
          <a:ln w="12700" cap="flat" cmpd="sng" algn="ctr">
            <a:solidFill>
              <a:srgbClr val="FF3399"/>
            </a:solidFill>
            <a:prstDash val="solid"/>
            <a:miter lim="800000"/>
            <a:headEnd type="none"/>
            <a:tailEnd type="triangle"/>
          </a:ln>
          <a:effectLst/>
        </p:spPr>
      </p:cxnSp>
      <p:cxnSp>
        <p:nvCxnSpPr>
          <p:cNvPr id="65" name="Straight Connector 64"/>
          <p:cNvCxnSpPr/>
          <p:nvPr/>
        </p:nvCxnSpPr>
        <p:spPr>
          <a:xfrm>
            <a:off x="5773580" y="2470403"/>
            <a:ext cx="436418" cy="0"/>
          </a:xfrm>
          <a:prstGeom prst="line">
            <a:avLst/>
          </a:prstGeom>
          <a:noFill/>
          <a:ln w="12700" cap="flat" cmpd="sng" algn="ctr">
            <a:solidFill>
              <a:sysClr val="windowText" lastClr="000000"/>
            </a:solidFill>
            <a:prstDash val="lgDash"/>
            <a:miter lim="800000"/>
          </a:ln>
          <a:effectLst/>
        </p:spPr>
      </p:cxnSp>
      <p:cxnSp>
        <p:nvCxnSpPr>
          <p:cNvPr id="66" name="Straight Connector 65"/>
          <p:cNvCxnSpPr/>
          <p:nvPr/>
        </p:nvCxnSpPr>
        <p:spPr>
          <a:xfrm>
            <a:off x="2230282" y="2470399"/>
            <a:ext cx="426008" cy="0"/>
          </a:xfrm>
          <a:prstGeom prst="line">
            <a:avLst/>
          </a:prstGeom>
          <a:noFill/>
          <a:ln w="12700" cap="flat" cmpd="sng" algn="ctr">
            <a:solidFill>
              <a:sysClr val="windowText" lastClr="000000"/>
            </a:solidFill>
            <a:prstDash val="lgDash"/>
            <a:miter lim="800000"/>
          </a:ln>
          <a:effectLst/>
        </p:spPr>
      </p:cxnSp>
      <p:sp>
        <p:nvSpPr>
          <p:cNvPr id="67" name="TextBox 66"/>
          <p:cNvSpPr txBox="1"/>
          <p:nvPr/>
        </p:nvSpPr>
        <p:spPr>
          <a:xfrm>
            <a:off x="4962489" y="3531506"/>
            <a:ext cx="811092" cy="36964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Time</a:t>
            </a:r>
          </a:p>
        </p:txBody>
      </p:sp>
      <p:sp>
        <p:nvSpPr>
          <p:cNvPr id="68" name="TextBox 67"/>
          <p:cNvSpPr txBox="1"/>
          <p:nvPr/>
        </p:nvSpPr>
        <p:spPr>
          <a:xfrm rot="16200000">
            <a:off x="1301487" y="1976856"/>
            <a:ext cx="1386647" cy="36933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Frequency</a:t>
            </a:r>
          </a:p>
        </p:txBody>
      </p:sp>
      <p:cxnSp>
        <p:nvCxnSpPr>
          <p:cNvPr id="69" name="Straight Arrow Connector 68"/>
          <p:cNvCxnSpPr/>
          <p:nvPr/>
        </p:nvCxnSpPr>
        <p:spPr>
          <a:xfrm flipV="1">
            <a:off x="2167934" y="891120"/>
            <a:ext cx="0" cy="2763853"/>
          </a:xfrm>
          <a:prstGeom prst="straightConnector1">
            <a:avLst/>
          </a:prstGeom>
          <a:noFill/>
          <a:ln w="12700" cap="flat" cmpd="sng" algn="ctr">
            <a:solidFill>
              <a:sysClr val="windowText" lastClr="000000"/>
            </a:solidFill>
            <a:prstDash val="solid"/>
            <a:miter lim="800000"/>
            <a:tailEnd type="arrow"/>
          </a:ln>
          <a:effectLst/>
        </p:spPr>
      </p:cxnSp>
      <p:cxnSp>
        <p:nvCxnSpPr>
          <p:cNvPr id="70" name="Straight Arrow Connector 69"/>
          <p:cNvCxnSpPr/>
          <p:nvPr/>
        </p:nvCxnSpPr>
        <p:spPr>
          <a:xfrm>
            <a:off x="2760216" y="1438290"/>
            <a:ext cx="2535382" cy="1"/>
          </a:xfrm>
          <a:prstGeom prst="straightConnector1">
            <a:avLst/>
          </a:prstGeom>
          <a:noFill/>
          <a:ln w="12700" cap="flat" cmpd="sng" algn="ctr">
            <a:solidFill>
              <a:srgbClr val="FF0000"/>
            </a:solidFill>
            <a:prstDash val="sysDash"/>
            <a:miter lim="800000"/>
            <a:headEnd type="triangle"/>
            <a:tailEnd type="triangle"/>
          </a:ln>
          <a:effectLst/>
        </p:spPr>
      </p:cxnSp>
      <p:sp>
        <p:nvSpPr>
          <p:cNvPr id="71" name="TextBox 70"/>
          <p:cNvSpPr txBox="1"/>
          <p:nvPr/>
        </p:nvSpPr>
        <p:spPr>
          <a:xfrm>
            <a:off x="3830471" y="1168117"/>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err="1">
                <a:ln>
                  <a:noFill/>
                </a:ln>
                <a:solidFill>
                  <a:sysClr val="windowText" lastClr="000000"/>
                </a:solidFill>
                <a:effectLst/>
                <a:uLnTx/>
                <a:uFillTx/>
              </a:rPr>
              <a:t>T</a:t>
            </a:r>
            <a:r>
              <a:rPr kumimoji="0" lang="en-US" sz="1350" b="1" i="0" u="none" strike="noStrike" kern="0" cap="none" spc="0" normalizeH="0" baseline="-25000" noProof="0" dirty="0" err="1">
                <a:ln>
                  <a:noFill/>
                </a:ln>
                <a:solidFill>
                  <a:sysClr val="windowText" lastClr="000000"/>
                </a:solidFill>
                <a:effectLst/>
                <a:uLnTx/>
                <a:uFillTx/>
              </a:rPr>
              <a:t>tot</a:t>
            </a:r>
            <a:endParaRPr kumimoji="0" lang="en-US" sz="1350" b="1" i="0" u="none" strike="noStrike" kern="0" cap="none" spc="0" normalizeH="0" baseline="-25000" noProof="0" dirty="0">
              <a:ln>
                <a:noFill/>
              </a:ln>
              <a:solidFill>
                <a:sysClr val="windowText" lastClr="000000"/>
              </a:solidFill>
              <a:effectLst/>
              <a:uLnTx/>
              <a:uFillTx/>
            </a:endParaRPr>
          </a:p>
        </p:txBody>
      </p:sp>
      <p:cxnSp>
        <p:nvCxnSpPr>
          <p:cNvPr id="72" name="Straight Arrow Connector 71"/>
          <p:cNvCxnSpPr/>
          <p:nvPr/>
        </p:nvCxnSpPr>
        <p:spPr>
          <a:xfrm flipV="1">
            <a:off x="5420289" y="1545611"/>
            <a:ext cx="0" cy="1662546"/>
          </a:xfrm>
          <a:prstGeom prst="straightConnector1">
            <a:avLst/>
          </a:prstGeom>
          <a:noFill/>
          <a:ln w="12700" cap="flat" cmpd="sng" algn="ctr">
            <a:solidFill>
              <a:srgbClr val="FF0000"/>
            </a:solidFill>
            <a:prstDash val="sysDash"/>
            <a:miter lim="800000"/>
            <a:headEnd type="triangle"/>
            <a:tailEnd type="triangle"/>
          </a:ln>
          <a:effectLst/>
        </p:spPr>
      </p:cxnSp>
      <p:sp>
        <p:nvSpPr>
          <p:cNvPr id="73" name="TextBox 72"/>
          <p:cNvSpPr txBox="1"/>
          <p:nvPr/>
        </p:nvSpPr>
        <p:spPr>
          <a:xfrm rot="5400000">
            <a:off x="5321500" y="2249466"/>
            <a:ext cx="488507"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err="1">
                <a:ln>
                  <a:noFill/>
                </a:ln>
                <a:solidFill>
                  <a:sysClr val="windowText" lastClr="000000"/>
                </a:solidFill>
                <a:effectLst/>
                <a:uLnTx/>
                <a:uFillTx/>
              </a:rPr>
              <a:t>B</a:t>
            </a:r>
            <a:r>
              <a:rPr kumimoji="0" lang="en-US" sz="1350" b="1" i="0" u="none" strike="noStrike" kern="0" cap="none" spc="0" normalizeH="0" baseline="-25000" noProof="0" dirty="0" err="1">
                <a:ln>
                  <a:noFill/>
                </a:ln>
                <a:solidFill>
                  <a:sysClr val="windowText" lastClr="000000"/>
                </a:solidFill>
                <a:effectLst/>
                <a:uLnTx/>
                <a:uFillTx/>
              </a:rPr>
              <a:t>tot</a:t>
            </a:r>
            <a:endParaRPr kumimoji="0" lang="en-US" sz="1350" b="1" i="0" u="none" strike="noStrike" kern="0" cap="none" spc="0" normalizeH="0" baseline="-25000" noProof="0" dirty="0">
              <a:ln>
                <a:noFill/>
              </a:ln>
              <a:solidFill>
                <a:sysClr val="windowText" lastClr="000000"/>
              </a:solidFill>
              <a:effectLst/>
              <a:uLnTx/>
              <a:uFillTx/>
            </a:endParaRPr>
          </a:p>
        </p:txBody>
      </p:sp>
      <p:sp>
        <p:nvSpPr>
          <p:cNvPr id="74" name="TextBox 73"/>
          <p:cNvSpPr txBox="1"/>
          <p:nvPr/>
        </p:nvSpPr>
        <p:spPr>
          <a:xfrm>
            <a:off x="493986" y="3759238"/>
            <a:ext cx="1986441"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err="1">
                <a:ln>
                  <a:noFill/>
                </a:ln>
                <a:solidFill>
                  <a:sysClr val="windowText" lastClr="000000"/>
                </a:solidFill>
                <a:effectLst/>
                <a:uLnTx/>
                <a:uFillTx/>
              </a:rPr>
              <a:t>RSB</a:t>
            </a:r>
            <a:r>
              <a:rPr kumimoji="0" lang="en-US" sz="1800" b="1" i="1" u="none" strike="noStrike" kern="0" cap="none" spc="0" normalizeH="0" baseline="-25000" noProof="0" dirty="0" err="1">
                <a:ln>
                  <a:noFill/>
                </a:ln>
                <a:solidFill>
                  <a:sysClr val="windowText" lastClr="000000"/>
                </a:solidFill>
                <a:effectLst/>
                <a:uLnTx/>
                <a:uFillTx/>
              </a:rPr>
              <a:t>k</a:t>
            </a:r>
            <a:r>
              <a:rPr kumimoji="0" lang="en-US" sz="1800" b="1" i="1" u="none" strike="noStrike" kern="0" cap="none" spc="0" normalizeH="0" baseline="0" noProof="0" dirty="0">
                <a:ln>
                  <a:noFill/>
                </a:ln>
                <a:solidFill>
                  <a:sysClr val="windowText" lastClr="000000"/>
                </a:solidFill>
                <a:effectLst/>
                <a:uLnTx/>
                <a:uFillTx/>
              </a:rPr>
              <a:t> := (</a:t>
            </a:r>
            <a:r>
              <a:rPr kumimoji="0" lang="en-US" sz="1800" b="1" i="1" u="none" strike="noStrike" kern="0" cap="none" spc="0" normalizeH="0" baseline="0" noProof="0" dirty="0" err="1">
                <a:ln>
                  <a:noFill/>
                </a:ln>
                <a:solidFill>
                  <a:sysClr val="windowText" lastClr="000000"/>
                </a:solidFill>
                <a:effectLst/>
                <a:uLnTx/>
                <a:uFillTx/>
              </a:rPr>
              <a:t>T</a:t>
            </a:r>
            <a:r>
              <a:rPr kumimoji="0" lang="en-US" sz="1800" b="1" i="1" u="none" strike="noStrike" kern="0" cap="none" spc="0" normalizeH="0" baseline="-25000" noProof="0" dirty="0" err="1">
                <a:ln>
                  <a:noFill/>
                </a:ln>
                <a:solidFill>
                  <a:sysClr val="windowText" lastClr="000000"/>
                </a:solidFill>
                <a:effectLst/>
                <a:uLnTx/>
                <a:uFillTx/>
              </a:rPr>
              <a:t>k</a:t>
            </a:r>
            <a:r>
              <a:rPr kumimoji="0" lang="en-US" sz="1800" b="1" i="1" u="none" strike="noStrike" kern="0" cap="none" spc="0" normalizeH="0" baseline="-25000" noProof="0" dirty="0">
                <a:ln>
                  <a:noFill/>
                </a:ln>
                <a:solidFill>
                  <a:sysClr val="windowText" lastClr="000000"/>
                </a:solidFill>
                <a:effectLst/>
                <a:uLnTx/>
                <a:uFillTx/>
              </a:rPr>
              <a:t> </a:t>
            </a:r>
            <a:r>
              <a:rPr kumimoji="0" lang="en-US" sz="1800" b="1" i="1" u="none" strike="noStrike" kern="0" cap="none" spc="0" normalizeH="0" baseline="0" noProof="0" dirty="0">
                <a:ln>
                  <a:noFill/>
                </a:ln>
                <a:solidFill>
                  <a:sysClr val="windowText" lastClr="000000"/>
                </a:solidFill>
                <a:effectLst/>
                <a:uLnTx/>
                <a:uFillTx/>
              </a:rPr>
              <a:t>,B</a:t>
            </a:r>
            <a:r>
              <a:rPr kumimoji="0" lang="en-US" sz="1800" b="1" i="1" u="none" strike="noStrike" kern="0" cap="none" spc="0" normalizeH="0" baseline="-25000" noProof="0" dirty="0">
                <a:ln>
                  <a:noFill/>
                </a:ln>
                <a:solidFill>
                  <a:sysClr val="windowText" lastClr="000000"/>
                </a:solidFill>
                <a:effectLst/>
                <a:uLnTx/>
                <a:uFillTx/>
              </a:rPr>
              <a:t>k </a:t>
            </a:r>
            <a:r>
              <a:rPr kumimoji="0" lang="en-US" sz="1800" b="1" i="1" u="none" strike="noStrike" kern="0" cap="none" spc="0" normalizeH="0" baseline="0" noProof="0" dirty="0">
                <a:ln>
                  <a:noFill/>
                </a:ln>
                <a:solidFill>
                  <a:sysClr val="windowText" lastClr="000000"/>
                </a:solidFill>
                <a:effectLst/>
                <a:uLnTx/>
                <a:uFillTx/>
              </a:rPr>
              <a:t>) </a:t>
            </a:r>
          </a:p>
        </p:txBody>
      </p:sp>
      <p:sp>
        <p:nvSpPr>
          <p:cNvPr id="75" name="Multiply 74"/>
          <p:cNvSpPr/>
          <p:nvPr/>
        </p:nvSpPr>
        <p:spPr>
          <a:xfrm>
            <a:off x="2368402" y="1507111"/>
            <a:ext cx="1531034" cy="1403337"/>
          </a:xfrm>
          <a:prstGeom prst="mathMultiply">
            <a:avLst>
              <a:gd name="adj1" fmla="val 6611"/>
            </a:avLst>
          </a:prstGeom>
          <a:solidFill>
            <a:srgbClr val="FF0000"/>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7" name="TextBox 76"/>
          <p:cNvSpPr txBox="1"/>
          <p:nvPr/>
        </p:nvSpPr>
        <p:spPr>
          <a:xfrm>
            <a:off x="2677086" y="3579862"/>
            <a:ext cx="707379" cy="3231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ysClr val="windowText" lastClr="000000"/>
                </a:solidFill>
                <a:effectLst/>
                <a:uLnTx/>
                <a:uFillTx/>
              </a:rPr>
              <a:t>t = T</a:t>
            </a:r>
          </a:p>
        </p:txBody>
      </p:sp>
      <p:sp>
        <p:nvSpPr>
          <p:cNvPr id="78" name="TextBox 77"/>
          <p:cNvSpPr txBox="1"/>
          <p:nvPr/>
        </p:nvSpPr>
        <p:spPr>
          <a:xfrm>
            <a:off x="5658382" y="1348438"/>
            <a:ext cx="3283503"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chemeClr val="bg2">
                    <a:lumMod val="10000"/>
                  </a:schemeClr>
                </a:solidFill>
                <a:effectLst/>
                <a:uLnTx/>
                <a:uFillTx/>
              </a:rPr>
              <a:t>Resource Blocks</a:t>
            </a:r>
            <a:r>
              <a:rPr lang="en-US" sz="2800" i="1" kern="0" dirty="0">
                <a:solidFill>
                  <a:schemeClr val="bg2">
                    <a:lumMod val="10000"/>
                  </a:schemeClr>
                </a:solidFill>
              </a:rPr>
              <a:t>: </a:t>
            </a:r>
            <a:r>
              <a:rPr kumimoji="0" lang="en-US" sz="2800" b="0" i="1" u="none" strike="noStrike" kern="0" cap="none" spc="0" normalizeH="0" baseline="0" noProof="0" dirty="0">
                <a:ln>
                  <a:noFill/>
                </a:ln>
                <a:solidFill>
                  <a:schemeClr val="bg2">
                    <a:lumMod val="10000"/>
                  </a:schemeClr>
                </a:solidFill>
                <a:effectLst/>
                <a:uLnTx/>
                <a:uFillTx/>
              </a:rPr>
              <a:t>Ordered Tuples!</a:t>
            </a:r>
          </a:p>
        </p:txBody>
      </p:sp>
      <p:sp>
        <p:nvSpPr>
          <p:cNvPr id="79" name="Multiply 78"/>
          <p:cNvSpPr/>
          <p:nvPr/>
        </p:nvSpPr>
        <p:spPr>
          <a:xfrm>
            <a:off x="1626169" y="3711906"/>
            <a:ext cx="593434" cy="526753"/>
          </a:xfrm>
          <a:prstGeom prst="mathMultiply">
            <a:avLst>
              <a:gd name="adj1" fmla="val 6611"/>
            </a:avLst>
          </a:prstGeom>
          <a:solidFill>
            <a:srgbClr val="FF0000"/>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0" name="Rectangle 79"/>
          <p:cNvSpPr/>
          <p:nvPr/>
        </p:nvSpPr>
        <p:spPr>
          <a:xfrm>
            <a:off x="6421707" y="3387838"/>
            <a:ext cx="477983" cy="1662547"/>
          </a:xfrm>
          <a:prstGeom prst="rect">
            <a:avLst/>
          </a:prstGeom>
          <a:solidFill>
            <a:srgbClr val="ED7D31">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4</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1" name="Rectangle 80"/>
          <p:cNvSpPr/>
          <p:nvPr/>
        </p:nvSpPr>
        <p:spPr>
          <a:xfrm>
            <a:off x="5820717" y="4316118"/>
            <a:ext cx="498770" cy="737754"/>
          </a:xfrm>
          <a:prstGeom prst="rect">
            <a:avLst/>
          </a:prstGeom>
          <a:solidFill>
            <a:srgbClr val="A5A5A5">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3</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2" name="Straight Arrow Connector 81"/>
          <p:cNvCxnSpPr/>
          <p:nvPr/>
        </p:nvCxnSpPr>
        <p:spPr>
          <a:xfrm>
            <a:off x="4545464" y="4461851"/>
            <a:ext cx="685800" cy="0"/>
          </a:xfrm>
          <a:prstGeom prst="straightConnector1">
            <a:avLst/>
          </a:prstGeom>
          <a:noFill/>
          <a:ln w="12700" cap="flat" cmpd="sng" algn="ctr">
            <a:solidFill>
              <a:srgbClr val="5B9BD5"/>
            </a:solidFill>
            <a:prstDash val="sysDash"/>
            <a:miter lim="800000"/>
            <a:headEnd type="triangle"/>
            <a:tailEnd type="triangle"/>
          </a:ln>
          <a:effectLst/>
        </p:spPr>
      </p:cxnSp>
      <p:sp>
        <p:nvSpPr>
          <p:cNvPr id="83" name="TextBox 82"/>
          <p:cNvSpPr txBox="1"/>
          <p:nvPr/>
        </p:nvSpPr>
        <p:spPr>
          <a:xfrm>
            <a:off x="4586959" y="4191687"/>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2</a:t>
            </a:r>
          </a:p>
        </p:txBody>
      </p:sp>
      <p:cxnSp>
        <p:nvCxnSpPr>
          <p:cNvPr id="84" name="Straight Arrow Connector 83"/>
          <p:cNvCxnSpPr/>
          <p:nvPr/>
        </p:nvCxnSpPr>
        <p:spPr>
          <a:xfrm>
            <a:off x="2051776" y="4234183"/>
            <a:ext cx="1636131" cy="0"/>
          </a:xfrm>
          <a:prstGeom prst="straightConnector1">
            <a:avLst/>
          </a:prstGeom>
          <a:noFill/>
          <a:ln w="12700" cap="flat" cmpd="sng" algn="ctr">
            <a:solidFill>
              <a:srgbClr val="5B9BD5"/>
            </a:solidFill>
            <a:prstDash val="sysDash"/>
            <a:miter lim="800000"/>
            <a:headEnd type="triangle"/>
            <a:tailEnd type="triangle"/>
          </a:ln>
          <a:effectLst/>
        </p:spPr>
      </p:cxnSp>
      <p:sp>
        <p:nvSpPr>
          <p:cNvPr id="85" name="TextBox 84"/>
          <p:cNvSpPr txBox="1"/>
          <p:nvPr/>
        </p:nvSpPr>
        <p:spPr>
          <a:xfrm>
            <a:off x="2656757" y="3965532"/>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1</a:t>
            </a:r>
          </a:p>
        </p:txBody>
      </p:sp>
      <p:sp>
        <p:nvSpPr>
          <p:cNvPr id="86" name="Rectangle 85"/>
          <p:cNvSpPr/>
          <p:nvPr/>
        </p:nvSpPr>
        <p:spPr>
          <a:xfrm>
            <a:off x="2051776" y="4302411"/>
            <a:ext cx="1636131" cy="779318"/>
          </a:xfrm>
          <a:prstGeom prst="rect">
            <a:avLst/>
          </a:prstGeom>
          <a:solidFill>
            <a:srgbClr val="70AD47">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1</a:t>
            </a:r>
          </a:p>
        </p:txBody>
      </p:sp>
      <p:sp>
        <p:nvSpPr>
          <p:cNvPr id="87" name="Rectangle 86"/>
          <p:cNvSpPr/>
          <p:nvPr/>
        </p:nvSpPr>
        <p:spPr>
          <a:xfrm>
            <a:off x="4545464" y="4546066"/>
            <a:ext cx="685800" cy="509154"/>
          </a:xfrm>
          <a:prstGeom prst="rect">
            <a:avLst/>
          </a:prstGeom>
          <a:solidFill>
            <a:srgbClr val="FFC000">
              <a:lumMod val="40000"/>
              <a:lumOff val="6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2</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p:nvPr/>
        </p:nvCxnSpPr>
        <p:spPr>
          <a:xfrm>
            <a:off x="3810305" y="4281807"/>
            <a:ext cx="4428" cy="799922"/>
          </a:xfrm>
          <a:prstGeom prst="straightConnector1">
            <a:avLst/>
          </a:prstGeom>
          <a:noFill/>
          <a:ln w="12700" cap="flat" cmpd="sng" algn="ctr">
            <a:solidFill>
              <a:srgbClr val="5B9BD5"/>
            </a:solidFill>
            <a:prstDash val="sysDash"/>
            <a:miter lim="800000"/>
            <a:headEnd type="triangle"/>
            <a:tailEnd type="triangle"/>
          </a:ln>
          <a:effectLst/>
        </p:spPr>
      </p:cxnSp>
      <p:sp>
        <p:nvSpPr>
          <p:cNvPr id="89" name="TextBox 88"/>
          <p:cNvSpPr txBox="1"/>
          <p:nvPr/>
        </p:nvSpPr>
        <p:spPr>
          <a:xfrm>
            <a:off x="3673855" y="4518966"/>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B</a:t>
            </a:r>
            <a:r>
              <a:rPr kumimoji="0" lang="en-US" sz="1350" b="1" i="0" u="none" strike="noStrike" kern="0" cap="none" spc="0" normalizeH="0" baseline="-25000" noProof="0" dirty="0">
                <a:ln>
                  <a:noFill/>
                </a:ln>
                <a:solidFill>
                  <a:sysClr val="windowText" lastClr="000000"/>
                </a:solidFill>
                <a:effectLst/>
                <a:uLnTx/>
                <a:uFillTx/>
              </a:rPr>
              <a:t>1</a:t>
            </a:r>
          </a:p>
        </p:txBody>
      </p:sp>
      <p:cxnSp>
        <p:nvCxnSpPr>
          <p:cNvPr id="90" name="Straight Arrow Connector 89"/>
          <p:cNvCxnSpPr/>
          <p:nvPr/>
        </p:nvCxnSpPr>
        <p:spPr>
          <a:xfrm flipH="1">
            <a:off x="4470885" y="4546067"/>
            <a:ext cx="5042" cy="545963"/>
          </a:xfrm>
          <a:prstGeom prst="straightConnector1">
            <a:avLst/>
          </a:prstGeom>
          <a:noFill/>
          <a:ln w="12700" cap="flat" cmpd="sng" algn="ctr">
            <a:solidFill>
              <a:srgbClr val="5B9BD5"/>
            </a:solidFill>
            <a:prstDash val="sysDash"/>
            <a:miter lim="800000"/>
            <a:headEnd type="triangle"/>
            <a:tailEnd type="triangle"/>
          </a:ln>
          <a:effectLst/>
        </p:spPr>
      </p:cxnSp>
      <p:sp>
        <p:nvSpPr>
          <p:cNvPr id="91" name="TextBox 90"/>
          <p:cNvSpPr txBox="1"/>
          <p:nvPr/>
        </p:nvSpPr>
        <p:spPr>
          <a:xfrm>
            <a:off x="4082903" y="4656975"/>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B</a:t>
            </a:r>
            <a:r>
              <a:rPr kumimoji="0" lang="en-US" sz="1350" b="1" i="0" u="none" strike="noStrike" kern="0" cap="none" spc="0" normalizeH="0" baseline="-25000" noProof="0" dirty="0">
                <a:ln>
                  <a:noFill/>
                </a:ln>
                <a:solidFill>
                  <a:sysClr val="windowText" lastClr="000000"/>
                </a:solidFill>
                <a:effectLst/>
                <a:uLnTx/>
                <a:uFillTx/>
              </a:rPr>
              <a:t>2</a:t>
            </a:r>
          </a:p>
        </p:txBody>
      </p:sp>
      <p:sp>
        <p:nvSpPr>
          <p:cNvPr id="92" name="TextBox 91"/>
          <p:cNvSpPr txBox="1"/>
          <p:nvPr/>
        </p:nvSpPr>
        <p:spPr>
          <a:xfrm>
            <a:off x="5336837" y="4471305"/>
            <a:ext cx="443264" cy="4616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rPr>
              <a:t>. .</a:t>
            </a:r>
            <a:endParaRPr kumimoji="0" lang="en-US" sz="1350" b="1" i="0" u="none" strike="noStrike" kern="0" cap="none" spc="0" normalizeH="0" baseline="0" noProof="0" dirty="0">
              <a:ln>
                <a:noFill/>
              </a:ln>
              <a:solidFill>
                <a:sysClr val="windowText" lastClr="000000"/>
              </a:solidFill>
              <a:effectLst/>
              <a:uLnTx/>
              <a:uFillTx/>
            </a:endParaRPr>
          </a:p>
        </p:txBody>
      </p:sp>
      <p:sp>
        <p:nvSpPr>
          <p:cNvPr id="93" name="TextBox 92"/>
          <p:cNvSpPr txBox="1"/>
          <p:nvPr/>
        </p:nvSpPr>
        <p:spPr>
          <a:xfrm>
            <a:off x="7009056" y="4468687"/>
            <a:ext cx="443264" cy="4616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rPr>
              <a:t>. .</a:t>
            </a:r>
            <a:endParaRPr kumimoji="0" lang="en-US" sz="1350" b="1" i="0" u="none" strike="noStrike" kern="0" cap="none" spc="0" normalizeH="0" baseline="0" noProof="0" dirty="0">
              <a:ln>
                <a:noFill/>
              </a:ln>
              <a:solidFill>
                <a:sysClr val="windowText" lastClr="000000"/>
              </a:solidFill>
              <a:effectLst/>
              <a:uLnTx/>
              <a:uFillTx/>
            </a:endParaRPr>
          </a:p>
        </p:txBody>
      </p:sp>
      <p:sp>
        <p:nvSpPr>
          <p:cNvPr id="53" name="TextBox 52"/>
          <p:cNvSpPr txBox="1"/>
          <p:nvPr/>
        </p:nvSpPr>
        <p:spPr>
          <a:xfrm>
            <a:off x="4565038" y="875921"/>
            <a:ext cx="1980029"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err="1">
                <a:ln>
                  <a:noFill/>
                </a:ln>
                <a:solidFill>
                  <a:sysClr val="windowText" lastClr="000000"/>
                </a:solidFill>
                <a:effectLst/>
                <a:uLnTx/>
                <a:uFillTx/>
              </a:rPr>
              <a:t>RB</a:t>
            </a:r>
            <a:r>
              <a:rPr kumimoji="0" lang="en-US" sz="1800" b="1" i="1" u="none" strike="noStrike" kern="0" cap="none" spc="0" normalizeH="0" baseline="30000" noProof="0" dirty="0" err="1">
                <a:ln>
                  <a:noFill/>
                </a:ln>
                <a:solidFill>
                  <a:sysClr val="windowText" lastClr="000000"/>
                </a:solidFill>
                <a:effectLst/>
                <a:uLnTx/>
                <a:uFillTx/>
              </a:rPr>
              <a:t>t</a:t>
            </a:r>
            <a:r>
              <a:rPr kumimoji="0" lang="en-US" sz="1800" b="1" i="1" u="none" strike="noStrike" kern="0" cap="none" spc="0" normalizeH="0" baseline="0" noProof="0" dirty="0">
                <a:ln>
                  <a:noFill/>
                </a:ln>
                <a:solidFill>
                  <a:sysClr val="windowText" lastClr="000000"/>
                </a:solidFill>
                <a:effectLst/>
                <a:uLnTx/>
                <a:uFillTx/>
              </a:rPr>
              <a:t> := (</a:t>
            </a:r>
            <a:r>
              <a:rPr lang="en-US" sz="1800" b="1" i="1" kern="0" dirty="0">
                <a:solidFill>
                  <a:schemeClr val="bg2">
                    <a:lumMod val="10000"/>
                  </a:schemeClr>
                </a:solidFill>
              </a:rPr>
              <a:t>T</a:t>
            </a:r>
            <a:r>
              <a:rPr kumimoji="0" lang="en-US" sz="1800" b="1" i="1" u="none" strike="noStrike" kern="0" cap="none" spc="0" normalizeH="0" baseline="-25000" noProof="0" dirty="0">
                <a:ln>
                  <a:noFill/>
                </a:ln>
                <a:solidFill>
                  <a:schemeClr val="bg2">
                    <a:lumMod val="10000"/>
                  </a:schemeClr>
                </a:solidFill>
                <a:effectLst/>
                <a:uLnTx/>
                <a:uFillTx/>
              </a:rPr>
              <a:t>tot </a:t>
            </a:r>
            <a:r>
              <a:rPr kumimoji="0" lang="en-US" sz="1800" b="1" i="1" u="none" strike="noStrike" kern="0" cap="none" spc="0" normalizeH="0" baseline="0" noProof="0" dirty="0">
                <a:ln>
                  <a:noFill/>
                </a:ln>
                <a:solidFill>
                  <a:schemeClr val="bg2">
                    <a:lumMod val="10000"/>
                  </a:schemeClr>
                </a:solidFill>
                <a:effectLst/>
                <a:uLnTx/>
                <a:uFillTx/>
              </a:rPr>
              <a:t>,B</a:t>
            </a:r>
            <a:r>
              <a:rPr lang="en-US" sz="1800" b="1" i="1" kern="0" baseline="-25000" dirty="0">
                <a:solidFill>
                  <a:schemeClr val="bg2">
                    <a:lumMod val="10000"/>
                  </a:schemeClr>
                </a:solidFill>
              </a:rPr>
              <a:t>tot </a:t>
            </a:r>
            <a:r>
              <a:rPr kumimoji="0" lang="en-US" sz="1800" b="1" i="1" u="none" strike="noStrike" kern="0" cap="none" spc="0" normalizeH="0" baseline="0" noProof="0" dirty="0">
                <a:ln>
                  <a:noFill/>
                </a:ln>
                <a:solidFill>
                  <a:sysClr val="windowText" lastClr="000000"/>
                </a:solidFill>
                <a:effectLst/>
                <a:uLnTx/>
                <a:uFillTx/>
              </a:rPr>
              <a:t>) </a:t>
            </a:r>
          </a:p>
        </p:txBody>
      </p:sp>
      <p:sp>
        <p:nvSpPr>
          <p:cNvPr id="2" name="TextBox 1"/>
          <p:cNvSpPr txBox="1"/>
          <p:nvPr/>
        </p:nvSpPr>
        <p:spPr>
          <a:xfrm>
            <a:off x="1023670" y="3804972"/>
            <a:ext cx="235962" cy="276999"/>
          </a:xfrm>
          <a:prstGeom prst="rect">
            <a:avLst/>
          </a:prstGeom>
          <a:noFill/>
        </p:spPr>
        <p:txBody>
          <a:bodyPr wrap="none" rtlCol="0">
            <a:spAutoFit/>
          </a:bodyPr>
          <a:lstStyle/>
          <a:p>
            <a:r>
              <a:rPr lang="en-US" sz="1800" b="1" i="1" baseline="30000" dirty="0">
                <a:solidFill>
                  <a:schemeClr val="bg2">
                    <a:lumMod val="10000"/>
                  </a:schemeClr>
                </a:solidFill>
              </a:rPr>
              <a:t>t</a:t>
            </a:r>
          </a:p>
        </p:txBody>
      </p:sp>
      <p:sp>
        <p:nvSpPr>
          <p:cNvPr id="49" name="TextBox 48"/>
          <p:cNvSpPr txBox="1"/>
          <p:nvPr/>
        </p:nvSpPr>
        <p:spPr>
          <a:xfrm>
            <a:off x="514424" y="3762378"/>
            <a:ext cx="1943161" cy="36933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err="1">
                <a:ln>
                  <a:noFill/>
                </a:ln>
                <a:solidFill>
                  <a:sysClr val="windowText" lastClr="000000"/>
                </a:solidFill>
                <a:effectLst/>
                <a:uLnTx/>
                <a:uFillTx/>
              </a:rPr>
              <a:t>RSB</a:t>
            </a:r>
            <a:r>
              <a:rPr kumimoji="0" lang="en-US" sz="1800" b="1" i="1" u="none" strike="noStrike" kern="0" cap="none" spc="0" normalizeH="0" baseline="-25000" noProof="0" dirty="0" err="1">
                <a:ln>
                  <a:noFill/>
                </a:ln>
                <a:solidFill>
                  <a:sysClr val="windowText" lastClr="000000"/>
                </a:solidFill>
                <a:effectLst/>
                <a:uLnTx/>
                <a:uFillTx/>
              </a:rPr>
              <a:t>k</a:t>
            </a:r>
            <a:r>
              <a:rPr kumimoji="0" lang="en-US" sz="1800" b="1" i="1" u="none" strike="noStrike" kern="0" cap="none" spc="0" normalizeH="0" baseline="0" noProof="0" dirty="0">
                <a:ln>
                  <a:noFill/>
                </a:ln>
                <a:solidFill>
                  <a:sysClr val="windowText" lastClr="000000"/>
                </a:solidFill>
                <a:effectLst/>
                <a:uLnTx/>
                <a:uFillTx/>
              </a:rPr>
              <a:t> := (</a:t>
            </a:r>
            <a:r>
              <a:rPr kumimoji="0" lang="en-US" sz="1800" b="1" i="1" u="none" strike="noStrike" kern="0" cap="none" spc="0" normalizeH="0" baseline="0" noProof="0" dirty="0">
                <a:ln>
                  <a:noFill/>
                </a:ln>
                <a:solidFill>
                  <a:srgbClr val="00B050"/>
                </a:solidFill>
                <a:effectLst/>
                <a:uLnTx/>
                <a:uFillTx/>
              </a:rPr>
              <a:t>B</a:t>
            </a:r>
            <a:r>
              <a:rPr kumimoji="0" lang="en-US" sz="1800" b="1" i="1" u="none" strike="noStrike" kern="0" cap="none" spc="0" normalizeH="0" baseline="-25000" noProof="0" dirty="0">
                <a:ln>
                  <a:noFill/>
                </a:ln>
                <a:solidFill>
                  <a:srgbClr val="00B050"/>
                </a:solidFill>
                <a:effectLst/>
                <a:uLnTx/>
                <a:uFillTx/>
              </a:rPr>
              <a:t>k </a:t>
            </a:r>
            <a:r>
              <a:rPr kumimoji="0" lang="en-US" sz="1800" b="1" i="1" u="none" strike="noStrike" kern="0" cap="none" spc="0" normalizeH="0" baseline="0" noProof="0" dirty="0">
                <a:ln>
                  <a:noFill/>
                </a:ln>
                <a:solidFill>
                  <a:srgbClr val="00B050"/>
                </a:solidFill>
                <a:effectLst/>
                <a:uLnTx/>
                <a:uFillTx/>
              </a:rPr>
              <a:t>,T</a:t>
            </a:r>
            <a:r>
              <a:rPr lang="en-US" sz="1800" b="1" i="1" kern="0" baseline="-25000" dirty="0">
                <a:solidFill>
                  <a:srgbClr val="00B050"/>
                </a:solidFill>
              </a:rPr>
              <a:t>k</a:t>
            </a:r>
            <a:r>
              <a:rPr kumimoji="0" lang="en-US" sz="1800" b="1" i="1" u="none" strike="noStrike" kern="0" cap="none" spc="0" normalizeH="0" baseline="0" noProof="0" dirty="0">
                <a:ln>
                  <a:noFill/>
                </a:ln>
                <a:solidFill>
                  <a:sysClr val="windowText" lastClr="000000"/>
                </a:solidFill>
                <a:effectLst/>
                <a:uLnTx/>
                <a:uFillTx/>
              </a:rPr>
              <a:t>) </a:t>
            </a:r>
          </a:p>
        </p:txBody>
      </p:sp>
    </p:spTree>
    <p:extLst>
      <p:ext uri="{BB962C8B-B14F-4D97-AF65-F5344CB8AC3E}">
        <p14:creationId xmlns:p14="http://schemas.microsoft.com/office/powerpoint/2010/main" val="388103797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8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8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74"/>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7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4" grpId="0"/>
      <p:bldP spid="75" grpId="0" animBg="1"/>
      <p:bldP spid="78" grpId="0"/>
      <p:bldP spid="78" grpId="1"/>
      <p:bldP spid="79" grpId="0" animBg="1"/>
      <p:bldP spid="85" grpId="0"/>
      <p:bldP spid="86" grpId="0" animBg="1"/>
      <p:bldP spid="89" grpId="0"/>
      <p:bldP spid="4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38</a:t>
            </a:fld>
            <a:endParaRPr lang="en-US" dirty="0"/>
          </a:p>
        </p:txBody>
      </p:sp>
      <p:grpSp>
        <p:nvGrpSpPr>
          <p:cNvPr id="43" name="Group 4"/>
          <p:cNvGrpSpPr>
            <a:grpSpLocks/>
          </p:cNvGrpSpPr>
          <p:nvPr/>
        </p:nvGrpSpPr>
        <p:grpSpPr bwMode="auto">
          <a:xfrm>
            <a:off x="232064" y="692849"/>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9" name="Rectangle 5"/>
          <p:cNvSpPr>
            <a:spLocks/>
          </p:cNvSpPr>
          <p:nvPr/>
        </p:nvSpPr>
        <p:spPr bwMode="auto">
          <a:xfrm>
            <a:off x="252283" y="215934"/>
            <a:ext cx="712802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PACKING CRITERIA</a:t>
            </a:r>
          </a:p>
        </p:txBody>
      </p:sp>
      <p:sp>
        <p:nvSpPr>
          <p:cNvPr id="18" name="Rectangle 2"/>
          <p:cNvSpPr>
            <a:spLocks/>
          </p:cNvSpPr>
          <p:nvPr/>
        </p:nvSpPr>
        <p:spPr bwMode="auto">
          <a:xfrm>
            <a:off x="285195" y="103722"/>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cxnSp>
        <p:nvCxnSpPr>
          <p:cNvPr id="116" name="Straight Arrow Connector 115"/>
          <p:cNvCxnSpPr/>
          <p:nvPr/>
        </p:nvCxnSpPr>
        <p:spPr>
          <a:xfrm>
            <a:off x="1194309" y="3525696"/>
            <a:ext cx="3740727" cy="0"/>
          </a:xfrm>
          <a:prstGeom prst="straightConnector1">
            <a:avLst/>
          </a:prstGeom>
          <a:noFill/>
          <a:ln w="12700" cap="flat" cmpd="sng" algn="ctr">
            <a:solidFill>
              <a:sysClr val="windowText" lastClr="000000"/>
            </a:solidFill>
            <a:prstDash val="solid"/>
            <a:miter lim="800000"/>
            <a:tailEnd type="arrow"/>
          </a:ln>
          <a:effectLst/>
        </p:spPr>
      </p:cxnSp>
      <p:sp>
        <p:nvSpPr>
          <p:cNvPr id="117" name="Rectangle 116"/>
          <p:cNvSpPr/>
          <p:nvPr/>
        </p:nvSpPr>
        <p:spPr>
          <a:xfrm>
            <a:off x="1921672" y="1530632"/>
            <a:ext cx="2535382" cy="1662545"/>
          </a:xfrm>
          <a:prstGeom prst="rect">
            <a:avLst/>
          </a:prstGeom>
          <a:no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cxnSp>
        <p:nvCxnSpPr>
          <p:cNvPr id="118" name="Straight Connector 117"/>
          <p:cNvCxnSpPr/>
          <p:nvPr/>
        </p:nvCxnSpPr>
        <p:spPr>
          <a:xfrm flipH="1" flipV="1">
            <a:off x="1921666" y="3265917"/>
            <a:ext cx="6" cy="363684"/>
          </a:xfrm>
          <a:prstGeom prst="line">
            <a:avLst/>
          </a:prstGeom>
          <a:noFill/>
          <a:ln w="12700" cap="flat" cmpd="sng" algn="ctr">
            <a:solidFill>
              <a:srgbClr val="FF3399"/>
            </a:solidFill>
            <a:prstDash val="solid"/>
            <a:miter lim="800000"/>
            <a:headEnd type="none"/>
            <a:tailEnd type="triangle"/>
          </a:ln>
          <a:effectLst/>
        </p:spPr>
      </p:cxnSp>
      <p:sp>
        <p:nvSpPr>
          <p:cNvPr id="119" name="TextBox 118"/>
          <p:cNvSpPr txBox="1"/>
          <p:nvPr/>
        </p:nvSpPr>
        <p:spPr>
          <a:xfrm>
            <a:off x="1838542" y="3567254"/>
            <a:ext cx="681292" cy="3231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ysClr val="windowText" lastClr="000000"/>
                </a:solidFill>
                <a:effectLst/>
                <a:uLnTx/>
                <a:uFillTx/>
              </a:rPr>
              <a:t>t = T</a:t>
            </a:r>
          </a:p>
        </p:txBody>
      </p:sp>
      <p:sp>
        <p:nvSpPr>
          <p:cNvPr id="120" name="Rectangle 119"/>
          <p:cNvSpPr/>
          <p:nvPr/>
        </p:nvSpPr>
        <p:spPr>
          <a:xfrm>
            <a:off x="6097018" y="3387832"/>
            <a:ext cx="477983" cy="1662547"/>
          </a:xfrm>
          <a:prstGeom prst="rect">
            <a:avLst/>
          </a:prstGeom>
          <a:solidFill>
            <a:srgbClr val="ED7D31">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4</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1" name="Straight Connector 120"/>
          <p:cNvCxnSpPr/>
          <p:nvPr/>
        </p:nvCxnSpPr>
        <p:spPr>
          <a:xfrm>
            <a:off x="4935036" y="2445032"/>
            <a:ext cx="436418" cy="0"/>
          </a:xfrm>
          <a:prstGeom prst="line">
            <a:avLst/>
          </a:prstGeom>
          <a:noFill/>
          <a:ln w="12700" cap="flat" cmpd="sng" algn="ctr">
            <a:solidFill>
              <a:sysClr val="windowText" lastClr="000000"/>
            </a:solidFill>
            <a:prstDash val="lgDash"/>
            <a:miter lim="800000"/>
          </a:ln>
          <a:effectLst/>
        </p:spPr>
      </p:cxnSp>
      <p:sp>
        <p:nvSpPr>
          <p:cNvPr id="122" name="Rectangle 121"/>
          <p:cNvSpPr/>
          <p:nvPr/>
        </p:nvSpPr>
        <p:spPr>
          <a:xfrm>
            <a:off x="5496028" y="4316112"/>
            <a:ext cx="498770" cy="737754"/>
          </a:xfrm>
          <a:prstGeom prst="rect">
            <a:avLst/>
          </a:prstGeom>
          <a:solidFill>
            <a:srgbClr val="A5A5A5">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3</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3" name="Straight Arrow Connector 122"/>
          <p:cNvCxnSpPr/>
          <p:nvPr/>
        </p:nvCxnSpPr>
        <p:spPr>
          <a:xfrm>
            <a:off x="4220775" y="4461845"/>
            <a:ext cx="685800" cy="0"/>
          </a:xfrm>
          <a:prstGeom prst="straightConnector1">
            <a:avLst/>
          </a:prstGeom>
          <a:noFill/>
          <a:ln w="12700" cap="flat" cmpd="sng" algn="ctr">
            <a:solidFill>
              <a:srgbClr val="5B9BD5"/>
            </a:solidFill>
            <a:prstDash val="sysDash"/>
            <a:miter lim="800000"/>
            <a:headEnd type="triangle"/>
            <a:tailEnd type="triangle"/>
          </a:ln>
          <a:effectLst/>
        </p:spPr>
      </p:cxnSp>
      <p:sp>
        <p:nvSpPr>
          <p:cNvPr id="124" name="TextBox 123"/>
          <p:cNvSpPr txBox="1"/>
          <p:nvPr/>
        </p:nvSpPr>
        <p:spPr>
          <a:xfrm>
            <a:off x="4283968" y="4191681"/>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2</a:t>
            </a:r>
          </a:p>
        </p:txBody>
      </p:sp>
      <p:cxnSp>
        <p:nvCxnSpPr>
          <p:cNvPr id="125" name="Straight Arrow Connector 124"/>
          <p:cNvCxnSpPr/>
          <p:nvPr/>
        </p:nvCxnSpPr>
        <p:spPr>
          <a:xfrm>
            <a:off x="1727087" y="4234177"/>
            <a:ext cx="1636131" cy="0"/>
          </a:xfrm>
          <a:prstGeom prst="straightConnector1">
            <a:avLst/>
          </a:prstGeom>
          <a:noFill/>
          <a:ln w="12700" cap="flat" cmpd="sng" algn="ctr">
            <a:solidFill>
              <a:srgbClr val="5B9BD5"/>
            </a:solidFill>
            <a:prstDash val="sysDash"/>
            <a:miter lim="800000"/>
            <a:headEnd type="triangle"/>
            <a:tailEnd type="triangle"/>
          </a:ln>
          <a:effectLst/>
        </p:spPr>
      </p:cxnSp>
      <p:sp>
        <p:nvSpPr>
          <p:cNvPr id="126" name="TextBox 125"/>
          <p:cNvSpPr txBox="1"/>
          <p:nvPr/>
        </p:nvSpPr>
        <p:spPr>
          <a:xfrm>
            <a:off x="2288358" y="3944638"/>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1</a:t>
            </a:r>
          </a:p>
        </p:txBody>
      </p:sp>
      <p:cxnSp>
        <p:nvCxnSpPr>
          <p:cNvPr id="127" name="Straight Connector 126"/>
          <p:cNvCxnSpPr/>
          <p:nvPr/>
        </p:nvCxnSpPr>
        <p:spPr>
          <a:xfrm>
            <a:off x="1391738" y="2445028"/>
            <a:ext cx="426008" cy="0"/>
          </a:xfrm>
          <a:prstGeom prst="line">
            <a:avLst/>
          </a:prstGeom>
          <a:noFill/>
          <a:ln w="12700" cap="flat" cmpd="sng" algn="ctr">
            <a:solidFill>
              <a:sysClr val="windowText" lastClr="000000"/>
            </a:solidFill>
            <a:prstDash val="lgDash"/>
            <a:miter lim="800000"/>
          </a:ln>
          <a:effectLst/>
        </p:spPr>
      </p:cxnSp>
      <p:sp>
        <p:nvSpPr>
          <p:cNvPr id="128" name="TextBox 127"/>
          <p:cNvSpPr txBox="1"/>
          <p:nvPr/>
        </p:nvSpPr>
        <p:spPr>
          <a:xfrm>
            <a:off x="4914614" y="3338568"/>
            <a:ext cx="799659" cy="36933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Time</a:t>
            </a:r>
          </a:p>
        </p:txBody>
      </p:sp>
      <p:sp>
        <p:nvSpPr>
          <p:cNvPr id="129" name="TextBox 128"/>
          <p:cNvSpPr txBox="1"/>
          <p:nvPr/>
        </p:nvSpPr>
        <p:spPr>
          <a:xfrm rot="16200000">
            <a:off x="462943" y="1951485"/>
            <a:ext cx="1386647" cy="36933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Frequency</a:t>
            </a:r>
          </a:p>
        </p:txBody>
      </p:sp>
      <p:cxnSp>
        <p:nvCxnSpPr>
          <p:cNvPr id="130" name="Straight Arrow Connector 129"/>
          <p:cNvCxnSpPr/>
          <p:nvPr/>
        </p:nvCxnSpPr>
        <p:spPr>
          <a:xfrm flipV="1">
            <a:off x="1329390" y="865749"/>
            <a:ext cx="0" cy="2763853"/>
          </a:xfrm>
          <a:prstGeom prst="straightConnector1">
            <a:avLst/>
          </a:prstGeom>
          <a:noFill/>
          <a:ln w="12700" cap="flat" cmpd="sng" algn="ctr">
            <a:solidFill>
              <a:sysClr val="windowText" lastClr="000000"/>
            </a:solidFill>
            <a:prstDash val="solid"/>
            <a:miter lim="800000"/>
            <a:tailEnd type="arrow"/>
          </a:ln>
          <a:effectLst/>
        </p:spPr>
      </p:cxnSp>
      <p:cxnSp>
        <p:nvCxnSpPr>
          <p:cNvPr id="131" name="Straight Arrow Connector 130"/>
          <p:cNvCxnSpPr/>
          <p:nvPr/>
        </p:nvCxnSpPr>
        <p:spPr>
          <a:xfrm>
            <a:off x="1921672" y="1412919"/>
            <a:ext cx="2535382" cy="1"/>
          </a:xfrm>
          <a:prstGeom prst="straightConnector1">
            <a:avLst/>
          </a:prstGeom>
          <a:noFill/>
          <a:ln w="12700" cap="flat" cmpd="sng" algn="ctr">
            <a:solidFill>
              <a:srgbClr val="FF0000"/>
            </a:solidFill>
            <a:prstDash val="sysDash"/>
            <a:miter lim="800000"/>
            <a:headEnd type="triangle"/>
            <a:tailEnd type="triangle"/>
          </a:ln>
          <a:effectLst/>
        </p:spPr>
      </p:cxnSp>
      <p:sp>
        <p:nvSpPr>
          <p:cNvPr id="132" name="TextBox 131"/>
          <p:cNvSpPr txBox="1"/>
          <p:nvPr/>
        </p:nvSpPr>
        <p:spPr>
          <a:xfrm>
            <a:off x="2991927" y="1142746"/>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lang="en-US" sz="1350" b="1" kern="0" baseline="-25000" dirty="0">
                <a:solidFill>
                  <a:sysClr val="windowText" lastClr="000000"/>
                </a:solidFill>
              </a:rPr>
              <a:t>tot</a:t>
            </a:r>
            <a:endParaRPr kumimoji="0" lang="en-US" sz="1350" b="1" i="0" u="none" strike="noStrike" kern="0" cap="none" spc="0" normalizeH="0" baseline="-25000" noProof="0" dirty="0">
              <a:ln>
                <a:noFill/>
              </a:ln>
              <a:solidFill>
                <a:sysClr val="windowText" lastClr="000000"/>
              </a:solidFill>
              <a:effectLst/>
              <a:uLnTx/>
              <a:uFillTx/>
            </a:endParaRPr>
          </a:p>
        </p:txBody>
      </p:sp>
      <p:cxnSp>
        <p:nvCxnSpPr>
          <p:cNvPr id="133" name="Straight Arrow Connector 132"/>
          <p:cNvCxnSpPr/>
          <p:nvPr/>
        </p:nvCxnSpPr>
        <p:spPr>
          <a:xfrm flipV="1">
            <a:off x="4581745" y="1520240"/>
            <a:ext cx="0" cy="1662546"/>
          </a:xfrm>
          <a:prstGeom prst="straightConnector1">
            <a:avLst/>
          </a:prstGeom>
          <a:noFill/>
          <a:ln w="12700" cap="flat" cmpd="sng" algn="ctr">
            <a:solidFill>
              <a:srgbClr val="FF0000"/>
            </a:solidFill>
            <a:prstDash val="sysDash"/>
            <a:miter lim="800000"/>
            <a:headEnd type="triangle"/>
            <a:tailEnd type="triangle"/>
          </a:ln>
          <a:effectLst/>
        </p:spPr>
      </p:cxnSp>
      <p:sp>
        <p:nvSpPr>
          <p:cNvPr id="134" name="TextBox 133"/>
          <p:cNvSpPr txBox="1"/>
          <p:nvPr/>
        </p:nvSpPr>
        <p:spPr>
          <a:xfrm rot="5400000">
            <a:off x="4470273" y="2236779"/>
            <a:ext cx="513876"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B</a:t>
            </a:r>
            <a:r>
              <a:rPr lang="en-US" sz="1350" b="1" kern="0" baseline="-25000" dirty="0">
                <a:solidFill>
                  <a:sysClr val="windowText" lastClr="000000"/>
                </a:solidFill>
              </a:rPr>
              <a:t>tot</a:t>
            </a:r>
            <a:endParaRPr kumimoji="0" lang="en-US" sz="1350" b="1" i="0" u="none" strike="noStrike" kern="0" cap="none" spc="0" normalizeH="0" baseline="-25000" noProof="0" dirty="0">
              <a:ln>
                <a:noFill/>
              </a:ln>
              <a:solidFill>
                <a:sysClr val="windowText" lastClr="000000"/>
              </a:solidFill>
              <a:effectLst/>
              <a:uLnTx/>
              <a:uFillTx/>
            </a:endParaRPr>
          </a:p>
        </p:txBody>
      </p:sp>
      <p:sp>
        <p:nvSpPr>
          <p:cNvPr id="136" name="Rectangle 135"/>
          <p:cNvSpPr/>
          <p:nvPr/>
        </p:nvSpPr>
        <p:spPr>
          <a:xfrm>
            <a:off x="1727087" y="4302405"/>
            <a:ext cx="1636131" cy="779318"/>
          </a:xfrm>
          <a:prstGeom prst="rect">
            <a:avLst/>
          </a:prstGeom>
          <a:solidFill>
            <a:srgbClr val="70AD47">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1</a:t>
            </a:r>
          </a:p>
        </p:txBody>
      </p:sp>
      <p:sp>
        <p:nvSpPr>
          <p:cNvPr id="137" name="Rectangle 136"/>
          <p:cNvSpPr/>
          <p:nvPr/>
        </p:nvSpPr>
        <p:spPr>
          <a:xfrm>
            <a:off x="4220775" y="4546060"/>
            <a:ext cx="685800" cy="509154"/>
          </a:xfrm>
          <a:prstGeom prst="rect">
            <a:avLst/>
          </a:prstGeom>
          <a:solidFill>
            <a:srgbClr val="FFC000">
              <a:lumMod val="40000"/>
              <a:lumOff val="6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2</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8" name="Straight Arrow Connector 137"/>
          <p:cNvCxnSpPr/>
          <p:nvPr/>
        </p:nvCxnSpPr>
        <p:spPr>
          <a:xfrm>
            <a:off x="3485616" y="4281801"/>
            <a:ext cx="4428" cy="799922"/>
          </a:xfrm>
          <a:prstGeom prst="straightConnector1">
            <a:avLst/>
          </a:prstGeom>
          <a:noFill/>
          <a:ln w="12700" cap="flat" cmpd="sng" algn="ctr">
            <a:solidFill>
              <a:srgbClr val="5B9BD5"/>
            </a:solidFill>
            <a:prstDash val="sysDash"/>
            <a:miter lim="800000"/>
            <a:headEnd type="triangle"/>
            <a:tailEnd type="triangle"/>
          </a:ln>
          <a:effectLst/>
        </p:spPr>
      </p:cxnSp>
      <p:sp>
        <p:nvSpPr>
          <p:cNvPr id="139" name="TextBox 138"/>
          <p:cNvSpPr txBox="1"/>
          <p:nvPr/>
        </p:nvSpPr>
        <p:spPr>
          <a:xfrm>
            <a:off x="3353653" y="4542023"/>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B</a:t>
            </a:r>
            <a:r>
              <a:rPr kumimoji="0" lang="en-US" sz="1350" b="1" i="0" u="none" strike="noStrike" kern="0" cap="none" spc="0" normalizeH="0" baseline="-25000" noProof="0" dirty="0">
                <a:ln>
                  <a:noFill/>
                </a:ln>
                <a:solidFill>
                  <a:sysClr val="windowText" lastClr="000000"/>
                </a:solidFill>
                <a:effectLst/>
                <a:uLnTx/>
                <a:uFillTx/>
              </a:rPr>
              <a:t>1</a:t>
            </a:r>
          </a:p>
        </p:txBody>
      </p:sp>
      <p:cxnSp>
        <p:nvCxnSpPr>
          <p:cNvPr id="140" name="Straight Arrow Connector 139"/>
          <p:cNvCxnSpPr/>
          <p:nvPr/>
        </p:nvCxnSpPr>
        <p:spPr>
          <a:xfrm flipH="1">
            <a:off x="4146196" y="4546061"/>
            <a:ext cx="5042" cy="545963"/>
          </a:xfrm>
          <a:prstGeom prst="straightConnector1">
            <a:avLst/>
          </a:prstGeom>
          <a:noFill/>
          <a:ln w="12700" cap="flat" cmpd="sng" algn="ctr">
            <a:solidFill>
              <a:srgbClr val="5B9BD5"/>
            </a:solidFill>
            <a:prstDash val="sysDash"/>
            <a:miter lim="800000"/>
            <a:headEnd type="triangle"/>
            <a:tailEnd type="triangle"/>
          </a:ln>
          <a:effectLst/>
        </p:spPr>
      </p:cxnSp>
      <p:sp>
        <p:nvSpPr>
          <p:cNvPr id="141" name="TextBox 140"/>
          <p:cNvSpPr txBox="1"/>
          <p:nvPr/>
        </p:nvSpPr>
        <p:spPr>
          <a:xfrm>
            <a:off x="3756468" y="4639610"/>
            <a:ext cx="561105" cy="300082"/>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B</a:t>
            </a:r>
            <a:r>
              <a:rPr kumimoji="0" lang="en-US" sz="1350" b="1" i="0" u="none" strike="noStrike" kern="0" cap="none" spc="0" normalizeH="0" baseline="-25000" noProof="0" dirty="0">
                <a:ln>
                  <a:noFill/>
                </a:ln>
                <a:solidFill>
                  <a:sysClr val="windowText" lastClr="000000"/>
                </a:solidFill>
                <a:effectLst/>
                <a:uLnTx/>
                <a:uFillTx/>
              </a:rPr>
              <a:t>2</a:t>
            </a:r>
          </a:p>
        </p:txBody>
      </p:sp>
      <p:sp>
        <p:nvSpPr>
          <p:cNvPr id="142" name="TextBox 141"/>
          <p:cNvSpPr txBox="1"/>
          <p:nvPr/>
        </p:nvSpPr>
        <p:spPr>
          <a:xfrm>
            <a:off x="5012148" y="4471299"/>
            <a:ext cx="443264" cy="4616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rPr>
              <a:t>. .</a:t>
            </a:r>
            <a:endParaRPr kumimoji="0" lang="en-US" sz="1350" b="1" i="0" u="none" strike="noStrike" kern="0" cap="none" spc="0" normalizeH="0" baseline="0" noProof="0" dirty="0">
              <a:ln>
                <a:noFill/>
              </a:ln>
              <a:solidFill>
                <a:sysClr val="windowText" lastClr="000000"/>
              </a:solidFill>
              <a:effectLst/>
              <a:uLnTx/>
              <a:uFillTx/>
            </a:endParaRPr>
          </a:p>
        </p:txBody>
      </p:sp>
      <p:sp>
        <p:nvSpPr>
          <p:cNvPr id="143" name="TextBox 142"/>
          <p:cNvSpPr txBox="1"/>
          <p:nvPr/>
        </p:nvSpPr>
        <p:spPr>
          <a:xfrm>
            <a:off x="6684367" y="4468681"/>
            <a:ext cx="443264" cy="461665"/>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ysClr val="windowText" lastClr="000000"/>
                </a:solidFill>
                <a:effectLst/>
                <a:uLnTx/>
                <a:uFillTx/>
              </a:rPr>
              <a:t>. .</a:t>
            </a:r>
            <a:endParaRPr kumimoji="0" lang="en-US" sz="1350" b="1" i="0" u="none" strike="noStrike" kern="0" cap="none" spc="0" normalizeH="0" baseline="0" noProof="0" dirty="0">
              <a:ln>
                <a:noFill/>
              </a:ln>
              <a:solidFill>
                <a:sysClr val="windowText" lastClr="000000"/>
              </a:solidFill>
              <a:effectLst/>
              <a:uLnTx/>
              <a:uFillTx/>
            </a:endParaRPr>
          </a:p>
        </p:txBody>
      </p:sp>
      <p:sp>
        <p:nvSpPr>
          <p:cNvPr id="144" name="Rectangle 143"/>
          <p:cNvSpPr/>
          <p:nvPr/>
        </p:nvSpPr>
        <p:spPr>
          <a:xfrm rot="19798063">
            <a:off x="2060846" y="2027617"/>
            <a:ext cx="1636131" cy="779318"/>
          </a:xfrm>
          <a:prstGeom prst="rect">
            <a:avLst/>
          </a:prstGeom>
          <a:solidFill>
            <a:srgbClr val="70AD47">
              <a:lumMod val="60000"/>
              <a:lumOff val="40000"/>
            </a:srgb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1</a:t>
            </a:r>
          </a:p>
        </p:txBody>
      </p:sp>
      <p:sp>
        <p:nvSpPr>
          <p:cNvPr id="145" name="Multiply 144"/>
          <p:cNvSpPr/>
          <p:nvPr/>
        </p:nvSpPr>
        <p:spPr>
          <a:xfrm>
            <a:off x="2410026" y="1912784"/>
            <a:ext cx="903983" cy="979354"/>
          </a:xfrm>
          <a:prstGeom prst="mathMultiply">
            <a:avLst>
              <a:gd name="adj1" fmla="val 6611"/>
            </a:avLst>
          </a:prstGeom>
          <a:solidFill>
            <a:srgbClr val="FF0000"/>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46" name="TextBox 145"/>
          <p:cNvSpPr txBox="1"/>
          <p:nvPr/>
        </p:nvSpPr>
        <p:spPr>
          <a:xfrm>
            <a:off x="5796136" y="627534"/>
            <a:ext cx="3221238" cy="2677656"/>
          </a:xfrm>
          <a:prstGeom prst="rect">
            <a:avLst/>
          </a:prstGeom>
          <a:noFill/>
        </p:spPr>
        <p:txBody>
          <a:bodyPr wrap="square" rtlCol="0">
            <a:spAutoFit/>
          </a:bodyPr>
          <a:lstStyle/>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0" cap="none" spc="0" normalizeH="0" baseline="0" noProof="0" dirty="0">
                <a:ln>
                  <a:noFill/>
                </a:ln>
                <a:solidFill>
                  <a:schemeClr val="bg2">
                    <a:lumMod val="10000"/>
                  </a:schemeClr>
                </a:solidFill>
                <a:effectLst/>
                <a:uLnTx/>
                <a:uFillTx/>
              </a:rPr>
              <a:t>Orthogonal packing</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0" cap="none" spc="0" normalizeH="0" baseline="0" noProof="0" dirty="0">
                <a:ln>
                  <a:noFill/>
                </a:ln>
                <a:solidFill>
                  <a:schemeClr val="bg2">
                    <a:lumMod val="10000"/>
                  </a:schemeClr>
                </a:solidFill>
                <a:effectLst/>
                <a:uLnTx/>
                <a:uFillTx/>
              </a:rPr>
              <a:t>Non-overlapping</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0" cap="none" spc="0" normalizeH="0" baseline="0" noProof="0" dirty="0">
                <a:ln>
                  <a:noFill/>
                </a:ln>
                <a:solidFill>
                  <a:schemeClr val="bg2">
                    <a:lumMod val="10000"/>
                  </a:schemeClr>
                </a:solidFill>
                <a:effectLst/>
                <a:uLnTx/>
                <a:uFillTx/>
              </a:rPr>
              <a:t>Fixed orientation with no rotations allowed</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0" cap="none" spc="0" normalizeH="0" baseline="0" noProof="0" dirty="0">
                <a:ln>
                  <a:noFill/>
                </a:ln>
                <a:solidFill>
                  <a:schemeClr val="bg2">
                    <a:lumMod val="10000"/>
                  </a:schemeClr>
                </a:solidFill>
                <a:effectLst/>
                <a:uLnTx/>
                <a:uFillTx/>
              </a:rPr>
              <a:t>Non-Guillotine Packing</a:t>
            </a:r>
          </a:p>
        </p:txBody>
      </p:sp>
    </p:spTree>
    <p:extLst>
      <p:ext uri="{BB962C8B-B14F-4D97-AF65-F5344CB8AC3E}">
        <p14:creationId xmlns:p14="http://schemas.microsoft.com/office/powerpoint/2010/main" val="22972370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38"/>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3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36" grpId="0" animBg="1"/>
      <p:bldP spid="139" grpId="0"/>
      <p:bldP spid="144" grpId="0" animBg="1"/>
      <p:bldP spid="145" grpId="0" animBg="1"/>
      <p:bldP spid="14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39</a:t>
            </a:fld>
            <a:endParaRPr lang="en-US" dirty="0"/>
          </a:p>
        </p:txBody>
      </p:sp>
      <p:grpSp>
        <p:nvGrpSpPr>
          <p:cNvPr id="43" name="Group 4"/>
          <p:cNvGrpSpPr>
            <a:grpSpLocks/>
          </p:cNvGrpSpPr>
          <p:nvPr/>
        </p:nvGrpSpPr>
        <p:grpSpPr bwMode="auto">
          <a:xfrm>
            <a:off x="261155" y="865787"/>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8" name="Rectangle 2"/>
          <p:cNvSpPr>
            <a:spLocks/>
          </p:cNvSpPr>
          <p:nvPr/>
        </p:nvSpPr>
        <p:spPr bwMode="auto">
          <a:xfrm>
            <a:off x="285195" y="103722"/>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15" name="Slide Number Placeholder 8"/>
          <p:cNvSpPr txBox="1">
            <a:spLocks/>
          </p:cNvSpPr>
          <p:nvPr/>
        </p:nvSpPr>
        <p:spPr bwMode="auto">
          <a:xfrm>
            <a:off x="2852359" y="483518"/>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sz="900">
                <a:solidFill>
                  <a:prstClr val="white"/>
                </a:solidFill>
                <a:latin typeface="Montserrat-Regular" charset="0"/>
                <a:ea typeface="ＭＳ Ｐゴシック" charset="0"/>
                <a:cs typeface="ＭＳ Ｐゴシック" charset="0"/>
              </a:rPr>
              <a:pPr defTabSz="685800" eaLnBrk="1" hangingPunct="1"/>
              <a:t>39</a:t>
            </a:fld>
            <a:endParaRPr sz="900">
              <a:solidFill>
                <a:prstClr val="white"/>
              </a:solidFill>
              <a:latin typeface="Montserrat-Regular" charset="0"/>
              <a:ea typeface="ＭＳ Ｐゴシック" charset="0"/>
              <a:cs typeface="ＭＳ Ｐゴシック" charset="0"/>
            </a:endParaRPr>
          </a:p>
        </p:txBody>
      </p:sp>
      <p:sp>
        <p:nvSpPr>
          <p:cNvPr id="42" name="Rectangle 5"/>
          <p:cNvSpPr>
            <a:spLocks/>
          </p:cNvSpPr>
          <p:nvPr/>
        </p:nvSpPr>
        <p:spPr bwMode="auto">
          <a:xfrm>
            <a:off x="261155" y="311834"/>
            <a:ext cx="712802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EFFICIENT MULTIUSER SCHEDULING</a:t>
            </a:r>
          </a:p>
        </p:txBody>
      </p:sp>
      <p:sp>
        <p:nvSpPr>
          <p:cNvPr id="99" name="TextBox 98"/>
          <p:cNvSpPr txBox="1"/>
          <p:nvPr/>
        </p:nvSpPr>
        <p:spPr>
          <a:xfrm>
            <a:off x="5214155" y="1720045"/>
            <a:ext cx="3841835"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a:ln>
                  <a:noFill/>
                </a:ln>
                <a:solidFill>
                  <a:schemeClr val="bg2">
                    <a:lumMod val="10000"/>
                  </a:schemeClr>
                </a:solidFill>
                <a:effectLst/>
                <a:uLnTx/>
                <a:uFillTx/>
              </a:rPr>
              <a:t>Objective Function: Minimize Trim Loss</a:t>
            </a:r>
          </a:p>
        </p:txBody>
      </p:sp>
      <p:sp>
        <p:nvSpPr>
          <p:cNvPr id="8" name="Rectangle 7"/>
          <p:cNvSpPr/>
          <p:nvPr/>
        </p:nvSpPr>
        <p:spPr bwMode="auto">
          <a:xfrm>
            <a:off x="2396202" y="1940488"/>
            <a:ext cx="2515391" cy="1662547"/>
          </a:xfrm>
          <a:prstGeom prst="rect">
            <a:avLst/>
          </a:prstGeom>
          <a:pattFill prst="lgGrid">
            <a:fgClr>
              <a:schemeClr val="accent1"/>
            </a:fgClr>
            <a:bgClr>
              <a:schemeClr val="accent6">
                <a:lumMod val="20000"/>
                <a:lumOff val="80000"/>
              </a:schemeClr>
            </a:bgClr>
          </a:patt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chemeClr val="tx1"/>
              </a:solidFill>
              <a:effectLst/>
              <a:latin typeface="Gill Sans" charset="0"/>
              <a:ea typeface="Heiti SC Light" charset="0"/>
              <a:cs typeface="Heiti SC Light" charset="0"/>
              <a:sym typeface="Gill Sans" charset="0"/>
            </a:endParaRPr>
          </a:p>
        </p:txBody>
      </p:sp>
      <p:grpSp>
        <p:nvGrpSpPr>
          <p:cNvPr id="4" name="Group 3"/>
          <p:cNvGrpSpPr/>
          <p:nvPr/>
        </p:nvGrpSpPr>
        <p:grpSpPr>
          <a:xfrm>
            <a:off x="1446137" y="1275606"/>
            <a:ext cx="4651727" cy="3039666"/>
            <a:chOff x="1446137" y="1548308"/>
            <a:chExt cx="4651727" cy="3039666"/>
          </a:xfrm>
        </p:grpSpPr>
        <p:grpSp>
          <p:nvGrpSpPr>
            <p:cNvPr id="74" name="Group 73"/>
            <p:cNvGrpSpPr/>
            <p:nvPr/>
          </p:nvGrpSpPr>
          <p:grpSpPr>
            <a:xfrm>
              <a:off x="1446137" y="1548308"/>
              <a:ext cx="4651727" cy="3039666"/>
              <a:chOff x="1836657" y="1219379"/>
              <a:chExt cx="6202302" cy="4052888"/>
            </a:xfrm>
          </p:grpSpPr>
          <p:grpSp>
            <p:nvGrpSpPr>
              <p:cNvPr id="75" name="Group 74"/>
              <p:cNvGrpSpPr/>
              <p:nvPr/>
            </p:nvGrpSpPr>
            <p:grpSpPr>
              <a:xfrm>
                <a:off x="2133600" y="2105891"/>
                <a:ext cx="5405748" cy="3146384"/>
                <a:chOff x="2133600" y="2105891"/>
                <a:chExt cx="5405748" cy="3146384"/>
              </a:xfrm>
            </p:grpSpPr>
            <p:cxnSp>
              <p:nvCxnSpPr>
                <p:cNvPr id="90" name="Straight Arrow Connector 89"/>
                <p:cNvCxnSpPr/>
                <p:nvPr/>
              </p:nvCxnSpPr>
              <p:spPr>
                <a:xfrm>
                  <a:off x="2133600" y="4765978"/>
                  <a:ext cx="4987636" cy="0"/>
                </a:xfrm>
                <a:prstGeom prst="straightConnector1">
                  <a:avLst/>
                </a:prstGeom>
                <a:noFill/>
                <a:ln w="25400" cap="flat" cmpd="sng" algn="ctr">
                  <a:solidFill>
                    <a:sysClr val="windowText" lastClr="000000"/>
                  </a:solidFill>
                  <a:prstDash val="solid"/>
                  <a:miter lim="800000"/>
                  <a:tailEnd type="arrow"/>
                </a:ln>
                <a:effectLst/>
              </p:spPr>
            </p:cxnSp>
            <p:cxnSp>
              <p:nvCxnSpPr>
                <p:cNvPr id="92" name="Straight Connector 91"/>
                <p:cNvCxnSpPr/>
                <p:nvPr/>
              </p:nvCxnSpPr>
              <p:spPr>
                <a:xfrm flipH="1" flipV="1">
                  <a:off x="3103410" y="4419606"/>
                  <a:ext cx="8" cy="484912"/>
                </a:xfrm>
                <a:prstGeom prst="line">
                  <a:avLst/>
                </a:prstGeom>
                <a:noFill/>
                <a:ln w="25400" cap="flat" cmpd="sng" algn="ctr">
                  <a:solidFill>
                    <a:srgbClr val="FF3399"/>
                  </a:solidFill>
                  <a:prstDash val="solid"/>
                  <a:miter lim="800000"/>
                  <a:headEnd type="none"/>
                  <a:tailEnd type="triangle"/>
                </a:ln>
                <a:effectLst/>
              </p:spPr>
            </p:cxnSp>
            <p:sp>
              <p:nvSpPr>
                <p:cNvPr id="93" name="TextBox 92"/>
                <p:cNvSpPr txBox="1"/>
                <p:nvPr/>
              </p:nvSpPr>
              <p:spPr>
                <a:xfrm>
                  <a:off x="2992577" y="4821388"/>
                  <a:ext cx="912392" cy="430887"/>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sysClr val="windowText" lastClr="000000"/>
                      </a:solidFill>
                      <a:effectLst/>
                      <a:uLnTx/>
                      <a:uFillTx/>
                    </a:rPr>
                    <a:t>t = T</a:t>
                  </a:r>
                </a:p>
              </p:txBody>
            </p:sp>
            <p:sp>
              <p:nvSpPr>
                <p:cNvPr id="94" name="Rectangle 93"/>
                <p:cNvSpPr/>
                <p:nvPr/>
              </p:nvSpPr>
              <p:spPr>
                <a:xfrm>
                  <a:off x="3103418" y="3283527"/>
                  <a:ext cx="2258291" cy="1039091"/>
                </a:xfrm>
                <a:prstGeom prst="rect">
                  <a:avLst/>
                </a:prstGeom>
                <a:solidFill>
                  <a:schemeClr val="accent3">
                    <a:lumMod val="60000"/>
                    <a:lumOff val="40000"/>
                  </a:scheme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1</a:t>
                  </a:r>
                </a:p>
              </p:txBody>
            </p:sp>
            <p:sp>
              <p:nvSpPr>
                <p:cNvPr id="95" name="Rectangle 94"/>
                <p:cNvSpPr/>
                <p:nvPr/>
              </p:nvSpPr>
              <p:spPr>
                <a:xfrm>
                  <a:off x="3117265" y="2590800"/>
                  <a:ext cx="914400" cy="678872"/>
                </a:xfrm>
                <a:prstGeom prst="rect">
                  <a:avLst/>
                </a:prstGeom>
                <a:solidFill>
                  <a:srgbClr val="A296EA"/>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2</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6" name="Rectangle 95"/>
                <p:cNvSpPr/>
                <p:nvPr/>
              </p:nvSpPr>
              <p:spPr>
                <a:xfrm>
                  <a:off x="5361707" y="2837714"/>
                  <a:ext cx="637311" cy="1484905"/>
                </a:xfrm>
                <a:prstGeom prst="rect">
                  <a:avLst/>
                </a:prstGeom>
                <a:solidFill>
                  <a:schemeClr val="accent2">
                    <a:lumMod val="60000"/>
                    <a:lumOff val="40000"/>
                  </a:scheme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4</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97" name="Straight Connector 96"/>
                <p:cNvCxnSpPr/>
                <p:nvPr/>
              </p:nvCxnSpPr>
              <p:spPr>
                <a:xfrm flipV="1">
                  <a:off x="7121236" y="3325087"/>
                  <a:ext cx="418112" cy="5"/>
                </a:xfrm>
                <a:prstGeom prst="line">
                  <a:avLst/>
                </a:prstGeom>
                <a:noFill/>
                <a:ln w="22225" cap="flat" cmpd="sng" algn="ctr">
                  <a:solidFill>
                    <a:sysClr val="windowText" lastClr="000000"/>
                  </a:solidFill>
                  <a:prstDash val="sysDash"/>
                  <a:miter lim="800000"/>
                </a:ln>
                <a:effectLst/>
              </p:spPr>
            </p:cxnSp>
            <p:sp>
              <p:nvSpPr>
                <p:cNvPr id="98" name="Rectangle 97"/>
                <p:cNvSpPr/>
                <p:nvPr/>
              </p:nvSpPr>
              <p:spPr>
                <a:xfrm>
                  <a:off x="4031666" y="2406156"/>
                  <a:ext cx="1008805" cy="877368"/>
                </a:xfrm>
                <a:prstGeom prst="rect">
                  <a:avLst/>
                </a:prstGeom>
                <a:solidFill>
                  <a:schemeClr val="accent4">
                    <a:lumMod val="60000"/>
                    <a:lumOff val="40000"/>
                  </a:schemeClr>
                </a:solid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rPr>
                    <a:t>MS</a:t>
                  </a:r>
                  <a:r>
                    <a:rPr kumimoji="0" lang="en-US" sz="1350" b="1" i="0" u="none" strike="noStrike" kern="0" cap="none" spc="0" normalizeH="0" baseline="-25000" noProof="0" dirty="0">
                      <a:ln>
                        <a:noFill/>
                      </a:ln>
                      <a:solidFill>
                        <a:prstClr val="black"/>
                      </a:solidFill>
                      <a:effectLst/>
                      <a:uLnTx/>
                      <a:uFillTx/>
                      <a:latin typeface="Calibri" panose="020F0502020204030204"/>
                      <a:ea typeface="+mn-ea"/>
                      <a:cs typeface="+mn-cs"/>
                    </a:rPr>
                    <a:t>3</a:t>
                  </a:r>
                  <a:endParaRPr kumimoji="0" lang="en-US" sz="13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1" name="Rectangle 90"/>
                <p:cNvSpPr/>
                <p:nvPr/>
              </p:nvSpPr>
              <p:spPr>
                <a:xfrm>
                  <a:off x="3103418" y="2105891"/>
                  <a:ext cx="3380509" cy="2216727"/>
                </a:xfrm>
                <a:prstGeom prst="rect">
                  <a:avLst/>
                </a:prstGeom>
                <a:noFill/>
                <a:ln w="28575" cap="flat" cmpd="sng" algn="ctr">
                  <a:solidFill>
                    <a:sysClr val="windowText" lastClr="000000"/>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76" name="Group 75"/>
              <p:cNvGrpSpPr/>
              <p:nvPr/>
            </p:nvGrpSpPr>
            <p:grpSpPr>
              <a:xfrm>
                <a:off x="1836657" y="1219379"/>
                <a:ext cx="6202302" cy="4052888"/>
                <a:chOff x="1836657" y="1219379"/>
                <a:chExt cx="6202302" cy="4052888"/>
              </a:xfrm>
            </p:grpSpPr>
            <p:sp>
              <p:nvSpPr>
                <p:cNvPr id="78" name="TextBox 77"/>
                <p:cNvSpPr txBox="1"/>
                <p:nvPr/>
              </p:nvSpPr>
              <p:spPr>
                <a:xfrm>
                  <a:off x="3232086" y="2130016"/>
                  <a:ext cx="748140" cy="347653"/>
                </a:xfrm>
                <a:prstGeom prst="rect">
                  <a:avLst/>
                </a:prstGeom>
                <a:solidFill>
                  <a:schemeClr val="bg1">
                    <a:alpha val="60000"/>
                  </a:schemeClr>
                </a:solidFill>
              </p:spPr>
              <p:txBody>
                <a:bodyPr wrap="square" rtlCol="0">
                  <a:no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2</a:t>
                  </a:r>
                </a:p>
              </p:txBody>
            </p:sp>
            <p:cxnSp>
              <p:nvCxnSpPr>
                <p:cNvPr id="79" name="Straight Arrow Connector 78"/>
                <p:cNvCxnSpPr/>
                <p:nvPr/>
              </p:nvCxnSpPr>
              <p:spPr>
                <a:xfrm>
                  <a:off x="3117265" y="4419593"/>
                  <a:ext cx="2244443" cy="0"/>
                </a:xfrm>
                <a:prstGeom prst="straightConnector1">
                  <a:avLst/>
                </a:prstGeom>
                <a:noFill/>
                <a:ln w="25400" cap="flat" cmpd="sng" algn="ctr">
                  <a:solidFill>
                    <a:schemeClr val="accent3"/>
                  </a:solidFill>
                  <a:prstDash val="sysDash"/>
                  <a:miter lim="800000"/>
                  <a:headEnd type="triangle"/>
                  <a:tailEnd type="triangle"/>
                </a:ln>
                <a:effectLst/>
              </p:spPr>
            </p:cxnSp>
            <p:sp>
              <p:nvSpPr>
                <p:cNvPr id="80" name="TextBox 79"/>
                <p:cNvSpPr txBox="1"/>
                <p:nvPr/>
              </p:nvSpPr>
              <p:spPr>
                <a:xfrm>
                  <a:off x="3990095" y="4390198"/>
                  <a:ext cx="748140" cy="40010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sysClr val="windowText" lastClr="000000"/>
                      </a:solidFill>
                      <a:effectLst/>
                      <a:uLnTx/>
                      <a:uFillTx/>
                    </a:rPr>
                    <a:t>T</a:t>
                  </a:r>
                  <a:r>
                    <a:rPr kumimoji="0" lang="en-US" sz="1350" b="1" i="0" u="none" strike="noStrike" kern="0" cap="none" spc="0" normalizeH="0" baseline="-25000" noProof="0" dirty="0">
                      <a:ln>
                        <a:noFill/>
                      </a:ln>
                      <a:solidFill>
                        <a:sysClr val="windowText" lastClr="000000"/>
                      </a:solidFill>
                      <a:effectLst/>
                      <a:uLnTx/>
                      <a:uFillTx/>
                    </a:rPr>
                    <a:t>1</a:t>
                  </a:r>
                </a:p>
              </p:txBody>
            </p:sp>
            <p:cxnSp>
              <p:nvCxnSpPr>
                <p:cNvPr id="81" name="Straight Connector 80"/>
                <p:cNvCxnSpPr/>
                <p:nvPr/>
              </p:nvCxnSpPr>
              <p:spPr>
                <a:xfrm>
                  <a:off x="2396839" y="3325087"/>
                  <a:ext cx="568010" cy="0"/>
                </a:xfrm>
                <a:prstGeom prst="line">
                  <a:avLst/>
                </a:prstGeom>
                <a:noFill/>
                <a:ln w="22225" cap="flat" cmpd="sng" algn="ctr">
                  <a:solidFill>
                    <a:sysClr val="windowText" lastClr="000000"/>
                  </a:solidFill>
                  <a:prstDash val="sysDash"/>
                  <a:miter lim="800000"/>
                </a:ln>
                <a:effectLst/>
              </p:spPr>
            </p:cxnSp>
            <p:sp>
              <p:nvSpPr>
                <p:cNvPr id="82" name="TextBox 81"/>
                <p:cNvSpPr txBox="1"/>
                <p:nvPr/>
              </p:nvSpPr>
              <p:spPr>
                <a:xfrm>
                  <a:off x="6567052" y="4779824"/>
                  <a:ext cx="972296" cy="492443"/>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Time</a:t>
                  </a:r>
                </a:p>
              </p:txBody>
            </p:sp>
            <p:sp>
              <p:nvSpPr>
                <p:cNvPr id="83" name="TextBox 82"/>
                <p:cNvSpPr txBox="1"/>
                <p:nvPr/>
              </p:nvSpPr>
              <p:spPr>
                <a:xfrm rot="16200000">
                  <a:off x="1138509" y="2647088"/>
                  <a:ext cx="1888740" cy="492443"/>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Frequency</a:t>
                  </a:r>
                </a:p>
              </p:txBody>
            </p:sp>
            <p:cxnSp>
              <p:nvCxnSpPr>
                <p:cNvPr id="84" name="Straight Arrow Connector 83"/>
                <p:cNvCxnSpPr/>
                <p:nvPr/>
              </p:nvCxnSpPr>
              <p:spPr>
                <a:xfrm flipV="1">
                  <a:off x="2313709" y="1219381"/>
                  <a:ext cx="0" cy="3685137"/>
                </a:xfrm>
                <a:prstGeom prst="straightConnector1">
                  <a:avLst/>
                </a:prstGeom>
                <a:noFill/>
                <a:ln w="25400" cap="flat" cmpd="sng" algn="ctr">
                  <a:solidFill>
                    <a:sysClr val="windowText" lastClr="000000"/>
                  </a:solidFill>
                  <a:prstDash val="solid"/>
                  <a:miter lim="800000"/>
                  <a:tailEnd type="arrow"/>
                </a:ln>
                <a:effectLst/>
              </p:spPr>
            </p:cxnSp>
            <p:cxnSp>
              <p:nvCxnSpPr>
                <p:cNvPr id="85" name="Straight Arrow Connector 84"/>
                <p:cNvCxnSpPr/>
                <p:nvPr/>
              </p:nvCxnSpPr>
              <p:spPr>
                <a:xfrm>
                  <a:off x="3103418" y="1948941"/>
                  <a:ext cx="3380509" cy="1"/>
                </a:xfrm>
                <a:prstGeom prst="straightConnector1">
                  <a:avLst/>
                </a:prstGeom>
                <a:noFill/>
                <a:ln w="25400" cap="flat" cmpd="sng" algn="ctr">
                  <a:solidFill>
                    <a:srgbClr val="FF0000"/>
                  </a:solidFill>
                  <a:prstDash val="sysDash"/>
                  <a:miter lim="800000"/>
                  <a:headEnd type="triangle"/>
                  <a:tailEnd type="triangle"/>
                </a:ln>
                <a:effectLst/>
              </p:spPr>
            </p:cxnSp>
            <p:sp>
              <p:nvSpPr>
                <p:cNvPr id="86" name="TextBox 85"/>
                <p:cNvSpPr txBox="1"/>
                <p:nvPr/>
              </p:nvSpPr>
              <p:spPr>
                <a:xfrm>
                  <a:off x="4530425" y="1588711"/>
                  <a:ext cx="748140" cy="40010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sysClr val="windowText" lastClr="000000"/>
                      </a:solidFill>
                      <a:effectLst/>
                      <a:uLnTx/>
                      <a:uFillTx/>
                    </a:rPr>
                    <a:t>T</a:t>
                  </a:r>
                  <a:r>
                    <a:rPr lang="en-US" sz="1350" b="1" i="1" kern="0" baseline="-25000" dirty="0">
                      <a:solidFill>
                        <a:sysClr val="windowText" lastClr="000000"/>
                      </a:solidFill>
                    </a:rPr>
                    <a:t>tot</a:t>
                  </a:r>
                  <a:endParaRPr kumimoji="0" lang="en-US" sz="1350" b="1" i="1" u="none" strike="noStrike" kern="0" cap="none" spc="0" normalizeH="0" baseline="-25000" noProof="0" dirty="0">
                    <a:ln>
                      <a:noFill/>
                    </a:ln>
                    <a:solidFill>
                      <a:sysClr val="windowText" lastClr="000000"/>
                    </a:solidFill>
                    <a:effectLst/>
                    <a:uLnTx/>
                    <a:uFillTx/>
                  </a:endParaRPr>
                </a:p>
              </p:txBody>
            </p:sp>
            <p:cxnSp>
              <p:nvCxnSpPr>
                <p:cNvPr id="87" name="Straight Arrow Connector 86"/>
                <p:cNvCxnSpPr/>
                <p:nvPr/>
              </p:nvCxnSpPr>
              <p:spPr>
                <a:xfrm flipV="1">
                  <a:off x="6650182" y="2092036"/>
                  <a:ext cx="0" cy="2216728"/>
                </a:xfrm>
                <a:prstGeom prst="straightConnector1">
                  <a:avLst/>
                </a:prstGeom>
                <a:noFill/>
                <a:ln w="25400" cap="flat" cmpd="sng" algn="ctr">
                  <a:solidFill>
                    <a:srgbClr val="FF0000"/>
                  </a:solidFill>
                  <a:prstDash val="sysDash"/>
                  <a:miter lim="800000"/>
                  <a:headEnd type="triangle"/>
                  <a:tailEnd type="triangle"/>
                </a:ln>
                <a:effectLst/>
              </p:spPr>
            </p:cxnSp>
            <p:sp>
              <p:nvSpPr>
                <p:cNvPr id="88" name="TextBox 87"/>
                <p:cNvSpPr txBox="1"/>
                <p:nvPr/>
              </p:nvSpPr>
              <p:spPr>
                <a:xfrm rot="5400000">
                  <a:off x="6476539" y="3072434"/>
                  <a:ext cx="735195" cy="400109"/>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err="1">
                      <a:ln>
                        <a:noFill/>
                      </a:ln>
                      <a:solidFill>
                        <a:sysClr val="windowText" lastClr="000000"/>
                      </a:solidFill>
                      <a:effectLst/>
                      <a:uLnTx/>
                      <a:uFillTx/>
                    </a:rPr>
                    <a:t>B</a:t>
                  </a:r>
                  <a:r>
                    <a:rPr lang="en-US" sz="1350" b="1" i="1" kern="0" baseline="-25000" noProof="0" dirty="0" err="1">
                      <a:solidFill>
                        <a:sysClr val="windowText" lastClr="000000"/>
                      </a:solidFill>
                    </a:rPr>
                    <a:t>t</a:t>
                  </a:r>
                  <a:r>
                    <a:rPr lang="en-US" sz="1350" b="1" i="1" kern="0" baseline="-25000" dirty="0" err="1">
                      <a:solidFill>
                        <a:sysClr val="windowText" lastClr="000000"/>
                      </a:solidFill>
                    </a:rPr>
                    <a:t>ot</a:t>
                  </a:r>
                  <a:endParaRPr kumimoji="0" lang="en-US" sz="1350" b="1" i="1" u="none" strike="noStrike" kern="0" cap="none" spc="0" normalizeH="0" baseline="-25000" noProof="0" dirty="0">
                    <a:ln>
                      <a:noFill/>
                    </a:ln>
                    <a:solidFill>
                      <a:sysClr val="windowText" lastClr="000000"/>
                    </a:solidFill>
                    <a:effectLst/>
                    <a:uLnTx/>
                    <a:uFillTx/>
                  </a:endParaRPr>
                </a:p>
              </p:txBody>
            </p:sp>
            <p:sp>
              <p:nvSpPr>
                <p:cNvPr id="89" name="TextBox 88"/>
                <p:cNvSpPr txBox="1"/>
                <p:nvPr/>
              </p:nvSpPr>
              <p:spPr>
                <a:xfrm>
                  <a:off x="5313427" y="1219379"/>
                  <a:ext cx="2725532"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err="1">
                      <a:ln>
                        <a:noFill/>
                      </a:ln>
                      <a:solidFill>
                        <a:sysClr val="windowText" lastClr="000000"/>
                      </a:solidFill>
                      <a:effectLst/>
                      <a:uLnTx/>
                      <a:uFillTx/>
                    </a:rPr>
                    <a:t>RB</a:t>
                  </a:r>
                  <a:r>
                    <a:rPr kumimoji="0" lang="en-US" sz="1800" b="1" i="1" u="none" strike="noStrike" kern="0" cap="none" spc="0" normalizeH="0" baseline="30000" noProof="0" dirty="0" err="1">
                      <a:ln>
                        <a:noFill/>
                      </a:ln>
                      <a:solidFill>
                        <a:sysClr val="windowText" lastClr="000000"/>
                      </a:solidFill>
                      <a:effectLst/>
                      <a:uLnTx/>
                      <a:uFillTx/>
                    </a:rPr>
                    <a:t>t</a:t>
                  </a:r>
                  <a:r>
                    <a:rPr kumimoji="0" lang="en-US" sz="1800" b="1" i="1" u="none" strike="noStrike" kern="0" cap="none" spc="0" normalizeH="0" baseline="0" noProof="0" dirty="0">
                      <a:ln>
                        <a:noFill/>
                      </a:ln>
                      <a:solidFill>
                        <a:sysClr val="windowText" lastClr="000000"/>
                      </a:solidFill>
                      <a:effectLst/>
                      <a:uLnTx/>
                      <a:uFillTx/>
                    </a:rPr>
                    <a:t> := (</a:t>
                  </a:r>
                  <a:r>
                    <a:rPr kumimoji="0" lang="en-US" sz="1800" b="1" i="1" u="none" strike="noStrike" kern="0" cap="none" spc="0" normalizeH="0" baseline="0" noProof="0" dirty="0" err="1">
                      <a:ln>
                        <a:noFill/>
                      </a:ln>
                      <a:solidFill>
                        <a:sysClr val="windowText" lastClr="000000"/>
                      </a:solidFill>
                      <a:effectLst/>
                      <a:uLnTx/>
                      <a:uFillTx/>
                    </a:rPr>
                    <a:t>T</a:t>
                  </a:r>
                  <a:r>
                    <a:rPr kumimoji="0" lang="en-US" sz="1800" b="1" i="1" u="none" strike="noStrike" kern="0" cap="none" spc="0" normalizeH="0" baseline="-25000" noProof="0" dirty="0" err="1">
                      <a:ln>
                        <a:noFill/>
                      </a:ln>
                      <a:solidFill>
                        <a:sysClr val="windowText" lastClr="000000"/>
                      </a:solidFill>
                      <a:effectLst/>
                      <a:uLnTx/>
                      <a:uFillTx/>
                    </a:rPr>
                    <a:t>tot</a:t>
                  </a:r>
                  <a:r>
                    <a:rPr kumimoji="0" lang="en-US" sz="1800" b="1" i="1" u="none" strike="noStrike" kern="0" cap="none" spc="0" normalizeH="0" baseline="-25000" noProof="0" dirty="0">
                      <a:ln>
                        <a:noFill/>
                      </a:ln>
                      <a:solidFill>
                        <a:sysClr val="windowText" lastClr="000000"/>
                      </a:solidFill>
                      <a:effectLst/>
                      <a:uLnTx/>
                      <a:uFillTx/>
                    </a:rPr>
                    <a:t> </a:t>
                  </a:r>
                  <a:r>
                    <a:rPr kumimoji="0" lang="en-US" sz="1800" b="1" i="1" u="none" strike="noStrike" kern="0" cap="none" spc="0" normalizeH="0" baseline="0" noProof="0" dirty="0">
                      <a:ln>
                        <a:noFill/>
                      </a:ln>
                      <a:solidFill>
                        <a:sysClr val="windowText" lastClr="000000"/>
                      </a:solidFill>
                      <a:effectLst/>
                      <a:uLnTx/>
                      <a:uFillTx/>
                    </a:rPr>
                    <a:t>,</a:t>
                  </a:r>
                  <a:r>
                    <a:rPr kumimoji="0" lang="en-US" sz="1800" b="1" i="1" u="none" strike="noStrike" kern="0" cap="none" spc="0" normalizeH="0" baseline="0" noProof="0" dirty="0" err="1">
                      <a:ln>
                        <a:noFill/>
                      </a:ln>
                      <a:solidFill>
                        <a:sysClr val="windowText" lastClr="000000"/>
                      </a:solidFill>
                      <a:effectLst/>
                      <a:uLnTx/>
                      <a:uFillTx/>
                    </a:rPr>
                    <a:t>B</a:t>
                  </a:r>
                  <a:r>
                    <a:rPr kumimoji="0" lang="en-US" sz="1800" b="1" i="1" u="none" strike="noStrike" kern="0" cap="none" spc="0" normalizeH="0" baseline="-25000" noProof="0" dirty="0" err="1">
                      <a:ln>
                        <a:noFill/>
                      </a:ln>
                      <a:solidFill>
                        <a:sysClr val="windowText" lastClr="000000"/>
                      </a:solidFill>
                      <a:effectLst/>
                      <a:uLnTx/>
                      <a:uFillTx/>
                    </a:rPr>
                    <a:t>tot</a:t>
                  </a:r>
                  <a:r>
                    <a:rPr kumimoji="0" lang="en-US" sz="1800" b="1" i="1" u="none" strike="noStrike" kern="0" cap="none" spc="0" normalizeH="0" baseline="-25000" noProof="0" dirty="0">
                      <a:ln>
                        <a:noFill/>
                      </a:ln>
                      <a:solidFill>
                        <a:sysClr val="windowText" lastClr="000000"/>
                      </a:solidFill>
                      <a:effectLst/>
                      <a:uLnTx/>
                      <a:uFillTx/>
                    </a:rPr>
                    <a:t> </a:t>
                  </a:r>
                  <a:r>
                    <a:rPr kumimoji="0" lang="en-US" sz="1800" b="1" i="1" u="none" strike="noStrike" kern="0" cap="none" spc="0" normalizeH="0" baseline="0" noProof="0" dirty="0">
                      <a:ln>
                        <a:noFill/>
                      </a:ln>
                      <a:solidFill>
                        <a:sysClr val="windowText" lastClr="000000"/>
                      </a:solidFill>
                      <a:effectLst/>
                      <a:uLnTx/>
                      <a:uFillTx/>
                    </a:rPr>
                    <a:t>) </a:t>
                  </a:r>
                </a:p>
              </p:txBody>
            </p:sp>
            <p:cxnSp>
              <p:nvCxnSpPr>
                <p:cNvPr id="77" name="Straight Arrow Connector 76"/>
                <p:cNvCxnSpPr/>
                <p:nvPr/>
              </p:nvCxnSpPr>
              <p:spPr>
                <a:xfrm>
                  <a:off x="3117265" y="2522752"/>
                  <a:ext cx="914400" cy="0"/>
                </a:xfrm>
                <a:prstGeom prst="straightConnector1">
                  <a:avLst/>
                </a:prstGeom>
                <a:noFill/>
                <a:ln w="12700" cap="flat" cmpd="sng" algn="ctr">
                  <a:solidFill>
                    <a:srgbClr val="00B050"/>
                  </a:solidFill>
                  <a:prstDash val="sysDash"/>
                  <a:miter lim="800000"/>
                  <a:headEnd type="triangle"/>
                  <a:tailEnd type="triangle"/>
                </a:ln>
                <a:effectLst/>
              </p:spPr>
            </p:cxnSp>
          </p:grpSp>
        </p:grpSp>
        <p:sp>
          <p:nvSpPr>
            <p:cNvPr id="40" name="TextBox 39"/>
            <p:cNvSpPr txBox="1"/>
            <p:nvPr/>
          </p:nvSpPr>
          <p:spPr>
            <a:xfrm rot="5400000">
              <a:off x="4510224" y="3155825"/>
              <a:ext cx="551396" cy="236352"/>
            </a:xfrm>
            <a:prstGeom prst="rect">
              <a:avLst/>
            </a:prstGeom>
            <a:solidFill>
              <a:schemeClr val="bg1">
                <a:alpha val="40000"/>
              </a:schemeClr>
            </a:solidFill>
          </p:spPr>
          <p:txBody>
            <a:bodyPr wrap="square" rtlCol="0">
              <a:no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sysClr val="windowText" lastClr="000000"/>
                  </a:solidFill>
                  <a:effectLst/>
                  <a:uLnTx/>
                  <a:uFillTx/>
                </a:rPr>
                <a:t>B</a:t>
              </a:r>
              <a:r>
                <a:rPr lang="en-US" sz="1350" b="1" i="1" kern="0" baseline="-25000" dirty="0">
                  <a:solidFill>
                    <a:sysClr val="windowText" lastClr="000000"/>
                  </a:solidFill>
                </a:rPr>
                <a:t>4</a:t>
              </a:r>
              <a:endParaRPr kumimoji="0" lang="en-US" sz="1350" b="1" i="1" u="none" strike="noStrike" kern="0" cap="none" spc="0" normalizeH="0" baseline="-25000" noProof="0" dirty="0">
                <a:ln>
                  <a:noFill/>
                </a:ln>
                <a:solidFill>
                  <a:sysClr val="windowText" lastClr="000000"/>
                </a:solidFill>
                <a:effectLst/>
                <a:uLnTx/>
                <a:uFillTx/>
              </a:endParaRPr>
            </a:p>
          </p:txBody>
        </p:sp>
        <p:cxnSp>
          <p:nvCxnSpPr>
            <p:cNvPr id="37" name="Straight Arrow Connector 36"/>
            <p:cNvCxnSpPr/>
            <p:nvPr/>
          </p:nvCxnSpPr>
          <p:spPr>
            <a:xfrm flipH="1" flipV="1">
              <a:off x="4622016" y="2740722"/>
              <a:ext cx="5770" cy="1124625"/>
            </a:xfrm>
            <a:prstGeom prst="straightConnector1">
              <a:avLst/>
            </a:prstGeom>
            <a:noFill/>
            <a:ln w="25400" cap="flat" cmpd="sng" algn="ctr">
              <a:solidFill>
                <a:srgbClr val="00B050"/>
              </a:solidFill>
              <a:prstDash val="sysDash"/>
              <a:miter lim="800000"/>
              <a:headEnd type="triangle"/>
              <a:tailEnd type="triangle"/>
            </a:ln>
            <a:effectLst/>
          </p:spPr>
        </p:cxnSp>
      </p:grpSp>
      <p:sp>
        <p:nvSpPr>
          <p:cNvPr id="2" name="Rectangle 1"/>
          <p:cNvSpPr/>
          <p:nvPr/>
        </p:nvSpPr>
        <p:spPr>
          <a:xfrm>
            <a:off x="261155" y="4315272"/>
            <a:ext cx="8384919" cy="461665"/>
          </a:xfrm>
          <a:prstGeom prst="rect">
            <a:avLst/>
          </a:prstGeom>
        </p:spPr>
        <p:txBody>
          <a:bodyPr wrap="square">
            <a:spAutoFit/>
          </a:bodyPr>
          <a:lstStyle/>
          <a:p>
            <a:pPr algn="l"/>
            <a:r>
              <a:rPr lang="en-US" sz="1200" dirty="0">
                <a:solidFill>
                  <a:schemeClr val="bg2">
                    <a:lumMod val="10000"/>
                  </a:schemeClr>
                </a:solidFill>
                <a:latin typeface="Bebas Neue"/>
              </a:rPr>
              <a:t>J. </a:t>
            </a:r>
            <a:r>
              <a:rPr lang="en-US" sz="1200" dirty="0" err="1">
                <a:solidFill>
                  <a:schemeClr val="bg2">
                    <a:lumMod val="10000"/>
                  </a:schemeClr>
                </a:solidFill>
                <a:latin typeface="Bebas Neue"/>
              </a:rPr>
              <a:t>Jylänki</a:t>
            </a:r>
            <a:r>
              <a:rPr lang="en-US" sz="1200" dirty="0">
                <a:solidFill>
                  <a:schemeClr val="bg2">
                    <a:lumMod val="10000"/>
                  </a:schemeClr>
                </a:solidFill>
                <a:latin typeface="Bebas Neue"/>
              </a:rPr>
              <a:t>, “</a:t>
            </a:r>
            <a:r>
              <a:rPr lang="en-US" sz="1200" i="1" dirty="0">
                <a:solidFill>
                  <a:schemeClr val="bg2">
                    <a:lumMod val="10000"/>
                  </a:schemeClr>
                </a:solidFill>
                <a:latin typeface="Bebas Neue"/>
              </a:rPr>
              <a:t>A Thousand Ways to Pack the Bin – A Practical Approach to Two-Dimensional Rectangle Bin Packing,</a:t>
            </a:r>
            <a:r>
              <a:rPr lang="en-US" sz="1200" dirty="0">
                <a:solidFill>
                  <a:schemeClr val="bg2">
                    <a:lumMod val="10000"/>
                  </a:schemeClr>
                </a:solidFill>
                <a:latin typeface="Bebas Neue"/>
              </a:rPr>
              <a:t>” 2010. [Online]. Available: https://github.com/juj/RectangleBinPack</a:t>
            </a:r>
          </a:p>
        </p:txBody>
      </p:sp>
      <p:sp>
        <p:nvSpPr>
          <p:cNvPr id="3" name="TextBox 2"/>
          <p:cNvSpPr txBox="1"/>
          <p:nvPr/>
        </p:nvSpPr>
        <p:spPr>
          <a:xfrm>
            <a:off x="5680950" y="2893160"/>
            <a:ext cx="2965124" cy="1061829"/>
          </a:xfrm>
          <a:prstGeom prst="rect">
            <a:avLst/>
          </a:prstGeom>
          <a:noFill/>
        </p:spPr>
        <p:txBody>
          <a:bodyPr wrap="square" rtlCol="0">
            <a:spAutoFit/>
          </a:bodyPr>
          <a:lstStyle/>
          <a:p>
            <a:pPr algn="l"/>
            <a:r>
              <a:rPr lang="en-US" dirty="0">
                <a:solidFill>
                  <a:schemeClr val="bg2">
                    <a:lumMod val="10000"/>
                  </a:schemeClr>
                </a:solidFill>
              </a:rPr>
              <a:t>What is the minimum resource unit that the BS can handle?</a:t>
            </a:r>
          </a:p>
        </p:txBody>
      </p:sp>
    </p:spTree>
    <p:extLst>
      <p:ext uri="{BB962C8B-B14F-4D97-AF65-F5344CB8AC3E}">
        <p14:creationId xmlns:p14="http://schemas.microsoft.com/office/powerpoint/2010/main" val="8188391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4" name="TextBox 83"/>
              <p:cNvSpPr txBox="1"/>
              <p:nvPr/>
            </p:nvSpPr>
            <p:spPr>
              <a:xfrm>
                <a:off x="6061450" y="4343085"/>
                <a:ext cx="1752596" cy="517770"/>
              </a:xfrm>
              <a:prstGeom prst="rect">
                <a:avLst/>
              </a:prstGeom>
              <a:noFill/>
            </p:spPr>
            <p:txBody>
              <a:bodyPr wrap="none" rtlCol="0">
                <a:sp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 F</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PS </a:t>
                </a:r>
                <a:r>
                  <a:rPr lang="en-US" sz="18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US" sz="1800" i="1" smtClean="0">
                            <a:solidFill>
                              <a:schemeClr val="bg2">
                                <a:lumMod val="10000"/>
                              </a:schemeClr>
                            </a:solidFill>
                            <a:latin typeface="Cambria Math" panose="02040503050406030204" pitchFamily="18" charset="0"/>
                            <a:cs typeface="Times New Roman" panose="02020603050405020304" pitchFamily="18" charset="0"/>
                          </a:rPr>
                        </m:ctrlPr>
                      </m:fPr>
                      <m:num>
                        <m:r>
                          <a:rPr lang="en-US" sz="1800" b="0" i="1" smtClean="0">
                            <a:solidFill>
                              <a:schemeClr val="bg2">
                                <a:lumMod val="10000"/>
                              </a:schemeClr>
                            </a:solidFill>
                            <a:latin typeface="Cambria Math" panose="02040503050406030204" pitchFamily="18" charset="0"/>
                            <a:cs typeface="Times New Roman" panose="02020603050405020304" pitchFamily="18" charset="0"/>
                          </a:rPr>
                          <m:t>1</m:t>
                        </m:r>
                      </m:num>
                      <m:den>
                        <m:sSub>
                          <m:sSubPr>
                            <m:ctrlPr>
                              <a:rPr lang="en-US" sz="1800" b="0" i="1" smtClean="0">
                                <a:solidFill>
                                  <a:schemeClr val="bg2">
                                    <a:lumMod val="10000"/>
                                  </a:schemeClr>
                                </a:solidFill>
                                <a:latin typeface="Cambria Math" panose="02040503050406030204" pitchFamily="18" charset="0"/>
                                <a:cs typeface="Times New Roman" panose="02020603050405020304" pitchFamily="18" charset="0"/>
                              </a:rPr>
                            </m:ctrlPr>
                          </m:sSubPr>
                          <m:e>
                            <m:r>
                              <a:rPr lang="en-US" sz="1800" b="0" i="1" smtClean="0">
                                <a:solidFill>
                                  <a:schemeClr val="bg2">
                                    <a:lumMod val="10000"/>
                                  </a:schemeClr>
                                </a:solidFill>
                                <a:latin typeface="Cambria Math" panose="02040503050406030204" pitchFamily="18" charset="0"/>
                                <a:cs typeface="Times New Roman" panose="02020603050405020304" pitchFamily="18" charset="0"/>
                              </a:rPr>
                              <m:t>𝐾</m:t>
                            </m:r>
                          </m:e>
                          <m:sub>
                            <m:r>
                              <a:rPr lang="en-US" sz="1800" b="0" i="1" smtClean="0">
                                <a:solidFill>
                                  <a:schemeClr val="bg2">
                                    <a:lumMod val="10000"/>
                                  </a:schemeClr>
                                </a:solidFill>
                                <a:latin typeface="Cambria Math" panose="02040503050406030204" pitchFamily="18" charset="0"/>
                                <a:cs typeface="Times New Roman" panose="02020603050405020304" pitchFamily="18" charset="0"/>
                              </a:rPr>
                              <m:t>𝐹</m:t>
                            </m:r>
                          </m:sub>
                        </m:sSub>
                      </m:den>
                    </m:f>
                    <m:r>
                      <a:rPr lang="en-US" sz="1800" dirty="0" smtClean="0">
                        <a:solidFill>
                          <a:schemeClr val="bg2">
                            <a:lumMod val="10000"/>
                          </a:schemeClr>
                        </a:solidFill>
                        <a:latin typeface="Cambria Math" panose="02040503050406030204" pitchFamily="18" charset="0"/>
                        <a:cs typeface="Times New Roman" panose="02020603050405020304" pitchFamily="18" charset="0"/>
                      </a:rPr>
                      <m:t>•</m:t>
                    </m:r>
                  </m:oMath>
                </a14:m>
                <a:r>
                  <a:rPr lang="en-US" sz="18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US" sz="1800" i="1" dirty="0">
                            <a:solidFill>
                              <a:schemeClr val="bg2">
                                <a:lumMod val="10000"/>
                              </a:schemeClr>
                            </a:solidFill>
                            <a:latin typeface="Cambria Math" panose="02040503050406030204" pitchFamily="18" charset="0"/>
                            <a:cs typeface="Times New Roman" panose="02020603050405020304" pitchFamily="18" charset="0"/>
                          </a:rPr>
                        </m:ctrlPr>
                      </m:sSubSupPr>
                      <m:e>
                        <m:r>
                          <m:rPr>
                            <m:sty m:val="p"/>
                          </m:rPr>
                          <a:rPr lang="en-US" sz="1800" b="0" i="0" dirty="0" smtClean="0">
                            <a:solidFill>
                              <a:schemeClr val="bg2">
                                <a:lumMod val="10000"/>
                              </a:schemeClr>
                            </a:solidFill>
                            <a:latin typeface="Cambria Math" panose="02040503050406030204" pitchFamily="18" charset="0"/>
                            <a:cs typeface="Times New Roman" panose="02020603050405020304" pitchFamily="18" charset="0"/>
                          </a:rPr>
                          <m:t>B</m:t>
                        </m:r>
                      </m:e>
                      <m:sub>
                        <m:r>
                          <m:rPr>
                            <m:nor/>
                          </m:rPr>
                          <a:rPr lang="en-US" sz="1800" dirty="0">
                            <a:solidFill>
                              <a:schemeClr val="bg2">
                                <a:lumMod val="10000"/>
                              </a:schemeClr>
                            </a:solidFill>
                            <a:latin typeface="Cambria Math" panose="02040503050406030204" pitchFamily="18" charset="0"/>
                            <a:cs typeface="Times New Roman" panose="02020603050405020304" pitchFamily="18" charset="0"/>
                          </a:rPr>
                          <m:t>C</m:t>
                        </m:r>
                      </m:sub>
                      <m:sup>
                        <m:r>
                          <a:rPr lang="en-US" sz="1800" i="1" dirty="0">
                            <a:solidFill>
                              <a:schemeClr val="bg2">
                                <a:lumMod val="10000"/>
                              </a:schemeClr>
                            </a:solidFill>
                            <a:latin typeface="Cambria Math" panose="02040503050406030204" pitchFamily="18" charset="0"/>
                            <a:cs typeface="Times New Roman" panose="02020603050405020304" pitchFamily="18" charset="0"/>
                          </a:rPr>
                          <m:t>𝑚𝑖𝑛</m:t>
                        </m:r>
                      </m:sup>
                    </m:sSubSup>
                  </m:oMath>
                </a14:m>
                <a:endParaRPr lang="en-US" sz="1800" baseline="-25000" dirty="0">
                  <a:solidFill>
                    <a:schemeClr val="bg2">
                      <a:lumMod val="10000"/>
                    </a:schemeClr>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6061450" y="4343085"/>
                <a:ext cx="1752596" cy="517770"/>
              </a:xfrm>
              <a:prstGeom prst="rect">
                <a:avLst/>
              </a:prstGeom>
              <a:blipFill>
                <a:blip r:embed="rId3"/>
                <a:stretch>
                  <a:fillRect b="-1176"/>
                </a:stretch>
              </a:blipFill>
            </p:spPr>
            <p:txBody>
              <a:bodyPr/>
              <a:lstStyle/>
              <a:p>
                <a:r>
                  <a:rPr lang="en-US">
                    <a:noFill/>
                  </a:rPr>
                  <a:t> </a:t>
                </a:r>
              </a:p>
            </p:txBody>
          </p:sp>
        </mc:Fallback>
      </mc:AlternateContent>
      <p:sp>
        <p:nvSpPr>
          <p:cNvPr id="83" name="TextBox 82"/>
          <p:cNvSpPr txBox="1"/>
          <p:nvPr/>
        </p:nvSpPr>
        <p:spPr>
          <a:xfrm>
            <a:off x="7830168" y="724223"/>
            <a:ext cx="720080" cy="369332"/>
          </a:xfrm>
          <a:prstGeom prst="rect">
            <a:avLst/>
          </a:prstGeom>
          <a:solidFill>
            <a:schemeClr val="bg1"/>
          </a:solidFill>
        </p:spPr>
        <p:txBody>
          <a:bodyPr wrap="square" rtlCol="0">
            <a:sp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MRU</a:t>
            </a:r>
            <a:endParaRPr lang="en-US" sz="1800" baseline="-25000" dirty="0">
              <a:solidFill>
                <a:schemeClr val="bg2">
                  <a:lumMod val="10000"/>
                </a:schemeClr>
              </a:solidFill>
            </a:endParaRPr>
          </a:p>
        </p:txBody>
      </p:sp>
      <p:pic>
        <p:nvPicPr>
          <p:cNvPr id="79" name="Picture 78"/>
          <p:cNvPicPr>
            <a:picLocks noChangeAspect="1"/>
          </p:cNvPicPr>
          <p:nvPr/>
        </p:nvPicPr>
        <p:blipFill>
          <a:blip r:embed="rId4"/>
          <a:stretch>
            <a:fillRect/>
          </a:stretch>
        </p:blipFill>
        <p:spPr>
          <a:xfrm>
            <a:off x="4791013" y="879875"/>
            <a:ext cx="3067050" cy="2743200"/>
          </a:xfrm>
          <a:prstGeom prst="rect">
            <a:avLst/>
          </a:prstGeom>
        </p:spPr>
      </p:pic>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40</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40</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32064" y="718925"/>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40</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217780"/>
            <a:ext cx="809025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RADIO FRAME DESIGN</a:t>
            </a:r>
          </a:p>
        </p:txBody>
      </p:sp>
      <p:sp>
        <p:nvSpPr>
          <p:cNvPr id="18" name="Rectangle 2"/>
          <p:cNvSpPr>
            <a:spLocks/>
          </p:cNvSpPr>
          <p:nvPr/>
        </p:nvSpPr>
        <p:spPr bwMode="auto">
          <a:xfrm>
            <a:off x="285195" y="76586"/>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20" name="TextBox 19"/>
          <p:cNvSpPr txBox="1"/>
          <p:nvPr/>
        </p:nvSpPr>
        <p:spPr>
          <a:xfrm>
            <a:off x="107504" y="843558"/>
            <a:ext cx="4464496" cy="4068806"/>
          </a:xfrm>
          <a:prstGeom prst="rect">
            <a:avLst/>
          </a:prstGeom>
          <a:noFill/>
        </p:spPr>
        <p:txBody>
          <a:bodyPr wrap="square" rtlCol="0">
            <a:spAutoFit/>
          </a:bodyPr>
          <a:lstStyle/>
          <a:p>
            <a:pPr marL="228600" indent="-228600" algn="l" defTabSz="171450" eaLnBrk="0" hangingPunct="0">
              <a:spcBef>
                <a:spcPct val="30000"/>
              </a:spcBef>
              <a:buFont typeface="Arial" panose="020B0604020202020204" pitchFamily="34" charset="0"/>
              <a:buChar char="•"/>
              <a:defRPr/>
            </a:pPr>
            <a:r>
              <a:rPr lang="en-US" sz="2000" dirty="0">
                <a:solidFill>
                  <a:schemeClr val="bg2">
                    <a:lumMod val="10000"/>
                  </a:schemeClr>
                </a:solidFill>
              </a:rPr>
              <a:t>Requires knowledge of minimum Coherence Time (</a:t>
            </a:r>
            <a:r>
              <a:rPr lang="en-US" sz="2000" kern="0" dirty="0">
                <a:solidFill>
                  <a:schemeClr val="bg2">
                    <a:lumMod val="10000"/>
                  </a:schemeClr>
                </a:solidFill>
              </a:rPr>
              <a:t>T</a:t>
            </a:r>
            <a:r>
              <a:rPr lang="en-US" sz="2000" kern="0" baseline="-25000" dirty="0">
                <a:solidFill>
                  <a:schemeClr val="bg2">
                    <a:lumMod val="10000"/>
                  </a:schemeClr>
                </a:solidFill>
              </a:rPr>
              <a:t>c</a:t>
            </a:r>
            <a:r>
              <a:rPr lang="en-US" sz="2000" dirty="0">
                <a:solidFill>
                  <a:schemeClr val="bg2">
                    <a:lumMod val="10000"/>
                  </a:schemeClr>
                </a:solidFill>
              </a:rPr>
              <a:t>) and Coherence Bandwidth (B</a:t>
            </a:r>
            <a:r>
              <a:rPr lang="en-US" sz="2000" baseline="-25000" dirty="0">
                <a:solidFill>
                  <a:schemeClr val="bg2">
                    <a:lumMod val="10000"/>
                  </a:schemeClr>
                </a:solidFill>
              </a:rPr>
              <a:t>C</a:t>
            </a:r>
            <a:r>
              <a:rPr lang="en-US" sz="2000" dirty="0">
                <a:solidFill>
                  <a:schemeClr val="bg2">
                    <a:lumMod val="10000"/>
                  </a:schemeClr>
                </a:solidFill>
              </a:rPr>
              <a:t>)</a:t>
            </a:r>
          </a:p>
          <a:p>
            <a:pPr marL="396875" indent="-165100" algn="l" defTabSz="171450" eaLnBrk="0" hangingPunct="0">
              <a:spcBef>
                <a:spcPct val="30000"/>
              </a:spcBef>
              <a:buFont typeface="Wingdings" panose="05000000000000000000" pitchFamily="2" charset="2"/>
              <a:buChar char="§"/>
              <a:tabLst>
                <a:tab pos="228600" algn="l"/>
              </a:tabLst>
              <a:defRPr/>
            </a:pPr>
            <a:r>
              <a:rPr lang="en-US" sz="1800" dirty="0">
                <a:solidFill>
                  <a:schemeClr val="bg2">
                    <a:lumMod val="10000"/>
                  </a:schemeClr>
                </a:solidFill>
              </a:rPr>
              <a:t>Delay Spread in the order of </a:t>
            </a:r>
            <a:r>
              <a:rPr lang="en-US" sz="1800" i="1" dirty="0">
                <a:solidFill>
                  <a:schemeClr val="bg2">
                    <a:lumMod val="10000"/>
                  </a:schemeClr>
                </a:solidFill>
              </a:rPr>
              <a:t>ns</a:t>
            </a:r>
          </a:p>
          <a:p>
            <a:pPr marL="628650" indent="-231775" algn="l" defTabSz="171450" eaLnBrk="0" hangingPunct="0">
              <a:spcBef>
                <a:spcPct val="30000"/>
              </a:spcBef>
              <a:buFont typeface="Wingdings" panose="05000000000000000000" pitchFamily="2" charset="2"/>
              <a:buChar char="Ø"/>
              <a:tabLst>
                <a:tab pos="228600" algn="l"/>
              </a:tabLst>
              <a:defRPr/>
            </a:pPr>
            <a:r>
              <a:rPr lang="en-US" sz="1600" dirty="0">
                <a:solidFill>
                  <a:schemeClr val="bg2">
                    <a:lumMod val="10000"/>
                  </a:schemeClr>
                </a:solidFill>
              </a:rPr>
              <a:t>NLOS propagation not relevant</a:t>
            </a:r>
          </a:p>
          <a:p>
            <a:pPr marL="396875" indent="-165100" algn="l" defTabSz="171450" eaLnBrk="0" hangingPunct="0">
              <a:spcBef>
                <a:spcPct val="30000"/>
              </a:spcBef>
              <a:buFont typeface="Wingdings" panose="05000000000000000000" pitchFamily="2" charset="2"/>
              <a:buChar char="§"/>
              <a:tabLst>
                <a:tab pos="228600" algn="l"/>
              </a:tabLst>
              <a:defRPr/>
            </a:pPr>
            <a:r>
              <a:rPr lang="en-US" sz="1800" kern="0" dirty="0">
                <a:solidFill>
                  <a:schemeClr val="bg2">
                    <a:lumMod val="10000"/>
                  </a:schemeClr>
                </a:solidFill>
              </a:rPr>
              <a:t>Doppler in </a:t>
            </a:r>
            <a:r>
              <a:rPr lang="en-US" sz="1800" kern="0" dirty="0" err="1">
                <a:solidFill>
                  <a:schemeClr val="bg2">
                    <a:lumMod val="10000"/>
                  </a:schemeClr>
                </a:solidFill>
              </a:rPr>
              <a:t>mmWave</a:t>
            </a:r>
            <a:r>
              <a:rPr lang="en-US" sz="1800" kern="0" dirty="0">
                <a:solidFill>
                  <a:schemeClr val="bg2">
                    <a:lumMod val="10000"/>
                  </a:schemeClr>
                </a:solidFill>
              </a:rPr>
              <a:t> operating frequencies is large</a:t>
            </a:r>
          </a:p>
          <a:p>
            <a:pPr marL="628650" indent="-231775" algn="l" defTabSz="171450" eaLnBrk="0" hangingPunct="0">
              <a:spcBef>
                <a:spcPct val="30000"/>
              </a:spcBef>
              <a:buFont typeface="Wingdings" panose="05000000000000000000" pitchFamily="2" charset="2"/>
              <a:buChar char="Ø"/>
              <a:tabLst>
                <a:tab pos="228600" algn="l"/>
              </a:tabLst>
              <a:defRPr/>
            </a:pPr>
            <a:r>
              <a:rPr lang="en-US" sz="1600" kern="0" dirty="0">
                <a:solidFill>
                  <a:schemeClr val="bg2">
                    <a:lumMod val="10000"/>
                  </a:schemeClr>
                </a:solidFill>
              </a:rPr>
              <a:t>Unlike sub-6 </a:t>
            </a:r>
            <a:r>
              <a:rPr lang="en-US" sz="1600" kern="0" dirty="0" err="1">
                <a:solidFill>
                  <a:schemeClr val="bg2">
                    <a:lumMod val="10000"/>
                  </a:schemeClr>
                </a:solidFill>
              </a:rPr>
              <a:t>Ghz</a:t>
            </a:r>
            <a:r>
              <a:rPr lang="en-US" sz="1600" kern="0" dirty="0">
                <a:solidFill>
                  <a:schemeClr val="bg2">
                    <a:lumMod val="10000"/>
                  </a:schemeClr>
                </a:solidFill>
              </a:rPr>
              <a:t>, T</a:t>
            </a:r>
            <a:r>
              <a:rPr lang="en-US" sz="1600" kern="0" baseline="-25000" dirty="0">
                <a:solidFill>
                  <a:schemeClr val="bg2">
                    <a:lumMod val="10000"/>
                  </a:schemeClr>
                </a:solidFill>
              </a:rPr>
              <a:t>c </a:t>
            </a:r>
            <a:r>
              <a:rPr lang="en-US" sz="1600" kern="0" dirty="0">
                <a:solidFill>
                  <a:schemeClr val="bg2">
                    <a:lumMod val="10000"/>
                  </a:schemeClr>
                </a:solidFill>
              </a:rPr>
              <a:t>in </a:t>
            </a:r>
            <a:r>
              <a:rPr lang="en-US" sz="1600" kern="0" dirty="0" err="1">
                <a:solidFill>
                  <a:schemeClr val="bg2">
                    <a:lumMod val="10000"/>
                  </a:schemeClr>
                </a:solidFill>
              </a:rPr>
              <a:t>mmWave</a:t>
            </a:r>
            <a:r>
              <a:rPr lang="en-US" sz="1600" kern="0" dirty="0">
                <a:solidFill>
                  <a:schemeClr val="bg2">
                    <a:lumMod val="10000"/>
                  </a:schemeClr>
                </a:solidFill>
              </a:rPr>
              <a:t> is relatively much smaller</a:t>
            </a:r>
          </a:p>
          <a:p>
            <a:pPr marL="228600" lvl="0" indent="-228600" algn="l">
              <a:buFont typeface="Arial" panose="020B0604020202020204" pitchFamily="34" charset="0"/>
              <a:buChar char="•"/>
              <a:defRPr/>
            </a:pPr>
            <a:r>
              <a:rPr lang="en-US" sz="2000" dirty="0">
                <a:solidFill>
                  <a:schemeClr val="bg2">
                    <a:lumMod val="10000"/>
                  </a:schemeClr>
                </a:solidFill>
              </a:rPr>
              <a:t>At the BS, we set </a:t>
            </a:r>
            <a:r>
              <a:rPr lang="en-US" sz="2000" dirty="0" err="1">
                <a:solidFill>
                  <a:schemeClr val="bg2">
                    <a:lumMod val="10000"/>
                  </a:schemeClr>
                </a:solidFill>
              </a:rPr>
              <a:t>T</a:t>
            </a:r>
            <a:r>
              <a:rPr lang="en-US" sz="2000" baseline="-25000" dirty="0" err="1">
                <a:solidFill>
                  <a:schemeClr val="bg2">
                    <a:lumMod val="10000"/>
                  </a:schemeClr>
                </a:solidFill>
              </a:rPr>
              <a:t>tot</a:t>
            </a:r>
            <a:r>
              <a:rPr lang="en-US" sz="2000" dirty="0">
                <a:solidFill>
                  <a:schemeClr val="bg2">
                    <a:lumMod val="10000"/>
                  </a:schemeClr>
                </a:solidFill>
              </a:rPr>
              <a:t> &amp; </a:t>
            </a:r>
            <a:r>
              <a:rPr lang="en-US" sz="2000" dirty="0" err="1">
                <a:solidFill>
                  <a:schemeClr val="bg2">
                    <a:lumMod val="10000"/>
                  </a:schemeClr>
                </a:solidFill>
              </a:rPr>
              <a:t>B</a:t>
            </a:r>
            <a:r>
              <a:rPr lang="en-US" sz="2000" baseline="-25000" dirty="0" err="1">
                <a:solidFill>
                  <a:schemeClr val="bg2">
                    <a:lumMod val="10000"/>
                  </a:schemeClr>
                </a:solidFill>
              </a:rPr>
              <a:t>tot</a:t>
            </a:r>
            <a:r>
              <a:rPr lang="en-US" sz="2000" dirty="0">
                <a:solidFill>
                  <a:schemeClr val="bg2">
                    <a:lumMod val="10000"/>
                  </a:schemeClr>
                </a:solidFill>
              </a:rPr>
              <a:t> similar to that of IEEE 802.11 ad std., </a:t>
            </a:r>
          </a:p>
          <a:p>
            <a:pPr lvl="0" indent="914400" algn="l">
              <a:defRPr/>
            </a:pPr>
            <a:r>
              <a:rPr lang="en-US" sz="1800" i="1" dirty="0" err="1">
                <a:solidFill>
                  <a:schemeClr val="bg2">
                    <a:lumMod val="10000"/>
                  </a:schemeClr>
                </a:solidFill>
              </a:rPr>
              <a:t>T</a:t>
            </a:r>
            <a:r>
              <a:rPr lang="en-US" sz="1800" i="1" baseline="-25000" dirty="0" err="1">
                <a:solidFill>
                  <a:schemeClr val="bg2">
                    <a:lumMod val="10000"/>
                  </a:schemeClr>
                </a:solidFill>
              </a:rPr>
              <a:t>tot</a:t>
            </a:r>
            <a:r>
              <a:rPr lang="en-US" sz="1800" baseline="-25000" dirty="0">
                <a:solidFill>
                  <a:schemeClr val="bg2">
                    <a:lumMod val="10000"/>
                  </a:schemeClr>
                </a:solidFill>
              </a:rPr>
              <a:t> </a:t>
            </a:r>
            <a:r>
              <a:rPr lang="en-US" sz="1800" dirty="0">
                <a:solidFill>
                  <a:schemeClr val="bg2">
                    <a:lumMod val="10000"/>
                  </a:schemeClr>
                </a:solidFill>
              </a:rPr>
              <a:t>= [100 – 1000] </a:t>
            </a:r>
            <a:r>
              <a:rPr lang="en-US" sz="1800" dirty="0" err="1">
                <a:solidFill>
                  <a:schemeClr val="bg2">
                    <a:lumMod val="10000"/>
                  </a:schemeClr>
                </a:solidFill>
              </a:rPr>
              <a:t>ms</a:t>
            </a:r>
            <a:endParaRPr lang="en-US" sz="1800" dirty="0">
              <a:solidFill>
                <a:schemeClr val="bg2">
                  <a:lumMod val="10000"/>
                </a:schemeClr>
              </a:solidFill>
            </a:endParaRPr>
          </a:p>
          <a:p>
            <a:pPr lvl="0" indent="914400" algn="l">
              <a:defRPr/>
            </a:pPr>
            <a:r>
              <a:rPr lang="en-US" sz="1800" i="1" dirty="0" err="1">
                <a:solidFill>
                  <a:schemeClr val="bg2">
                    <a:lumMod val="10000"/>
                  </a:schemeClr>
                </a:solidFill>
              </a:rPr>
              <a:t>B</a:t>
            </a:r>
            <a:r>
              <a:rPr lang="en-US" sz="1800" i="1" baseline="-25000" dirty="0" err="1">
                <a:solidFill>
                  <a:schemeClr val="bg2">
                    <a:lumMod val="10000"/>
                  </a:schemeClr>
                </a:solidFill>
              </a:rPr>
              <a:t>tot</a:t>
            </a:r>
            <a:r>
              <a:rPr lang="en-US" sz="1800" baseline="-25000" dirty="0">
                <a:solidFill>
                  <a:schemeClr val="bg2">
                    <a:lumMod val="10000"/>
                  </a:schemeClr>
                </a:solidFill>
              </a:rPr>
              <a:t> </a:t>
            </a:r>
            <a:r>
              <a:rPr lang="en-US" sz="1800" dirty="0">
                <a:solidFill>
                  <a:schemeClr val="bg2">
                    <a:lumMod val="10000"/>
                  </a:schemeClr>
                </a:solidFill>
              </a:rPr>
              <a:t>= 2 GHz</a:t>
            </a:r>
            <a:endParaRPr lang="en-US" sz="1400" kern="0" dirty="0">
              <a:solidFill>
                <a:schemeClr val="bg2">
                  <a:lumMod val="10000"/>
                </a:schemeClr>
              </a:solidFill>
            </a:endParaRPr>
          </a:p>
        </p:txBody>
      </p:sp>
      <p:grpSp>
        <p:nvGrpSpPr>
          <p:cNvPr id="33" name="Group 32"/>
          <p:cNvGrpSpPr/>
          <p:nvPr/>
        </p:nvGrpSpPr>
        <p:grpSpPr>
          <a:xfrm>
            <a:off x="5258680" y="810008"/>
            <a:ext cx="2665530" cy="2872380"/>
            <a:chOff x="5639869" y="810008"/>
            <a:chExt cx="2665530" cy="2872380"/>
          </a:xfrm>
        </p:grpSpPr>
        <p:grpSp>
          <p:nvGrpSpPr>
            <p:cNvPr id="32" name="Group 31"/>
            <p:cNvGrpSpPr/>
            <p:nvPr/>
          </p:nvGrpSpPr>
          <p:grpSpPr>
            <a:xfrm>
              <a:off x="5639869" y="1995686"/>
              <a:ext cx="2665530" cy="1686702"/>
              <a:chOff x="5639869" y="1995686"/>
              <a:chExt cx="2665530" cy="1686702"/>
            </a:xfrm>
          </p:grpSpPr>
          <p:cxnSp>
            <p:nvCxnSpPr>
              <p:cNvPr id="6" name="Straight Arrow Connector 5"/>
              <p:cNvCxnSpPr/>
              <p:nvPr/>
            </p:nvCxnSpPr>
            <p:spPr bwMode="auto">
              <a:xfrm>
                <a:off x="5639869" y="1995686"/>
                <a:ext cx="0" cy="936104"/>
              </a:xfrm>
              <a:prstGeom prst="straightConnector1">
                <a:avLst/>
              </a:prstGeom>
              <a:blipFill dpi="0" rotWithShape="0">
                <a:blip r:embed="rId5"/>
                <a:srcRect/>
                <a:tile tx="0" ty="0" sx="100000" sy="100000" flip="none" algn="tl"/>
              </a:blipFill>
              <a:ln w="34925" cap="flat" cmpd="sng" algn="ctr">
                <a:solidFill>
                  <a:srgbClr val="37FF01"/>
                </a:solidFill>
                <a:prstDash val="solid"/>
                <a:round/>
                <a:headEnd type="triangle" w="med" len="sm"/>
                <a:tailEnd type="triangle" w="med"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6" name="Straight Arrow Connector 75"/>
              <p:cNvCxnSpPr/>
              <p:nvPr/>
            </p:nvCxnSpPr>
            <p:spPr bwMode="auto">
              <a:xfrm>
                <a:off x="5880584" y="3147814"/>
                <a:ext cx="432048" cy="0"/>
              </a:xfrm>
              <a:prstGeom prst="straightConnector1">
                <a:avLst/>
              </a:prstGeom>
              <a:blipFill dpi="0" rotWithShape="0">
                <a:blip r:embed="rId5"/>
                <a:srcRect/>
                <a:tile tx="0" ty="0" sx="100000" sy="100000" flip="none" algn="tl"/>
              </a:blipFill>
              <a:ln w="34925" cap="flat" cmpd="sng" algn="ctr">
                <a:solidFill>
                  <a:srgbClr val="37FF01"/>
                </a:solidFill>
                <a:prstDash val="solid"/>
                <a:round/>
                <a:headEnd type="triangle" w="med" len="sm"/>
                <a:tailEnd type="triangle" w="med"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7" name="Straight Arrow Connector 76"/>
              <p:cNvCxnSpPr/>
              <p:nvPr/>
            </p:nvCxnSpPr>
            <p:spPr bwMode="auto">
              <a:xfrm>
                <a:off x="7946648" y="3682388"/>
                <a:ext cx="288032" cy="0"/>
              </a:xfrm>
              <a:prstGeom prst="straightConnector1">
                <a:avLst/>
              </a:prstGeom>
              <a:blipFill dpi="0" rotWithShape="0">
                <a:blip r:embed="rId5"/>
                <a:srcRect/>
                <a:tile tx="0" ty="0" sx="100000" sy="100000" flip="none" algn="tl"/>
              </a:blipFill>
              <a:ln w="34925" cap="flat" cmpd="sng" algn="ctr">
                <a:solidFill>
                  <a:srgbClr val="37FF01"/>
                </a:solidFill>
                <a:prstDash val="solid"/>
                <a:round/>
                <a:headEnd type="triangle" w="med" len="sm"/>
                <a:tailEnd type="triangle" w="med"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8" name="Straight Arrow Connector 77"/>
              <p:cNvCxnSpPr/>
              <p:nvPr/>
            </p:nvCxnSpPr>
            <p:spPr bwMode="auto">
              <a:xfrm flipV="1">
                <a:off x="8305399" y="3343093"/>
                <a:ext cx="0" cy="288032"/>
              </a:xfrm>
              <a:prstGeom prst="straightConnector1">
                <a:avLst/>
              </a:prstGeom>
              <a:blipFill dpi="0" rotWithShape="0">
                <a:blip r:embed="rId5"/>
                <a:srcRect/>
                <a:tile tx="0" ty="0" sx="100000" sy="100000" flip="none" algn="tl"/>
              </a:blipFill>
              <a:ln w="34925" cap="flat" cmpd="sng" algn="ctr">
                <a:solidFill>
                  <a:srgbClr val="37FF01"/>
                </a:solidFill>
                <a:prstDash val="solid"/>
                <a:round/>
                <a:headEnd type="triangle" w="med" len="sm"/>
                <a:tailEnd type="triangle" w="med"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28" name="Oval 27"/>
            <p:cNvSpPr/>
            <p:nvPr/>
          </p:nvSpPr>
          <p:spPr bwMode="auto">
            <a:xfrm>
              <a:off x="7916130" y="810008"/>
              <a:ext cx="350312" cy="393590"/>
            </a:xfrm>
            <a:prstGeom prst="ellipse">
              <a:avLst/>
            </a:prstGeom>
            <a:noFill/>
            <a:ln w="25400" cap="flat" cmpd="sng" algn="ctr">
              <a:solidFill>
                <a:srgbClr val="37FF0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grpSp>
      <p:sp>
        <p:nvSpPr>
          <p:cNvPr id="34" name="TextBox 33"/>
          <p:cNvSpPr txBox="1"/>
          <p:nvPr/>
        </p:nvSpPr>
        <p:spPr>
          <a:xfrm>
            <a:off x="7894409" y="3290259"/>
            <a:ext cx="410690" cy="369332"/>
          </a:xfrm>
          <a:prstGeom prst="rect">
            <a:avLst/>
          </a:prstGeom>
          <a:noFill/>
        </p:spPr>
        <p:txBody>
          <a:bodyPr wrap="none" rtlCol="0">
            <a:spAutoFit/>
          </a:bodyPr>
          <a:lstStyle/>
          <a:p>
            <a:r>
              <a:rPr lang="el-GR" sz="1800" dirty="0">
                <a:solidFill>
                  <a:schemeClr val="bg2">
                    <a:lumMod val="10000"/>
                  </a:schemeClr>
                </a:solidFill>
                <a:latin typeface="Times New Roman" panose="02020603050405020304" pitchFamily="18" charset="0"/>
                <a:cs typeface="Times New Roman" panose="02020603050405020304" pitchFamily="18" charset="0"/>
              </a:rPr>
              <a:t>Δ</a:t>
            </a:r>
            <a:r>
              <a:rPr lang="en-US" sz="1800" dirty="0">
                <a:solidFill>
                  <a:schemeClr val="bg2">
                    <a:lumMod val="10000"/>
                  </a:schemeClr>
                </a:solidFill>
                <a:latin typeface="Times New Roman" panose="02020603050405020304" pitchFamily="18" charset="0"/>
                <a:cs typeface="Times New Roman" panose="02020603050405020304" pitchFamily="18" charset="0"/>
              </a:rPr>
              <a:t>f</a:t>
            </a:r>
            <a:endParaRPr lang="en-US" sz="1800" dirty="0">
              <a:solidFill>
                <a:schemeClr val="bg2">
                  <a:lumMod val="10000"/>
                </a:schemeClr>
              </a:solidFill>
            </a:endParaRPr>
          </a:p>
        </p:txBody>
      </p:sp>
      <p:sp>
        <p:nvSpPr>
          <p:cNvPr id="81" name="TextBox 80"/>
          <p:cNvSpPr txBox="1"/>
          <p:nvPr/>
        </p:nvSpPr>
        <p:spPr>
          <a:xfrm>
            <a:off x="4705794" y="2289040"/>
            <a:ext cx="540534" cy="369332"/>
          </a:xfrm>
          <a:prstGeom prst="rect">
            <a:avLst/>
          </a:prstGeom>
          <a:solidFill>
            <a:schemeClr val="bg1"/>
          </a:solidFill>
        </p:spPr>
        <p:txBody>
          <a:bodyPr wrap="none" rtlCol="0">
            <a:sp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 F</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PS</a:t>
            </a:r>
            <a:endParaRPr lang="en-US" sz="1800" baseline="-25000" dirty="0">
              <a:solidFill>
                <a:schemeClr val="bg2">
                  <a:lumMod val="10000"/>
                </a:schemeClr>
              </a:solidFill>
            </a:endParaRPr>
          </a:p>
        </p:txBody>
      </p:sp>
      <p:sp>
        <p:nvSpPr>
          <p:cNvPr id="82" name="TextBox 81"/>
          <p:cNvSpPr txBox="1"/>
          <p:nvPr/>
        </p:nvSpPr>
        <p:spPr>
          <a:xfrm>
            <a:off x="5471523" y="3208158"/>
            <a:ext cx="495649" cy="369332"/>
          </a:xfrm>
          <a:prstGeom prst="rect">
            <a:avLst/>
          </a:prstGeom>
          <a:solidFill>
            <a:schemeClr val="bg1"/>
          </a:solidFill>
        </p:spPr>
        <p:txBody>
          <a:bodyPr wrap="none" rtlCol="0">
            <a:no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T</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PS</a:t>
            </a:r>
            <a:endParaRPr lang="en-US" baseline="-25000" dirty="0">
              <a:solidFill>
                <a:schemeClr val="bg2">
                  <a:lumMod val="10000"/>
                </a:schemeClr>
              </a:solidFill>
            </a:endParaRPr>
          </a:p>
        </p:txBody>
      </p:sp>
      <p:cxnSp>
        <p:nvCxnSpPr>
          <p:cNvPr id="58" name="Straight Connector 57"/>
          <p:cNvCxnSpPr/>
          <p:nvPr/>
        </p:nvCxnSpPr>
        <p:spPr bwMode="auto">
          <a:xfrm>
            <a:off x="4814003" y="2251475"/>
            <a:ext cx="0" cy="464291"/>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86" name="TextBox 85"/>
              <p:cNvSpPr txBox="1"/>
              <p:nvPr/>
            </p:nvSpPr>
            <p:spPr>
              <a:xfrm>
                <a:off x="4352930" y="4340794"/>
                <a:ext cx="1693349" cy="517770"/>
              </a:xfrm>
              <a:prstGeom prst="rect">
                <a:avLst/>
              </a:prstGeom>
              <a:noFill/>
            </p:spPr>
            <p:txBody>
              <a:bodyPr wrap="none" rtlCol="0">
                <a:sp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 T</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PS </a:t>
                </a:r>
                <a:r>
                  <a:rPr lang="en-US" sz="18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US" sz="1800" i="1" smtClean="0">
                            <a:solidFill>
                              <a:schemeClr val="bg2">
                                <a:lumMod val="10000"/>
                              </a:schemeClr>
                            </a:solidFill>
                            <a:latin typeface="Cambria Math" panose="02040503050406030204" pitchFamily="18" charset="0"/>
                            <a:cs typeface="Times New Roman" panose="02020603050405020304" pitchFamily="18" charset="0"/>
                          </a:rPr>
                        </m:ctrlPr>
                      </m:fPr>
                      <m:num>
                        <m:r>
                          <a:rPr lang="en-US" sz="1800" b="0" i="1" smtClean="0">
                            <a:solidFill>
                              <a:schemeClr val="bg2">
                                <a:lumMod val="10000"/>
                              </a:schemeClr>
                            </a:solidFill>
                            <a:latin typeface="Cambria Math" panose="02040503050406030204" pitchFamily="18" charset="0"/>
                            <a:cs typeface="Times New Roman" panose="02020603050405020304" pitchFamily="18" charset="0"/>
                          </a:rPr>
                          <m:t>1</m:t>
                        </m:r>
                      </m:num>
                      <m:den>
                        <m:sSub>
                          <m:sSubPr>
                            <m:ctrlPr>
                              <a:rPr lang="en-US" sz="1800" b="0" i="1" smtClean="0">
                                <a:solidFill>
                                  <a:schemeClr val="bg2">
                                    <a:lumMod val="10000"/>
                                  </a:schemeClr>
                                </a:solidFill>
                                <a:latin typeface="Cambria Math" panose="02040503050406030204" pitchFamily="18" charset="0"/>
                                <a:cs typeface="Times New Roman" panose="02020603050405020304" pitchFamily="18" charset="0"/>
                              </a:rPr>
                            </m:ctrlPr>
                          </m:sSubPr>
                          <m:e>
                            <m:r>
                              <a:rPr lang="en-US" sz="1800" b="0" i="1" smtClean="0">
                                <a:solidFill>
                                  <a:schemeClr val="bg2">
                                    <a:lumMod val="10000"/>
                                  </a:schemeClr>
                                </a:solidFill>
                                <a:latin typeface="Cambria Math" panose="02040503050406030204" pitchFamily="18" charset="0"/>
                                <a:cs typeface="Times New Roman" panose="02020603050405020304" pitchFamily="18" charset="0"/>
                              </a:rPr>
                              <m:t>𝐾</m:t>
                            </m:r>
                          </m:e>
                          <m:sub>
                            <m:r>
                              <a:rPr lang="en-US" sz="1800" b="0" i="1" smtClean="0">
                                <a:solidFill>
                                  <a:schemeClr val="bg2">
                                    <a:lumMod val="10000"/>
                                  </a:schemeClr>
                                </a:solidFill>
                                <a:latin typeface="Cambria Math" panose="02040503050406030204" pitchFamily="18" charset="0"/>
                                <a:cs typeface="Times New Roman" panose="02020603050405020304" pitchFamily="18" charset="0"/>
                              </a:rPr>
                              <m:t>𝑇</m:t>
                            </m:r>
                          </m:sub>
                        </m:sSub>
                      </m:den>
                    </m:f>
                    <m:r>
                      <a:rPr lang="en-US" sz="1800" dirty="0" smtClean="0">
                        <a:solidFill>
                          <a:schemeClr val="bg2">
                            <a:lumMod val="10000"/>
                          </a:schemeClr>
                        </a:solidFill>
                        <a:latin typeface="Cambria Math" panose="02040503050406030204" pitchFamily="18" charset="0"/>
                        <a:cs typeface="Times New Roman" panose="02020603050405020304" pitchFamily="18" charset="0"/>
                      </a:rPr>
                      <m:t>•</m:t>
                    </m:r>
                  </m:oMath>
                </a14:m>
                <a:r>
                  <a:rPr lang="en-US" sz="18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en-US" sz="1800" i="1" dirty="0" smtClean="0">
                            <a:solidFill>
                              <a:schemeClr val="bg2">
                                <a:lumMod val="10000"/>
                              </a:schemeClr>
                            </a:solidFill>
                            <a:latin typeface="Cambria Math" panose="02040503050406030204" pitchFamily="18" charset="0"/>
                            <a:cs typeface="Times New Roman" panose="02020603050405020304" pitchFamily="18" charset="0"/>
                          </a:rPr>
                        </m:ctrlPr>
                      </m:sSubSupPr>
                      <m:e>
                        <m:r>
                          <m:rPr>
                            <m:nor/>
                          </m:rPr>
                          <a:rPr lang="en-US" sz="1800" b="0" i="0" dirty="0" smtClean="0">
                            <a:solidFill>
                              <a:schemeClr val="bg2">
                                <a:lumMod val="10000"/>
                              </a:schemeClr>
                            </a:solidFill>
                            <a:latin typeface="Cambria Math" panose="02040503050406030204" pitchFamily="18" charset="0"/>
                            <a:cs typeface="Times New Roman" panose="02020603050405020304" pitchFamily="18" charset="0"/>
                          </a:rPr>
                          <m:t>T</m:t>
                        </m:r>
                      </m:e>
                      <m:sub>
                        <m:r>
                          <m:rPr>
                            <m:nor/>
                          </m:rPr>
                          <a:rPr lang="en-US" sz="1800" b="0" i="0" dirty="0" smtClean="0">
                            <a:solidFill>
                              <a:schemeClr val="bg2">
                                <a:lumMod val="10000"/>
                              </a:schemeClr>
                            </a:solidFill>
                            <a:latin typeface="Cambria Math" panose="02040503050406030204" pitchFamily="18" charset="0"/>
                            <a:cs typeface="Times New Roman" panose="02020603050405020304" pitchFamily="18" charset="0"/>
                          </a:rPr>
                          <m:t>C</m:t>
                        </m:r>
                      </m:sub>
                      <m:sup>
                        <m:r>
                          <a:rPr lang="en-US" sz="1800" b="0" i="1" dirty="0" smtClean="0">
                            <a:solidFill>
                              <a:schemeClr val="bg2">
                                <a:lumMod val="10000"/>
                              </a:schemeClr>
                            </a:solidFill>
                            <a:latin typeface="Cambria Math" panose="02040503050406030204" pitchFamily="18" charset="0"/>
                            <a:cs typeface="Times New Roman" panose="02020603050405020304" pitchFamily="18" charset="0"/>
                          </a:rPr>
                          <m:t>𝑚𝑖𝑛</m:t>
                        </m:r>
                      </m:sup>
                    </m:sSubSup>
                  </m:oMath>
                </a14:m>
                <a:endParaRPr lang="en-US" sz="1800" baseline="-25000" dirty="0">
                  <a:solidFill>
                    <a:schemeClr val="bg2">
                      <a:lumMod val="10000"/>
                    </a:schemeClr>
                  </a:solidFill>
                </a:endParaRPr>
              </a:p>
            </p:txBody>
          </p:sp>
        </mc:Choice>
        <mc:Fallback xmlns="">
          <p:sp>
            <p:nvSpPr>
              <p:cNvPr id="86" name="TextBox 85"/>
              <p:cNvSpPr txBox="1">
                <a:spLocks noRot="1" noChangeAspect="1" noMove="1" noResize="1" noEditPoints="1" noAdjustHandles="1" noChangeArrowheads="1" noChangeShapeType="1" noTextEdit="1"/>
              </p:cNvSpPr>
              <p:nvPr/>
            </p:nvSpPr>
            <p:spPr>
              <a:xfrm>
                <a:off x="4352930" y="4340794"/>
                <a:ext cx="1693349" cy="517770"/>
              </a:xfrm>
              <a:prstGeom prst="rect">
                <a:avLst/>
              </a:prstGeom>
              <a:blipFill>
                <a:blip r:embed="rId6"/>
                <a:stretch>
                  <a:fillRect b="-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p:cNvSpPr txBox="1"/>
              <p:nvPr/>
            </p:nvSpPr>
            <p:spPr>
              <a:xfrm>
                <a:off x="6002273" y="3879746"/>
                <a:ext cx="1860061" cy="513236"/>
              </a:xfrm>
              <a:prstGeom prst="rect">
                <a:avLst/>
              </a:prstGeom>
              <a:noFill/>
            </p:spPr>
            <p:txBody>
              <a:bodyPr wrap="none" rtlCol="0">
                <a:noAutofit/>
              </a:bodyPr>
              <a:lstStyle/>
              <a:p>
                <a14:m>
                  <m:oMath xmlns:m="http://schemas.openxmlformats.org/officeDocument/2006/math">
                    <m:sSubSup>
                      <m:sSubSupPr>
                        <m:ctrlPr>
                          <a:rPr lang="en-US" sz="1800" i="1" dirty="0" smtClean="0">
                            <a:solidFill>
                              <a:schemeClr val="bg2">
                                <a:lumMod val="10000"/>
                              </a:schemeClr>
                            </a:solidFill>
                            <a:latin typeface="Cambria Math" panose="02040503050406030204" pitchFamily="18" charset="0"/>
                            <a:cs typeface="Times New Roman" panose="02020603050405020304" pitchFamily="18" charset="0"/>
                          </a:rPr>
                        </m:ctrlPr>
                      </m:sSubSupPr>
                      <m:e>
                        <m:r>
                          <m:rPr>
                            <m:nor/>
                          </m:rPr>
                          <a:rPr lang="en-US" sz="1800" dirty="0">
                            <a:solidFill>
                              <a:schemeClr val="bg2">
                                <a:lumMod val="10000"/>
                              </a:schemeClr>
                            </a:solidFill>
                            <a:latin typeface="Times New Roman" panose="02020603050405020304" pitchFamily="18" charset="0"/>
                            <a:cs typeface="Times New Roman" panose="02020603050405020304" pitchFamily="18" charset="0"/>
                          </a:rPr>
                          <m:t>f</m:t>
                        </m:r>
                      </m:e>
                      <m:sub>
                        <m:r>
                          <m:rPr>
                            <m:sty m:val="p"/>
                          </m:rPr>
                          <a:rPr lang="en-US" sz="1800" b="0" i="0" dirty="0" smtClean="0">
                            <a:solidFill>
                              <a:schemeClr val="bg2">
                                <a:lumMod val="10000"/>
                              </a:schemeClr>
                            </a:solidFill>
                            <a:latin typeface="Cambria Math" panose="02040503050406030204" pitchFamily="18" charset="0"/>
                            <a:cs typeface="Times New Roman" panose="02020603050405020304" pitchFamily="18" charset="0"/>
                          </a:rPr>
                          <m:t>D</m:t>
                        </m:r>
                      </m:sub>
                      <m:sup>
                        <m:r>
                          <a:rPr lang="en-US" sz="1800" b="0" i="1" dirty="0" smtClean="0">
                            <a:solidFill>
                              <a:schemeClr val="bg2">
                                <a:lumMod val="10000"/>
                              </a:schemeClr>
                            </a:solidFill>
                            <a:latin typeface="Cambria Math" panose="02040503050406030204" pitchFamily="18" charset="0"/>
                            <a:cs typeface="Times New Roman" panose="02020603050405020304" pitchFamily="18" charset="0"/>
                          </a:rPr>
                          <m:t> </m:t>
                        </m:r>
                        <m:r>
                          <a:rPr lang="en-US" sz="1800" b="0" i="1" dirty="0" smtClean="0">
                            <a:solidFill>
                              <a:schemeClr val="bg2">
                                <a:lumMod val="10000"/>
                              </a:schemeClr>
                            </a:solidFill>
                            <a:latin typeface="Cambria Math" panose="02040503050406030204" pitchFamily="18" charset="0"/>
                            <a:cs typeface="Times New Roman" panose="02020603050405020304" pitchFamily="18" charset="0"/>
                          </a:rPr>
                          <m:t>𝑚𝑎𝑥</m:t>
                        </m:r>
                      </m:sup>
                    </m:sSubSup>
                    <m:r>
                      <a:rPr lang="en-US" sz="1800" i="1" dirty="0">
                        <a:solidFill>
                          <a:schemeClr val="bg2">
                            <a:lumMod val="10000"/>
                          </a:schemeClr>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1800" dirty="0">
                    <a:solidFill>
                      <a:schemeClr val="bg2">
                        <a:lumMod val="10000"/>
                      </a:schemeClr>
                    </a:solidFill>
                    <a:latin typeface="Times New Roman" panose="02020603050405020304" pitchFamily="18" charset="0"/>
                    <a:cs typeface="Times New Roman" panose="02020603050405020304" pitchFamily="18" charset="0"/>
                  </a:rPr>
                  <a:t> </a:t>
                </a:r>
                <a:r>
                  <a:rPr lang="el-GR" sz="1800" dirty="0">
                    <a:solidFill>
                      <a:schemeClr val="bg2">
                        <a:lumMod val="10000"/>
                      </a:schemeClr>
                    </a:solidFill>
                    <a:latin typeface="Times New Roman" panose="02020603050405020304" pitchFamily="18" charset="0"/>
                    <a:cs typeface="Times New Roman" panose="02020603050405020304" pitchFamily="18" charset="0"/>
                  </a:rPr>
                  <a:t>Δ</a:t>
                </a:r>
                <a:r>
                  <a:rPr lang="en-US" sz="1800" dirty="0">
                    <a:solidFill>
                      <a:schemeClr val="bg2">
                        <a:lumMod val="10000"/>
                      </a:schemeClr>
                    </a:solidFill>
                    <a:latin typeface="Times New Roman" panose="02020603050405020304" pitchFamily="18" charset="0"/>
                    <a:cs typeface="Times New Roman" panose="02020603050405020304" pitchFamily="18" charset="0"/>
                  </a:rPr>
                  <a:t>f</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r>
                      <a:rPr lang="en-US" sz="1800" i="1" dirty="0" smtClean="0">
                        <a:solidFill>
                          <a:schemeClr val="bg2">
                            <a:lumMod val="10000"/>
                          </a:schemeClr>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1800" dirty="0">
                    <a:solidFill>
                      <a:schemeClr val="bg2">
                        <a:lumMod val="10000"/>
                      </a:schemeClr>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US" sz="1800" i="1" smtClean="0">
                            <a:solidFill>
                              <a:schemeClr val="bg2">
                                <a:lumMod val="10000"/>
                              </a:schemeClr>
                            </a:solidFill>
                            <a:latin typeface="Cambria Math" panose="02040503050406030204" pitchFamily="18" charset="0"/>
                            <a:cs typeface="Times New Roman" panose="02020603050405020304" pitchFamily="18" charset="0"/>
                          </a:rPr>
                        </m:ctrlPr>
                      </m:fPr>
                      <m:num>
                        <m:r>
                          <a:rPr lang="en-US" sz="1800" b="0" i="1" smtClean="0">
                            <a:solidFill>
                              <a:schemeClr val="bg2">
                                <a:lumMod val="10000"/>
                              </a:schemeClr>
                            </a:solidFill>
                            <a:latin typeface="Cambria Math" panose="02040503050406030204" pitchFamily="18" charset="0"/>
                            <a:cs typeface="Times New Roman" panose="02020603050405020304" pitchFamily="18" charset="0"/>
                          </a:rPr>
                          <m:t>1</m:t>
                        </m:r>
                      </m:num>
                      <m:den>
                        <m:sSub>
                          <m:sSubPr>
                            <m:ctrlPr>
                              <a:rPr lang="en-US" sz="1800" b="0" i="1" smtClean="0">
                                <a:solidFill>
                                  <a:schemeClr val="bg2">
                                    <a:lumMod val="10000"/>
                                  </a:schemeClr>
                                </a:solidFill>
                                <a:latin typeface="Cambria Math" panose="02040503050406030204" pitchFamily="18" charset="0"/>
                                <a:cs typeface="Times New Roman" panose="02020603050405020304" pitchFamily="18" charset="0"/>
                              </a:rPr>
                            </m:ctrlPr>
                          </m:sSubPr>
                          <m:e>
                            <m:r>
                              <m:rPr>
                                <m:sty m:val="p"/>
                              </m:rPr>
                              <a:rPr lang="en-US" sz="1800" b="0" i="0" smtClean="0">
                                <a:solidFill>
                                  <a:schemeClr val="bg2">
                                    <a:lumMod val="10000"/>
                                  </a:schemeClr>
                                </a:solidFill>
                                <a:latin typeface="Cambria Math" panose="02040503050406030204" pitchFamily="18" charset="0"/>
                                <a:cs typeface="Times New Roman" panose="02020603050405020304" pitchFamily="18" charset="0"/>
                              </a:rPr>
                              <m:t>T</m:t>
                            </m:r>
                          </m:e>
                          <m:sub>
                            <m:r>
                              <m:rPr>
                                <m:sty m:val="p"/>
                              </m:rPr>
                              <a:rPr lang="en-US" sz="1800" b="0" i="0" smtClean="0">
                                <a:solidFill>
                                  <a:schemeClr val="bg2">
                                    <a:lumMod val="10000"/>
                                  </a:schemeClr>
                                </a:solidFill>
                                <a:latin typeface="Cambria Math" panose="02040503050406030204" pitchFamily="18" charset="0"/>
                                <a:cs typeface="Times New Roman" panose="02020603050405020304" pitchFamily="18" charset="0"/>
                              </a:rPr>
                              <m:t>CP</m:t>
                            </m:r>
                          </m:sub>
                        </m:sSub>
                      </m:den>
                    </m:f>
                  </m:oMath>
                </a14:m>
                <a:endParaRPr lang="en-US" sz="1800" baseline="-25000" dirty="0">
                  <a:solidFill>
                    <a:schemeClr val="bg2">
                      <a:lumMod val="10000"/>
                    </a:schemeClr>
                  </a:solidFill>
                </a:endParaRPr>
              </a:p>
            </p:txBody>
          </p:sp>
        </mc:Choice>
        <mc:Fallback xmlns="">
          <p:sp>
            <p:nvSpPr>
              <p:cNvPr id="87" name="TextBox 86"/>
              <p:cNvSpPr txBox="1">
                <a:spLocks noRot="1" noChangeAspect="1" noMove="1" noResize="1" noEditPoints="1" noAdjustHandles="1" noChangeArrowheads="1" noChangeShapeType="1" noTextEdit="1"/>
              </p:cNvSpPr>
              <p:nvPr/>
            </p:nvSpPr>
            <p:spPr>
              <a:xfrm>
                <a:off x="6002273" y="3879746"/>
                <a:ext cx="1860061" cy="513236"/>
              </a:xfrm>
              <a:prstGeom prst="rect">
                <a:avLst/>
              </a:prstGeom>
              <a:blipFill>
                <a:blip r:embed="rId7"/>
                <a:stretch>
                  <a:fillRect b="-1176"/>
                </a:stretch>
              </a:blipFill>
            </p:spPr>
            <p:txBody>
              <a:bodyPr/>
              <a:lstStyle/>
              <a:p>
                <a:r>
                  <a:rPr lang="en-US">
                    <a:noFill/>
                  </a:rPr>
                  <a:t> </a:t>
                </a:r>
              </a:p>
            </p:txBody>
          </p:sp>
        </mc:Fallback>
      </mc:AlternateContent>
      <p:sp>
        <p:nvSpPr>
          <p:cNvPr id="88" name="TextBox 87"/>
          <p:cNvSpPr txBox="1"/>
          <p:nvPr/>
        </p:nvSpPr>
        <p:spPr>
          <a:xfrm>
            <a:off x="4313817" y="3919760"/>
            <a:ext cx="1842901" cy="351765"/>
          </a:xfrm>
          <a:prstGeom prst="rect">
            <a:avLst/>
          </a:prstGeom>
          <a:noFill/>
        </p:spPr>
        <p:txBody>
          <a:bodyPr wrap="square" rtlCol="0">
            <a:no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T = T</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CP </a:t>
            </a:r>
            <a:r>
              <a:rPr lang="en-US" sz="1800" dirty="0">
                <a:solidFill>
                  <a:schemeClr val="bg2">
                    <a:lumMod val="10000"/>
                  </a:schemeClr>
                </a:solidFill>
                <a:latin typeface="Times New Roman" panose="02020603050405020304" pitchFamily="18" charset="0"/>
                <a:cs typeface="Times New Roman" panose="02020603050405020304" pitchFamily="18" charset="0"/>
              </a:rPr>
              <a:t>+ T</a:t>
            </a:r>
            <a:r>
              <a:rPr lang="en-US" sz="1800" baseline="-25000" dirty="0">
                <a:solidFill>
                  <a:schemeClr val="bg2">
                    <a:lumMod val="10000"/>
                  </a:schemeClr>
                </a:solidFill>
                <a:latin typeface="Times New Roman" panose="02020603050405020304" pitchFamily="18" charset="0"/>
                <a:cs typeface="Times New Roman" panose="02020603050405020304" pitchFamily="18" charset="0"/>
              </a:rPr>
              <a:t>DATA</a:t>
            </a:r>
            <a:endParaRPr lang="en-US" sz="1800" baseline="-25000" dirty="0">
              <a:solidFill>
                <a:schemeClr val="bg2">
                  <a:lumMod val="10000"/>
                </a:schemeClr>
              </a:solidFill>
            </a:endParaRPr>
          </a:p>
          <a:p>
            <a:endParaRPr lang="en-US" sz="1800" dirty="0">
              <a:solidFill>
                <a:schemeClr val="bg2">
                  <a:lumMod val="10000"/>
                </a:schemeClr>
              </a:solidFill>
              <a:latin typeface="Times New Roman" panose="02020603050405020304" pitchFamily="18" charset="0"/>
              <a:cs typeface="Times New Roman" panose="02020603050405020304" pitchFamily="18" charset="0"/>
            </a:endParaRPr>
          </a:p>
        </p:txBody>
      </p:sp>
      <p:cxnSp>
        <p:nvCxnSpPr>
          <p:cNvPr id="60" name="Straight Connector 59"/>
          <p:cNvCxnSpPr/>
          <p:nvPr/>
        </p:nvCxnSpPr>
        <p:spPr bwMode="auto">
          <a:xfrm flipV="1">
            <a:off x="4383121" y="738681"/>
            <a:ext cx="13445" cy="4281341"/>
          </a:xfrm>
          <a:prstGeom prst="line">
            <a:avLst/>
          </a:prstGeom>
          <a:blipFill dpi="0" rotWithShape="0">
            <a:blip r:embed="rId5"/>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0" name="TextBox 89"/>
          <p:cNvSpPr txBox="1"/>
          <p:nvPr/>
        </p:nvSpPr>
        <p:spPr>
          <a:xfrm>
            <a:off x="7559523" y="3631561"/>
            <a:ext cx="325730" cy="369332"/>
          </a:xfrm>
          <a:prstGeom prst="rect">
            <a:avLst/>
          </a:prstGeom>
          <a:noFill/>
        </p:spPr>
        <p:txBody>
          <a:bodyPr wrap="none" rtlCol="0">
            <a:spAutoFit/>
          </a:bodyPr>
          <a:lstStyle/>
          <a:p>
            <a:r>
              <a:rPr lang="en-US" sz="1800" dirty="0">
                <a:solidFill>
                  <a:schemeClr val="bg2">
                    <a:lumMod val="10000"/>
                  </a:schemeClr>
                </a:solidFill>
                <a:latin typeface="Times New Roman" panose="02020603050405020304" pitchFamily="18" charset="0"/>
                <a:cs typeface="Times New Roman" panose="02020603050405020304" pitchFamily="18" charset="0"/>
              </a:rPr>
              <a:t>T</a:t>
            </a:r>
            <a:endParaRPr lang="en-US" dirty="0">
              <a:solidFill>
                <a:schemeClr val="bg2">
                  <a:lumMod val="10000"/>
                </a:schemeClr>
              </a:solidFill>
            </a:endParaRPr>
          </a:p>
        </p:txBody>
      </p:sp>
    </p:spTree>
    <p:extLst>
      <p:ext uri="{BB962C8B-B14F-4D97-AF65-F5344CB8AC3E}">
        <p14:creationId xmlns:p14="http://schemas.microsoft.com/office/powerpoint/2010/main" val="446580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41</a:t>
            </a:fld>
            <a:endParaRPr lang="en-US" dirty="0"/>
          </a:p>
        </p:txBody>
      </p:sp>
      <p:sp>
        <p:nvSpPr>
          <p:cNvPr id="38" name="Slide Number Placeholder 8"/>
          <p:cNvSpPr txBox="1">
            <a:spLocks/>
          </p:cNvSpPr>
          <p:nvPr/>
        </p:nvSpPr>
        <p:spPr bwMode="auto">
          <a:xfrm>
            <a:off x="3222254" y="164775"/>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41</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61464" y="94730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211757"/>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41</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21842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41</a:t>
            </a:fld>
            <a:endParaRPr lang="en-US" sz="900">
              <a:solidFill>
                <a:schemeClr val="bg1"/>
              </a:solidFill>
              <a:latin typeface="Montserrat-Regular" charset="0"/>
              <a:ea typeface="ＭＳ Ｐゴシック" charset="0"/>
              <a:cs typeface="ＭＳ Ｐゴシック" charset="0"/>
            </a:endParaRPr>
          </a:p>
        </p:txBody>
      </p:sp>
      <p:sp>
        <p:nvSpPr>
          <p:cNvPr id="18" name="Rectangle 2"/>
          <p:cNvSpPr>
            <a:spLocks/>
          </p:cNvSpPr>
          <p:nvPr/>
        </p:nvSpPr>
        <p:spPr bwMode="auto">
          <a:xfrm>
            <a:off x="285195" y="12258"/>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01" name="Slide Number Placeholder 8"/>
          <p:cNvSpPr txBox="1">
            <a:spLocks/>
          </p:cNvSpPr>
          <p:nvPr/>
        </p:nvSpPr>
        <p:spPr bwMode="auto">
          <a:xfrm>
            <a:off x="3222254" y="257907"/>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lang="en-US" sz="900">
                <a:solidFill>
                  <a:schemeClr val="bg1"/>
                </a:solidFill>
                <a:latin typeface="Montserrat-Regular" charset="0"/>
                <a:ea typeface="ＭＳ Ｐゴシック" charset="0"/>
                <a:cs typeface="ＭＳ Ｐゴシック" charset="0"/>
              </a:rPr>
              <a:pPr defTabSz="685800" eaLnBrk="1" hangingPunct="1"/>
              <a:t>41</a:t>
            </a:fld>
            <a:endParaRPr lang="en-US" sz="900">
              <a:solidFill>
                <a:schemeClr val="bg1"/>
              </a:solidFill>
              <a:latin typeface="Montserrat-Regular" charset="0"/>
              <a:ea typeface="ＭＳ Ｐゴシック" charset="0"/>
              <a:cs typeface="ＭＳ Ｐゴシック" charset="0"/>
            </a:endParaRPr>
          </a:p>
        </p:txBody>
      </p:sp>
      <p:sp>
        <p:nvSpPr>
          <p:cNvPr id="16" name="Rectangle 5"/>
          <p:cNvSpPr>
            <a:spLocks/>
          </p:cNvSpPr>
          <p:nvPr/>
        </p:nvSpPr>
        <p:spPr bwMode="auto">
          <a:xfrm>
            <a:off x="251521" y="280194"/>
            <a:ext cx="7776864"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defRPr/>
            </a:pPr>
            <a:r>
              <a:rPr lang="en-US" sz="2850" kern="0" dirty="0">
                <a:solidFill>
                  <a:schemeClr val="bg2">
                    <a:lumMod val="10000"/>
                  </a:schemeClr>
                </a:solidFill>
                <a:latin typeface="Bebas Neue"/>
              </a:rPr>
              <a:t>COHERENCE TIME (</a:t>
            </a:r>
            <a:r>
              <a:rPr lang="en-US" sz="2850" i="1" kern="0" dirty="0">
                <a:solidFill>
                  <a:schemeClr val="bg2">
                    <a:lumMod val="10000"/>
                  </a:schemeClr>
                </a:solidFill>
                <a:latin typeface="Bebas Neue"/>
              </a:rPr>
              <a:t>T</a:t>
            </a:r>
            <a:r>
              <a:rPr lang="en-US" sz="2850" i="1" kern="0" baseline="-25000" dirty="0">
                <a:solidFill>
                  <a:schemeClr val="bg2">
                    <a:lumMod val="10000"/>
                  </a:schemeClr>
                </a:solidFill>
                <a:latin typeface="Bebas Neue"/>
              </a:rPr>
              <a:t>C</a:t>
            </a:r>
            <a:r>
              <a:rPr lang="en-US" sz="2850" kern="0" dirty="0">
                <a:solidFill>
                  <a:schemeClr val="bg2">
                    <a:lumMod val="10000"/>
                  </a:schemeClr>
                </a:solidFill>
                <a:latin typeface="Bebas Neue"/>
              </a:rPr>
              <a:t>) &amp; COHERENCE BANDWIDTH (</a:t>
            </a:r>
            <a:r>
              <a:rPr lang="en-US" sz="2850" i="1" kern="0" dirty="0">
                <a:solidFill>
                  <a:schemeClr val="bg2">
                    <a:lumMod val="10000"/>
                  </a:schemeClr>
                </a:solidFill>
                <a:latin typeface="Bebas Neue"/>
              </a:rPr>
              <a:t>B</a:t>
            </a:r>
            <a:r>
              <a:rPr lang="en-US" sz="2850" i="1" kern="0" baseline="-25000" dirty="0">
                <a:solidFill>
                  <a:schemeClr val="bg2">
                    <a:lumMod val="10000"/>
                  </a:schemeClr>
                </a:solidFill>
                <a:latin typeface="Bebas Neue"/>
              </a:rPr>
              <a:t>C</a:t>
            </a:r>
            <a:r>
              <a:rPr lang="en-US" sz="2850" kern="0" dirty="0">
                <a:solidFill>
                  <a:schemeClr val="bg2">
                    <a:lumMod val="10000"/>
                  </a:schemeClr>
                </a:solidFill>
                <a:latin typeface="Bebas Neue"/>
              </a:rPr>
              <a:t>)</a:t>
            </a:r>
            <a:endParaRPr lang="en" sz="2850" kern="0" dirty="0">
              <a:solidFill>
                <a:schemeClr val="bg2">
                  <a:lumMod val="10000"/>
                </a:schemeClr>
              </a:solidFill>
              <a:latin typeface="Bebas Neue"/>
            </a:endParaRPr>
          </a:p>
        </p:txBody>
      </p:sp>
      <p:sp>
        <p:nvSpPr>
          <p:cNvPr id="115" name="Rectangle 114"/>
          <p:cNvSpPr/>
          <p:nvPr/>
        </p:nvSpPr>
        <p:spPr>
          <a:xfrm>
            <a:off x="272348" y="4279925"/>
            <a:ext cx="7254725" cy="854080"/>
          </a:xfrm>
          <a:prstGeom prst="rect">
            <a:avLst/>
          </a:prstGeom>
        </p:spPr>
        <p:txBody>
          <a:bodyPr wrap="square">
            <a:spAutoFit/>
          </a:bodyPr>
          <a:lstStyle/>
          <a:p>
            <a:pPr algn="l"/>
            <a:r>
              <a:rPr lang="en-US" sz="825" dirty="0">
                <a:solidFill>
                  <a:schemeClr val="bg2">
                    <a:lumMod val="10000"/>
                  </a:schemeClr>
                </a:solidFill>
              </a:rPr>
              <a:t>[A] V. </a:t>
            </a:r>
            <a:r>
              <a:rPr lang="en-US" sz="825" dirty="0" err="1">
                <a:solidFill>
                  <a:schemeClr val="bg2">
                    <a:lumMod val="10000"/>
                  </a:schemeClr>
                </a:solidFill>
              </a:rPr>
              <a:t>Va</a:t>
            </a:r>
            <a:r>
              <a:rPr lang="en-US" sz="825" dirty="0">
                <a:solidFill>
                  <a:schemeClr val="bg2">
                    <a:lumMod val="10000"/>
                  </a:schemeClr>
                </a:solidFill>
              </a:rPr>
              <a:t>, J. Choi, and R. W. Heath, Jr., “</a:t>
            </a:r>
            <a:r>
              <a:rPr lang="en-US" sz="825" i="1" dirty="0">
                <a:solidFill>
                  <a:schemeClr val="bg2">
                    <a:lumMod val="10000"/>
                  </a:schemeClr>
                </a:solidFill>
              </a:rPr>
              <a:t>The Impact of </a:t>
            </a:r>
            <a:r>
              <a:rPr lang="en-US" sz="825" i="1" dirty="0" err="1">
                <a:solidFill>
                  <a:schemeClr val="bg2">
                    <a:lumMod val="10000"/>
                  </a:schemeClr>
                </a:solidFill>
              </a:rPr>
              <a:t>Beamwidth</a:t>
            </a:r>
            <a:r>
              <a:rPr lang="en-US" sz="825" i="1" dirty="0">
                <a:solidFill>
                  <a:schemeClr val="bg2">
                    <a:lumMod val="10000"/>
                  </a:schemeClr>
                </a:solidFill>
              </a:rPr>
              <a:t> on Temporal Channel Variation in Vehicular Channels and its Implications</a:t>
            </a:r>
            <a:r>
              <a:rPr lang="en-US" sz="825" dirty="0">
                <a:solidFill>
                  <a:schemeClr val="bg2">
                    <a:lumMod val="10000"/>
                  </a:schemeClr>
                </a:solidFill>
              </a:rPr>
              <a:t>“, in IEEE Transactions on Vehicular Technology , </a:t>
            </a:r>
            <a:r>
              <a:rPr lang="en-US" sz="825" dirty="0" err="1">
                <a:solidFill>
                  <a:schemeClr val="bg2">
                    <a:lumMod val="10000"/>
                  </a:schemeClr>
                </a:solidFill>
              </a:rPr>
              <a:t>vol.PP</a:t>
            </a:r>
            <a:r>
              <a:rPr lang="en-US" sz="825" dirty="0">
                <a:solidFill>
                  <a:schemeClr val="bg2">
                    <a:lumMod val="10000"/>
                  </a:schemeClr>
                </a:solidFill>
              </a:rPr>
              <a:t>, no.99, pp.1-1, </a:t>
            </a:r>
            <a:r>
              <a:rPr lang="en-US" sz="825" dirty="0" err="1">
                <a:solidFill>
                  <a:schemeClr val="bg2">
                    <a:lumMod val="10000"/>
                  </a:schemeClr>
                </a:solidFill>
              </a:rPr>
              <a:t>doi</a:t>
            </a:r>
            <a:r>
              <a:rPr lang="en-US" sz="825" dirty="0">
                <a:solidFill>
                  <a:schemeClr val="bg2">
                    <a:lumMod val="10000"/>
                  </a:schemeClr>
                </a:solidFill>
              </a:rPr>
              <a:t>: 10.1109/TVT.2016.2622164</a:t>
            </a:r>
          </a:p>
          <a:p>
            <a:pPr algn="l"/>
            <a:r>
              <a:rPr lang="en-US" sz="825" dirty="0">
                <a:solidFill>
                  <a:schemeClr val="bg2">
                    <a:lumMod val="10000"/>
                  </a:schemeClr>
                </a:solidFill>
              </a:rPr>
              <a:t>[B] H. J. Thomas, R. S. Cole and G. L. </a:t>
            </a:r>
            <a:r>
              <a:rPr lang="en-US" sz="825" dirty="0" err="1">
                <a:solidFill>
                  <a:schemeClr val="bg2">
                    <a:lumMod val="10000"/>
                  </a:schemeClr>
                </a:solidFill>
              </a:rPr>
              <a:t>Siqueira</a:t>
            </a:r>
            <a:r>
              <a:rPr lang="en-US" sz="825" dirty="0">
                <a:solidFill>
                  <a:schemeClr val="bg2">
                    <a:lumMod val="10000"/>
                  </a:schemeClr>
                </a:solidFill>
              </a:rPr>
              <a:t>, "</a:t>
            </a:r>
            <a:r>
              <a:rPr lang="en-US" sz="825" i="1" dirty="0">
                <a:solidFill>
                  <a:schemeClr val="bg2">
                    <a:lumMod val="10000"/>
                  </a:schemeClr>
                </a:solidFill>
              </a:rPr>
              <a:t>An experimental study of the propagation of 55 GHz millimeter waves in an urban mobile radio environment</a:t>
            </a:r>
            <a:r>
              <a:rPr lang="en-US" sz="825" dirty="0">
                <a:solidFill>
                  <a:schemeClr val="bg2">
                    <a:lumMod val="10000"/>
                  </a:schemeClr>
                </a:solidFill>
              </a:rPr>
              <a:t>," in IEEE Transactions on Vehicular Technology, vol. 43, no. 1, pp. 140-146, Feb 1994. </a:t>
            </a:r>
            <a:r>
              <a:rPr lang="en-US" sz="825" dirty="0" err="1">
                <a:solidFill>
                  <a:schemeClr val="bg2">
                    <a:lumMod val="10000"/>
                  </a:schemeClr>
                </a:solidFill>
              </a:rPr>
              <a:t>doi</a:t>
            </a:r>
            <a:r>
              <a:rPr lang="en-US" sz="825" dirty="0">
                <a:solidFill>
                  <a:schemeClr val="bg2">
                    <a:lumMod val="10000"/>
                  </a:schemeClr>
                </a:solidFill>
              </a:rPr>
              <a:t>: 10.1109/25.282274</a:t>
            </a:r>
          </a:p>
          <a:p>
            <a:pPr algn="l"/>
            <a:r>
              <a:rPr lang="en-US" sz="825" dirty="0">
                <a:solidFill>
                  <a:schemeClr val="bg2">
                    <a:lumMod val="10000"/>
                  </a:schemeClr>
                </a:solidFill>
              </a:rPr>
              <a:t>[C] G. R. </a:t>
            </a:r>
            <a:r>
              <a:rPr lang="en-US" sz="825" dirty="0" err="1">
                <a:solidFill>
                  <a:schemeClr val="bg2">
                    <a:lumMod val="10000"/>
                  </a:schemeClr>
                </a:solidFill>
              </a:rPr>
              <a:t>MacCartney</a:t>
            </a:r>
            <a:r>
              <a:rPr lang="en-US" sz="825" dirty="0">
                <a:solidFill>
                  <a:schemeClr val="bg2">
                    <a:lumMod val="10000"/>
                  </a:schemeClr>
                </a:solidFill>
              </a:rPr>
              <a:t>, M. K. </a:t>
            </a:r>
            <a:r>
              <a:rPr lang="en-US" sz="825" dirty="0" err="1">
                <a:solidFill>
                  <a:schemeClr val="bg2">
                    <a:lumMod val="10000"/>
                  </a:schemeClr>
                </a:solidFill>
              </a:rPr>
              <a:t>Samimi</a:t>
            </a:r>
            <a:r>
              <a:rPr lang="en-US" sz="825" dirty="0">
                <a:solidFill>
                  <a:schemeClr val="bg2">
                    <a:lumMod val="10000"/>
                  </a:schemeClr>
                </a:solidFill>
              </a:rPr>
              <a:t>, and T. S. Rappaport, “</a:t>
            </a:r>
            <a:r>
              <a:rPr lang="en-US" sz="825" i="1" dirty="0">
                <a:solidFill>
                  <a:schemeClr val="bg2">
                    <a:lumMod val="10000"/>
                  </a:schemeClr>
                </a:solidFill>
              </a:rPr>
              <a:t>Exploiting directionality for millimeter-wave wireless system improvement</a:t>
            </a:r>
            <a:r>
              <a:rPr lang="en-US" sz="825" dirty="0">
                <a:solidFill>
                  <a:schemeClr val="bg2">
                    <a:lumMod val="10000"/>
                  </a:schemeClr>
                </a:solidFill>
              </a:rPr>
              <a:t>,” in 2015 IEEE International Conference on Communications (ICC), June 2015, pp. 2416–2422.</a:t>
            </a:r>
          </a:p>
        </p:txBody>
      </p:sp>
      <p:cxnSp>
        <p:nvCxnSpPr>
          <p:cNvPr id="116" name="Straight Connector 115"/>
          <p:cNvCxnSpPr/>
          <p:nvPr/>
        </p:nvCxnSpPr>
        <p:spPr bwMode="auto">
          <a:xfrm>
            <a:off x="5024104" y="921857"/>
            <a:ext cx="16727" cy="3337002"/>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pic>
        <p:nvPicPr>
          <p:cNvPr id="117" name="Picture 116"/>
          <p:cNvPicPr>
            <a:picLocks noChangeAspect="1"/>
          </p:cNvPicPr>
          <p:nvPr/>
        </p:nvPicPr>
        <p:blipFill rotWithShape="1">
          <a:blip r:embed="rId4"/>
          <a:srcRect l="14546" t="17640" r="10473" b="10887"/>
          <a:stretch/>
        </p:blipFill>
        <p:spPr>
          <a:xfrm>
            <a:off x="1102428" y="2377435"/>
            <a:ext cx="1389867" cy="447846"/>
          </a:xfrm>
          <a:prstGeom prst="rect">
            <a:avLst/>
          </a:prstGeom>
        </p:spPr>
      </p:pic>
      <p:sp>
        <p:nvSpPr>
          <p:cNvPr id="118" name="TextBox 117"/>
          <p:cNvSpPr txBox="1"/>
          <p:nvPr/>
        </p:nvSpPr>
        <p:spPr>
          <a:xfrm>
            <a:off x="573973" y="2187487"/>
            <a:ext cx="790601" cy="334707"/>
          </a:xfrm>
          <a:prstGeom prst="rect">
            <a:avLst/>
          </a:prstGeom>
          <a:noFill/>
        </p:spPr>
        <p:txBody>
          <a:bodyPr wrap="none" rtlCol="0">
            <a:spAutoFit/>
          </a:bodyPr>
          <a:lstStyle/>
          <a:p>
            <a:r>
              <a:rPr lang="en-US" sz="1575" dirty="0">
                <a:solidFill>
                  <a:schemeClr val="bg2">
                    <a:lumMod val="10000"/>
                  </a:schemeClr>
                </a:solidFill>
              </a:rPr>
              <a:t>NLOS:</a:t>
            </a:r>
          </a:p>
        </p:txBody>
      </p:sp>
      <p:pic>
        <p:nvPicPr>
          <p:cNvPr id="119" name="Picture 118"/>
          <p:cNvPicPr>
            <a:picLocks noChangeAspect="1"/>
          </p:cNvPicPr>
          <p:nvPr/>
        </p:nvPicPr>
        <p:blipFill rotWithShape="1">
          <a:blip r:embed="rId5"/>
          <a:srcRect l="2631" r="720" b="6048"/>
          <a:stretch/>
        </p:blipFill>
        <p:spPr>
          <a:xfrm>
            <a:off x="1102429" y="2858912"/>
            <a:ext cx="2569526" cy="447077"/>
          </a:xfrm>
          <a:prstGeom prst="rect">
            <a:avLst/>
          </a:prstGeom>
        </p:spPr>
      </p:pic>
      <p:sp>
        <p:nvSpPr>
          <p:cNvPr id="120" name="Rectangle 119"/>
          <p:cNvSpPr/>
          <p:nvPr/>
        </p:nvSpPr>
        <p:spPr>
          <a:xfrm>
            <a:off x="3595673" y="2932506"/>
            <a:ext cx="1359668" cy="332848"/>
          </a:xfrm>
          <a:prstGeom prst="rect">
            <a:avLst/>
          </a:prstGeom>
        </p:spPr>
        <p:txBody>
          <a:bodyPr wrap="none">
            <a:spAutoFit/>
          </a:bodyPr>
          <a:lstStyle/>
          <a:p>
            <a:pPr>
              <a:lnSpc>
                <a:spcPct val="107000"/>
              </a:lnSpc>
            </a:pPr>
            <a:r>
              <a:rPr lang="en-US" sz="1575"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0˚</a:t>
            </a:r>
            <a:r>
              <a:rPr lang="en-US" sz="1575" i="1"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n-US" sz="1575"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&lt;&lt; µ</a:t>
            </a:r>
            <a:r>
              <a:rPr lang="en-US" sz="1575" i="1"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r </a:t>
            </a:r>
            <a:r>
              <a:rPr lang="en-US" sz="1575"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&lt; 90˚</a:t>
            </a:r>
            <a:endParaRPr lang="en-US" sz="1575" i="1" kern="0" dirty="0">
              <a:solidFill>
                <a:schemeClr val="bg2">
                  <a:lumMod val="10000"/>
                </a:schemeClr>
              </a:solidFill>
              <a:latin typeface="Bebas Neue"/>
            </a:endParaRPr>
          </a:p>
        </p:txBody>
      </p:sp>
      <p:sp>
        <p:nvSpPr>
          <p:cNvPr id="121" name="Rectangle 120"/>
          <p:cNvSpPr/>
          <p:nvPr/>
        </p:nvSpPr>
        <p:spPr>
          <a:xfrm>
            <a:off x="2711746" y="2455597"/>
            <a:ext cx="766557" cy="332848"/>
          </a:xfrm>
          <a:prstGeom prst="rect">
            <a:avLst/>
          </a:prstGeom>
        </p:spPr>
        <p:txBody>
          <a:bodyPr wrap="none">
            <a:spAutoFit/>
          </a:bodyPr>
          <a:lstStyle/>
          <a:p>
            <a:pPr>
              <a:lnSpc>
                <a:spcPct val="107000"/>
              </a:lnSpc>
            </a:pPr>
            <a:r>
              <a:rPr lang="en-US" sz="1575"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µ</a:t>
            </a:r>
            <a:r>
              <a:rPr lang="en-US" sz="1575" i="1"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r  </a:t>
            </a:r>
            <a:r>
              <a:rPr lang="en-US" sz="1575"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 0˚</a:t>
            </a:r>
            <a:endParaRPr lang="en-US" sz="1575" i="1" kern="0" dirty="0">
              <a:solidFill>
                <a:schemeClr val="bg2">
                  <a:lumMod val="10000"/>
                </a:schemeClr>
              </a:solidFill>
              <a:latin typeface="Bebas Neue"/>
            </a:endParaRPr>
          </a:p>
        </p:txBody>
      </p:sp>
      <p:sp>
        <p:nvSpPr>
          <p:cNvPr id="122" name="TextBox 121"/>
          <p:cNvSpPr txBox="1"/>
          <p:nvPr/>
        </p:nvSpPr>
        <p:spPr>
          <a:xfrm>
            <a:off x="584392" y="1513580"/>
            <a:ext cx="644728" cy="334707"/>
          </a:xfrm>
          <a:prstGeom prst="rect">
            <a:avLst/>
          </a:prstGeom>
          <a:noFill/>
        </p:spPr>
        <p:txBody>
          <a:bodyPr wrap="none" rtlCol="0">
            <a:spAutoFit/>
          </a:bodyPr>
          <a:lstStyle/>
          <a:p>
            <a:r>
              <a:rPr lang="en-US" sz="1575" dirty="0">
                <a:solidFill>
                  <a:schemeClr val="bg2">
                    <a:lumMod val="10000"/>
                  </a:schemeClr>
                </a:solidFill>
              </a:rPr>
              <a:t>LOS:</a:t>
            </a:r>
          </a:p>
        </p:txBody>
      </p:sp>
      <p:grpSp>
        <p:nvGrpSpPr>
          <p:cNvPr id="123" name="Group 122"/>
          <p:cNvGrpSpPr/>
          <p:nvPr/>
        </p:nvGrpSpPr>
        <p:grpSpPr>
          <a:xfrm>
            <a:off x="1102428" y="1723136"/>
            <a:ext cx="2883827" cy="429708"/>
            <a:chOff x="1172947" y="3201451"/>
            <a:chExt cx="4508973" cy="594195"/>
          </a:xfrm>
        </p:grpSpPr>
        <p:pic>
          <p:nvPicPr>
            <p:cNvPr id="124" name="Picture 123"/>
            <p:cNvPicPr>
              <a:picLocks noChangeAspect="1"/>
            </p:cNvPicPr>
            <p:nvPr/>
          </p:nvPicPr>
          <p:blipFill rotWithShape="1">
            <a:blip r:embed="rId6"/>
            <a:srcRect l="23088" t="45673" r="1133" b="17890"/>
            <a:stretch/>
          </p:blipFill>
          <p:spPr>
            <a:xfrm>
              <a:off x="2051823" y="3201451"/>
              <a:ext cx="3630097" cy="594195"/>
            </a:xfrm>
            <a:prstGeom prst="rect">
              <a:avLst/>
            </a:prstGeom>
          </p:spPr>
        </p:pic>
        <p:pic>
          <p:nvPicPr>
            <p:cNvPr id="125" name="Picture 124"/>
            <p:cNvPicPr>
              <a:picLocks noChangeAspect="1"/>
            </p:cNvPicPr>
            <p:nvPr/>
          </p:nvPicPr>
          <p:blipFill rotWithShape="1">
            <a:blip r:embed="rId6"/>
            <a:srcRect l="4364" t="15309" r="77608" b="67839"/>
            <a:stretch/>
          </p:blipFill>
          <p:spPr>
            <a:xfrm>
              <a:off x="1172947" y="3332168"/>
              <a:ext cx="863584" cy="274815"/>
            </a:xfrm>
            <a:prstGeom prst="rect">
              <a:avLst/>
            </a:prstGeom>
          </p:spPr>
        </p:pic>
      </p:grpSp>
      <p:sp>
        <p:nvSpPr>
          <p:cNvPr id="129" name="Rectangle 128"/>
          <p:cNvSpPr/>
          <p:nvPr/>
        </p:nvSpPr>
        <p:spPr>
          <a:xfrm>
            <a:off x="539552" y="3371300"/>
            <a:ext cx="4042226" cy="956672"/>
          </a:xfrm>
          <a:prstGeom prst="rect">
            <a:avLst/>
          </a:prstGeom>
        </p:spPr>
        <p:txBody>
          <a:bodyPr wrap="square">
            <a:spAutoFit/>
          </a:bodyPr>
          <a:lstStyle/>
          <a:p>
            <a:pPr>
              <a:lnSpc>
                <a:spcPct val="107000"/>
              </a:lnSpc>
            </a:pP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Vehicle’s </a:t>
            </a:r>
            <a:r>
              <a:rPr lang="en-US" sz="1050" dirty="0" err="1">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beamwidth</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 = </a:t>
            </a:r>
            <a:r>
              <a:rPr lang="en-US" sz="1050"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θ; </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Receiver speed = v = 30 m/s; </a:t>
            </a:r>
          </a:p>
          <a:p>
            <a:pPr>
              <a:lnSpc>
                <a:spcPct val="107000"/>
              </a:lnSpc>
            </a:pP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Carrier frequency = f</a:t>
            </a:r>
            <a:r>
              <a:rPr lang="en-US" sz="1050"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c</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 = 60 GHz; </a:t>
            </a:r>
            <a:r>
              <a:rPr lang="el-GR" sz="1050" dirty="0">
                <a:solidFill>
                  <a:schemeClr val="bg2">
                    <a:lumMod val="10000"/>
                  </a:schemeClr>
                </a:solidFill>
              </a:rPr>
              <a:t>λ</a:t>
            </a:r>
            <a:r>
              <a:rPr lang="en-US" sz="1050" dirty="0">
                <a:solidFill>
                  <a:schemeClr val="bg2">
                    <a:lumMod val="10000"/>
                  </a:schemeClr>
                </a:solidFill>
              </a:rPr>
              <a:t>: carrier wavelength; </a:t>
            </a:r>
          </a:p>
          <a:p>
            <a:pPr>
              <a:lnSpc>
                <a:spcPct val="107000"/>
              </a:lnSpc>
            </a:pP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max. Doppler = </a:t>
            </a:r>
            <a:r>
              <a:rPr lang="en-US" sz="1050" dirty="0" err="1">
                <a:solidFill>
                  <a:schemeClr val="bg2">
                    <a:lumMod val="10000"/>
                  </a:schemeClr>
                </a:solidFill>
              </a:rPr>
              <a:t>f</a:t>
            </a:r>
            <a:r>
              <a:rPr lang="en-US" sz="1050" baseline="-25000" dirty="0" err="1">
                <a:solidFill>
                  <a:schemeClr val="bg2">
                    <a:lumMod val="10000"/>
                  </a:schemeClr>
                </a:solidFill>
              </a:rPr>
              <a:t>D</a:t>
            </a:r>
            <a:r>
              <a:rPr lang="en-US" sz="1050" dirty="0">
                <a:solidFill>
                  <a:schemeClr val="bg2">
                    <a:lumMod val="10000"/>
                  </a:schemeClr>
                </a:solidFill>
              </a:rPr>
              <a:t> = v/</a:t>
            </a:r>
            <a:r>
              <a:rPr lang="el-GR" sz="1050" dirty="0">
                <a:solidFill>
                  <a:schemeClr val="bg2">
                    <a:lumMod val="10000"/>
                  </a:schemeClr>
                </a:solidFill>
              </a:rPr>
              <a:t>λ,</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 D = </a:t>
            </a:r>
            <a:r>
              <a:rPr lang="en-US" sz="1050" dirty="0" err="1">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Tx</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-Rx distance = 50 m; </a:t>
            </a:r>
            <a:r>
              <a:rPr lang="en-US" sz="1050" dirty="0">
                <a:solidFill>
                  <a:schemeClr val="bg2">
                    <a:lumMod val="10000"/>
                  </a:schemeClr>
                </a:solidFill>
              </a:rPr>
              <a:t>D</a:t>
            </a:r>
            <a:r>
              <a:rPr lang="el-GR" sz="1050" baseline="-25000" dirty="0">
                <a:solidFill>
                  <a:schemeClr val="bg2">
                    <a:lumMod val="10000"/>
                  </a:schemeClr>
                </a:solidFill>
              </a:rPr>
              <a:t>λ</a:t>
            </a:r>
            <a:r>
              <a:rPr lang="el-GR" sz="1050" dirty="0">
                <a:solidFill>
                  <a:schemeClr val="bg2">
                    <a:lumMod val="10000"/>
                  </a:schemeClr>
                </a:solidFill>
              </a:rPr>
              <a:t> = </a:t>
            </a:r>
            <a:r>
              <a:rPr lang="en-US" sz="1050" dirty="0">
                <a:solidFill>
                  <a:schemeClr val="bg2">
                    <a:lumMod val="10000"/>
                  </a:schemeClr>
                </a:solidFill>
              </a:rPr>
              <a:t>D/</a:t>
            </a:r>
            <a:r>
              <a:rPr lang="el-GR" sz="1050" dirty="0">
                <a:solidFill>
                  <a:schemeClr val="bg2">
                    <a:lumMod val="10000"/>
                  </a:schemeClr>
                </a:solidFill>
              </a:rPr>
              <a:t>λ</a:t>
            </a:r>
            <a:r>
              <a:rPr lang="en-US" sz="1050" dirty="0">
                <a:solidFill>
                  <a:schemeClr val="bg2">
                    <a:lumMod val="10000"/>
                  </a:schemeClr>
                </a:solidFill>
              </a:rPr>
              <a:t>; α</a:t>
            </a:r>
            <a:r>
              <a:rPr lang="en-US" sz="1050" baseline="-25000" dirty="0">
                <a:solidFill>
                  <a:schemeClr val="bg2">
                    <a:lumMod val="10000"/>
                  </a:schemeClr>
                </a:solidFill>
              </a:rPr>
              <a:t>LOS</a:t>
            </a:r>
            <a:r>
              <a:rPr lang="en-US" sz="1050" dirty="0">
                <a:solidFill>
                  <a:schemeClr val="bg2">
                    <a:lumMod val="10000"/>
                  </a:schemeClr>
                </a:solidFill>
              </a:rPr>
              <a:t> = angle of arrival of the LOS path; </a:t>
            </a:r>
            <a:r>
              <a:rPr lang="en-US" sz="105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Pointing angle = </a:t>
            </a:r>
            <a:r>
              <a:rPr lang="en-US" sz="1050" i="1"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µ</a:t>
            </a:r>
            <a:r>
              <a:rPr lang="en-US" sz="1050" i="1"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rPr>
              <a:t>r</a:t>
            </a:r>
            <a:endParaRPr lang="en-US" sz="1050" dirty="0">
              <a:solidFill>
                <a:schemeClr val="bg2">
                  <a:lumMod val="10000"/>
                </a:schemeClr>
              </a:solidFill>
            </a:endParaRPr>
          </a:p>
          <a:p>
            <a:pPr>
              <a:lnSpc>
                <a:spcPct val="107000"/>
              </a:lnSpc>
            </a:pPr>
            <a:r>
              <a:rPr lang="en-US" sz="1050" dirty="0">
                <a:solidFill>
                  <a:schemeClr val="bg2">
                    <a:lumMod val="10000"/>
                  </a:schemeClr>
                </a:solidFill>
              </a:rPr>
              <a:t>Target correlation = R = 0.5</a:t>
            </a:r>
            <a:endParaRPr lang="en-US" sz="1050" i="1" baseline="-25000" dirty="0">
              <a:solidFill>
                <a:schemeClr val="bg2">
                  <a:lumMod val="10000"/>
                </a:schemeClr>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33" name="TextBox 132"/>
          <p:cNvSpPr txBox="1"/>
          <p:nvPr/>
        </p:nvSpPr>
        <p:spPr>
          <a:xfrm>
            <a:off x="5150406" y="1240918"/>
            <a:ext cx="1071127" cy="334707"/>
          </a:xfrm>
          <a:prstGeom prst="rect">
            <a:avLst/>
          </a:prstGeom>
          <a:noFill/>
        </p:spPr>
        <p:txBody>
          <a:bodyPr wrap="none" rtlCol="0">
            <a:spAutoFit/>
          </a:bodyPr>
          <a:lstStyle/>
          <a:p>
            <a:r>
              <a:rPr lang="en-US" sz="1575" dirty="0">
                <a:solidFill>
                  <a:schemeClr val="bg2">
                    <a:lumMod val="10000"/>
                  </a:schemeClr>
                </a:solidFill>
              </a:rPr>
              <a:t>From [B], </a:t>
            </a:r>
          </a:p>
        </p:txBody>
      </p:sp>
      <p:sp>
        <p:nvSpPr>
          <p:cNvPr id="134" name="TextBox 133"/>
          <p:cNvSpPr txBox="1"/>
          <p:nvPr/>
        </p:nvSpPr>
        <p:spPr>
          <a:xfrm>
            <a:off x="139177" y="1228218"/>
            <a:ext cx="1071127" cy="334707"/>
          </a:xfrm>
          <a:prstGeom prst="rect">
            <a:avLst/>
          </a:prstGeom>
          <a:noFill/>
        </p:spPr>
        <p:txBody>
          <a:bodyPr wrap="none" rtlCol="0">
            <a:spAutoFit/>
          </a:bodyPr>
          <a:lstStyle/>
          <a:p>
            <a:r>
              <a:rPr lang="en-US" sz="1575" dirty="0">
                <a:solidFill>
                  <a:schemeClr val="bg2">
                    <a:lumMod val="10000"/>
                  </a:schemeClr>
                </a:solidFill>
              </a:rPr>
              <a:t>From [A], </a:t>
            </a:r>
          </a:p>
        </p:txBody>
      </p:sp>
      <p:sp>
        <p:nvSpPr>
          <p:cNvPr id="135" name="Rectangle 134"/>
          <p:cNvSpPr/>
          <p:nvPr/>
        </p:nvSpPr>
        <p:spPr>
          <a:xfrm>
            <a:off x="2472331" y="987458"/>
            <a:ext cx="479618" cy="415498"/>
          </a:xfrm>
          <a:prstGeom prst="rect">
            <a:avLst/>
          </a:prstGeom>
        </p:spPr>
        <p:txBody>
          <a:bodyPr wrap="none">
            <a:spAutoFit/>
          </a:bodyPr>
          <a:lstStyle/>
          <a:p>
            <a:r>
              <a:rPr lang="en-US" i="1" kern="0" dirty="0">
                <a:solidFill>
                  <a:schemeClr val="bg2">
                    <a:lumMod val="10000"/>
                  </a:schemeClr>
                </a:solidFill>
                <a:latin typeface="Bebas Neue"/>
              </a:rPr>
              <a:t>T</a:t>
            </a:r>
            <a:r>
              <a:rPr lang="en-US" i="1" kern="0" baseline="-25000" dirty="0">
                <a:solidFill>
                  <a:schemeClr val="bg2">
                    <a:lumMod val="10000"/>
                  </a:schemeClr>
                </a:solidFill>
                <a:latin typeface="Bebas Neue"/>
              </a:rPr>
              <a:t>C</a:t>
            </a:r>
            <a:endParaRPr lang="en-US" dirty="0">
              <a:solidFill>
                <a:schemeClr val="bg2">
                  <a:lumMod val="10000"/>
                </a:schemeClr>
              </a:solidFill>
            </a:endParaRPr>
          </a:p>
        </p:txBody>
      </p:sp>
      <p:sp>
        <p:nvSpPr>
          <p:cNvPr id="136" name="Rectangle 135"/>
          <p:cNvSpPr/>
          <p:nvPr/>
        </p:nvSpPr>
        <p:spPr>
          <a:xfrm>
            <a:off x="6728150" y="991424"/>
            <a:ext cx="494046" cy="415498"/>
          </a:xfrm>
          <a:prstGeom prst="rect">
            <a:avLst/>
          </a:prstGeom>
        </p:spPr>
        <p:txBody>
          <a:bodyPr wrap="none">
            <a:spAutoFit/>
          </a:bodyPr>
          <a:lstStyle/>
          <a:p>
            <a:r>
              <a:rPr lang="en-US" i="1" kern="0" dirty="0">
                <a:solidFill>
                  <a:schemeClr val="bg2">
                    <a:lumMod val="10000"/>
                  </a:schemeClr>
                </a:solidFill>
                <a:latin typeface="Bebas Neue"/>
              </a:rPr>
              <a:t>B</a:t>
            </a:r>
            <a:r>
              <a:rPr lang="en-US" i="1" kern="0" baseline="-25000" dirty="0">
                <a:solidFill>
                  <a:schemeClr val="bg2">
                    <a:lumMod val="10000"/>
                  </a:schemeClr>
                </a:solidFill>
                <a:latin typeface="Bebas Neue"/>
              </a:rPr>
              <a:t>C</a:t>
            </a:r>
            <a:endParaRPr lang="en-US" dirty="0">
              <a:solidFill>
                <a:schemeClr val="bg2">
                  <a:lumMod val="10000"/>
                </a:schemeClr>
              </a:solidFill>
            </a:endParaRPr>
          </a:p>
        </p:txBody>
      </p:sp>
      <p:cxnSp>
        <p:nvCxnSpPr>
          <p:cNvPr id="137" name="Straight Connector 136"/>
          <p:cNvCxnSpPr/>
          <p:nvPr/>
        </p:nvCxnSpPr>
        <p:spPr bwMode="auto">
          <a:xfrm>
            <a:off x="2539591" y="1379873"/>
            <a:ext cx="388514" cy="0"/>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38" name="Straight Connector 137"/>
          <p:cNvCxnSpPr/>
          <p:nvPr/>
        </p:nvCxnSpPr>
        <p:spPr bwMode="auto">
          <a:xfrm>
            <a:off x="6780916" y="1379873"/>
            <a:ext cx="388514" cy="0"/>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pic>
        <p:nvPicPr>
          <p:cNvPr id="37" name="Picture 36"/>
          <p:cNvPicPr>
            <a:picLocks noChangeAspect="1"/>
          </p:cNvPicPr>
          <p:nvPr/>
        </p:nvPicPr>
        <p:blipFill>
          <a:blip r:embed="rId7"/>
          <a:stretch>
            <a:fillRect/>
          </a:stretch>
        </p:blipFill>
        <p:spPr>
          <a:xfrm>
            <a:off x="5803072" y="2211710"/>
            <a:ext cx="2081296" cy="478970"/>
          </a:xfrm>
          <a:prstGeom prst="rect">
            <a:avLst/>
          </a:prstGeom>
        </p:spPr>
      </p:pic>
      <p:pic>
        <p:nvPicPr>
          <p:cNvPr id="39" name="Picture 38"/>
          <p:cNvPicPr>
            <a:picLocks noChangeAspect="1"/>
          </p:cNvPicPr>
          <p:nvPr/>
        </p:nvPicPr>
        <p:blipFill rotWithShape="1">
          <a:blip r:embed="rId8"/>
          <a:srcRect l="2502" t="1" b="54371"/>
          <a:stretch/>
        </p:blipFill>
        <p:spPr>
          <a:xfrm>
            <a:off x="5717274" y="3722191"/>
            <a:ext cx="2688045" cy="254906"/>
          </a:xfrm>
          <a:prstGeom prst="rect">
            <a:avLst/>
          </a:prstGeom>
        </p:spPr>
      </p:pic>
      <p:sp>
        <p:nvSpPr>
          <p:cNvPr id="40" name="Rectangle 39"/>
          <p:cNvSpPr/>
          <p:nvPr/>
        </p:nvSpPr>
        <p:spPr>
          <a:xfrm>
            <a:off x="5227126" y="2820873"/>
            <a:ext cx="3668342" cy="830997"/>
          </a:xfrm>
          <a:prstGeom prst="rect">
            <a:avLst/>
          </a:prstGeom>
        </p:spPr>
        <p:txBody>
          <a:bodyPr wrap="square">
            <a:spAutoFit/>
          </a:bodyPr>
          <a:lstStyle/>
          <a:p>
            <a:r>
              <a:rPr lang="en-US" sz="1575" dirty="0">
                <a:solidFill>
                  <a:schemeClr val="bg2">
                    <a:lumMod val="10000"/>
                  </a:schemeClr>
                </a:solidFill>
              </a:rPr>
              <a:t>Mean directional RMS delay spread [C] = </a:t>
            </a:r>
            <a:r>
              <a:rPr lang="en-US" sz="1575" dirty="0">
                <a:solidFill>
                  <a:srgbClr val="37FF01"/>
                </a:solidFill>
              </a:rPr>
              <a:t>7</a:t>
            </a:r>
            <a:r>
              <a:rPr lang="en-US" sz="1575" dirty="0" smtClean="0">
                <a:solidFill>
                  <a:srgbClr val="37FF01"/>
                </a:solidFill>
              </a:rPr>
              <a:t> </a:t>
            </a:r>
            <a:r>
              <a:rPr lang="en-US" sz="1575" dirty="0">
                <a:solidFill>
                  <a:srgbClr val="37FF01"/>
                </a:solidFill>
              </a:rPr>
              <a:t>ns</a:t>
            </a:r>
          </a:p>
          <a:p>
            <a:r>
              <a:rPr lang="en-US" sz="825" dirty="0">
                <a:solidFill>
                  <a:schemeClr val="bg2">
                    <a:lumMod val="10000"/>
                  </a:schemeClr>
                </a:solidFill>
              </a:rPr>
              <a:t>(considering only the single strongest beam power over all TX-RX location combinations)</a:t>
            </a:r>
          </a:p>
        </p:txBody>
      </p:sp>
      <p:pic>
        <p:nvPicPr>
          <p:cNvPr id="41" name="Picture 40"/>
          <p:cNvPicPr>
            <a:picLocks noChangeAspect="1"/>
          </p:cNvPicPr>
          <p:nvPr/>
        </p:nvPicPr>
        <p:blipFill rotWithShape="1">
          <a:blip r:embed="rId8"/>
          <a:srcRect l="24157" t="57018"/>
          <a:stretch/>
        </p:blipFill>
        <p:spPr>
          <a:xfrm>
            <a:off x="5796136" y="1971589"/>
            <a:ext cx="2091010" cy="240121"/>
          </a:xfrm>
          <a:prstGeom prst="rect">
            <a:avLst/>
          </a:prstGeom>
        </p:spPr>
      </p:pic>
      <p:pic>
        <p:nvPicPr>
          <p:cNvPr id="42" name="Picture 41"/>
          <p:cNvPicPr>
            <a:picLocks noChangeAspect="1"/>
          </p:cNvPicPr>
          <p:nvPr/>
        </p:nvPicPr>
        <p:blipFill rotWithShape="1">
          <a:blip r:embed="rId9"/>
          <a:srcRect r="45068" b="-2457"/>
          <a:stretch/>
        </p:blipFill>
        <p:spPr>
          <a:xfrm>
            <a:off x="6256652" y="1563638"/>
            <a:ext cx="1157734" cy="280541"/>
          </a:xfrm>
          <a:prstGeom prst="rect">
            <a:avLst/>
          </a:prstGeom>
        </p:spPr>
      </p:pic>
    </p:spTree>
    <p:extLst>
      <p:ext uri="{BB962C8B-B14F-4D97-AF65-F5344CB8AC3E}">
        <p14:creationId xmlns:p14="http://schemas.microsoft.com/office/powerpoint/2010/main" val="19642342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42</a:t>
            </a:fld>
            <a:endParaRPr lang="en-US" dirty="0"/>
          </a:p>
        </p:txBody>
      </p:sp>
      <p:sp>
        <p:nvSpPr>
          <p:cNvPr id="38" name="Slide Number Placeholder 8"/>
          <p:cNvSpPr txBox="1">
            <a:spLocks/>
          </p:cNvSpPr>
          <p:nvPr/>
        </p:nvSpPr>
        <p:spPr bwMode="auto">
          <a:xfrm>
            <a:off x="3222254" y="164775"/>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42</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61464" y="947302"/>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211757"/>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42</a:t>
            </a:fld>
            <a:endParaRPr lang="en-US" sz="900" dirty="0">
              <a:solidFill>
                <a:schemeClr val="bg1"/>
              </a:solidFill>
              <a:latin typeface="Montserrat-Regular" charset="0"/>
              <a:ea typeface="ＭＳ Ｐゴシック" charset="0"/>
              <a:cs typeface="ＭＳ Ｐゴシック" charset="0"/>
            </a:endParaRPr>
          </a:p>
        </p:txBody>
      </p:sp>
      <p:sp>
        <p:nvSpPr>
          <p:cNvPr id="23" name="Slide Number Placeholder 8"/>
          <p:cNvSpPr txBox="1">
            <a:spLocks/>
          </p:cNvSpPr>
          <p:nvPr/>
        </p:nvSpPr>
        <p:spPr bwMode="auto">
          <a:xfrm>
            <a:off x="3156939" y="218421"/>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42</a:t>
            </a:fld>
            <a:endParaRPr lang="en-US" sz="900">
              <a:solidFill>
                <a:schemeClr val="bg1"/>
              </a:solidFill>
              <a:latin typeface="Montserrat-Regular" charset="0"/>
              <a:ea typeface="ＭＳ Ｐゴシック" charset="0"/>
              <a:cs typeface="ＭＳ Ｐゴシック" charset="0"/>
            </a:endParaRPr>
          </a:p>
        </p:txBody>
      </p:sp>
      <p:sp>
        <p:nvSpPr>
          <p:cNvPr id="18" name="Rectangle 2"/>
          <p:cNvSpPr>
            <a:spLocks/>
          </p:cNvSpPr>
          <p:nvPr/>
        </p:nvSpPr>
        <p:spPr bwMode="auto">
          <a:xfrm>
            <a:off x="285195" y="3179"/>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01" name="Slide Number Placeholder 8"/>
          <p:cNvSpPr txBox="1">
            <a:spLocks/>
          </p:cNvSpPr>
          <p:nvPr/>
        </p:nvSpPr>
        <p:spPr bwMode="auto">
          <a:xfrm>
            <a:off x="3222254" y="257907"/>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lang="en-US" sz="900">
                <a:solidFill>
                  <a:schemeClr val="bg1"/>
                </a:solidFill>
                <a:latin typeface="Montserrat-Regular" charset="0"/>
                <a:ea typeface="ＭＳ Ｐゴシック" charset="0"/>
                <a:cs typeface="ＭＳ Ｐゴシック" charset="0"/>
              </a:rPr>
              <a:pPr defTabSz="685800" eaLnBrk="1" hangingPunct="1"/>
              <a:t>42</a:t>
            </a:fld>
            <a:endParaRPr lang="en-US" sz="900">
              <a:solidFill>
                <a:schemeClr val="bg1"/>
              </a:solidFill>
              <a:latin typeface="Montserrat-Regular" charset="0"/>
              <a:ea typeface="ＭＳ Ｐゴシック" charset="0"/>
              <a:cs typeface="ＭＳ Ｐゴシック" charset="0"/>
            </a:endParaRPr>
          </a:p>
        </p:txBody>
      </p:sp>
      <p:sp>
        <p:nvSpPr>
          <p:cNvPr id="16" name="Rectangle 5"/>
          <p:cNvSpPr>
            <a:spLocks/>
          </p:cNvSpPr>
          <p:nvPr/>
        </p:nvSpPr>
        <p:spPr bwMode="auto">
          <a:xfrm>
            <a:off x="251521" y="280194"/>
            <a:ext cx="7776864"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defRPr/>
            </a:pPr>
            <a:r>
              <a:rPr lang="en-US" sz="2850" kern="0" dirty="0">
                <a:solidFill>
                  <a:schemeClr val="bg2">
                    <a:lumMod val="10000"/>
                  </a:schemeClr>
                </a:solidFill>
                <a:latin typeface="Bebas Neue"/>
              </a:rPr>
              <a:t>COHERENCE TIME (</a:t>
            </a:r>
            <a:r>
              <a:rPr lang="en-US" sz="2850" i="1" kern="0" dirty="0">
                <a:solidFill>
                  <a:schemeClr val="bg2">
                    <a:lumMod val="10000"/>
                  </a:schemeClr>
                </a:solidFill>
                <a:latin typeface="Bebas Neue"/>
              </a:rPr>
              <a:t>T</a:t>
            </a:r>
            <a:r>
              <a:rPr lang="en-US" sz="2850" i="1" kern="0" baseline="-25000" dirty="0">
                <a:solidFill>
                  <a:schemeClr val="bg2">
                    <a:lumMod val="10000"/>
                  </a:schemeClr>
                </a:solidFill>
                <a:latin typeface="Bebas Neue"/>
              </a:rPr>
              <a:t>C</a:t>
            </a:r>
            <a:r>
              <a:rPr lang="en-US" sz="2850" kern="0" dirty="0">
                <a:solidFill>
                  <a:schemeClr val="bg2">
                    <a:lumMod val="10000"/>
                  </a:schemeClr>
                </a:solidFill>
                <a:latin typeface="Bebas Neue"/>
              </a:rPr>
              <a:t>) &amp; COHERENCE BANDWIDTH (</a:t>
            </a:r>
            <a:r>
              <a:rPr lang="en-US" sz="2850" i="1" kern="0" dirty="0">
                <a:solidFill>
                  <a:schemeClr val="bg2">
                    <a:lumMod val="10000"/>
                  </a:schemeClr>
                </a:solidFill>
                <a:latin typeface="Bebas Neue"/>
              </a:rPr>
              <a:t>B</a:t>
            </a:r>
            <a:r>
              <a:rPr lang="en-US" sz="2850" i="1" kern="0" baseline="-25000" dirty="0">
                <a:solidFill>
                  <a:schemeClr val="bg2">
                    <a:lumMod val="10000"/>
                  </a:schemeClr>
                </a:solidFill>
                <a:latin typeface="Bebas Neue"/>
              </a:rPr>
              <a:t>C</a:t>
            </a:r>
            <a:r>
              <a:rPr lang="en-US" sz="2850" kern="0" dirty="0">
                <a:solidFill>
                  <a:schemeClr val="bg2">
                    <a:lumMod val="10000"/>
                  </a:schemeClr>
                </a:solidFill>
                <a:latin typeface="Bebas Neue"/>
              </a:rPr>
              <a:t>)</a:t>
            </a:r>
            <a:endParaRPr lang="en" sz="2850" kern="0" dirty="0">
              <a:solidFill>
                <a:schemeClr val="bg2">
                  <a:lumMod val="10000"/>
                </a:schemeClr>
              </a:solidFill>
              <a:latin typeface="Bebas Neue"/>
            </a:endParaRPr>
          </a:p>
        </p:txBody>
      </p:sp>
      <p:sp>
        <p:nvSpPr>
          <p:cNvPr id="115" name="Rectangle 114"/>
          <p:cNvSpPr/>
          <p:nvPr/>
        </p:nvSpPr>
        <p:spPr>
          <a:xfrm>
            <a:off x="272348" y="4279925"/>
            <a:ext cx="7254725" cy="854080"/>
          </a:xfrm>
          <a:prstGeom prst="rect">
            <a:avLst/>
          </a:prstGeom>
        </p:spPr>
        <p:txBody>
          <a:bodyPr wrap="square">
            <a:spAutoFit/>
          </a:bodyPr>
          <a:lstStyle/>
          <a:p>
            <a:pPr algn="l"/>
            <a:r>
              <a:rPr lang="en-US" sz="825" dirty="0">
                <a:solidFill>
                  <a:schemeClr val="bg2">
                    <a:lumMod val="10000"/>
                  </a:schemeClr>
                </a:solidFill>
              </a:rPr>
              <a:t>[A] V. </a:t>
            </a:r>
            <a:r>
              <a:rPr lang="en-US" sz="825" dirty="0" err="1">
                <a:solidFill>
                  <a:schemeClr val="bg2">
                    <a:lumMod val="10000"/>
                  </a:schemeClr>
                </a:solidFill>
              </a:rPr>
              <a:t>Va</a:t>
            </a:r>
            <a:r>
              <a:rPr lang="en-US" sz="825" dirty="0">
                <a:solidFill>
                  <a:schemeClr val="bg2">
                    <a:lumMod val="10000"/>
                  </a:schemeClr>
                </a:solidFill>
              </a:rPr>
              <a:t>, J. Choi, and R. W. Heath, Jr., “The Impact of </a:t>
            </a:r>
            <a:r>
              <a:rPr lang="en-US" sz="825" dirty="0" err="1">
                <a:solidFill>
                  <a:schemeClr val="bg2">
                    <a:lumMod val="10000"/>
                  </a:schemeClr>
                </a:solidFill>
              </a:rPr>
              <a:t>Beamwidth</a:t>
            </a:r>
            <a:r>
              <a:rPr lang="en-US" sz="825" dirty="0">
                <a:solidFill>
                  <a:schemeClr val="bg2">
                    <a:lumMod val="10000"/>
                  </a:schemeClr>
                </a:solidFill>
              </a:rPr>
              <a:t> on Temporal Channel Variation in Vehicular Channels and its Implications“, in IEEE Transactions on Vehicular Technology , </a:t>
            </a:r>
            <a:r>
              <a:rPr lang="en-US" sz="825" dirty="0" err="1">
                <a:solidFill>
                  <a:schemeClr val="bg2">
                    <a:lumMod val="10000"/>
                  </a:schemeClr>
                </a:solidFill>
              </a:rPr>
              <a:t>vol.PP</a:t>
            </a:r>
            <a:r>
              <a:rPr lang="en-US" sz="825" dirty="0">
                <a:solidFill>
                  <a:schemeClr val="bg2">
                    <a:lumMod val="10000"/>
                  </a:schemeClr>
                </a:solidFill>
              </a:rPr>
              <a:t>, no.99, pp.1-1, </a:t>
            </a:r>
            <a:r>
              <a:rPr lang="en-US" sz="825" dirty="0" err="1">
                <a:solidFill>
                  <a:schemeClr val="bg2">
                    <a:lumMod val="10000"/>
                  </a:schemeClr>
                </a:solidFill>
              </a:rPr>
              <a:t>doi</a:t>
            </a:r>
            <a:r>
              <a:rPr lang="en-US" sz="825" dirty="0">
                <a:solidFill>
                  <a:schemeClr val="bg2">
                    <a:lumMod val="10000"/>
                  </a:schemeClr>
                </a:solidFill>
              </a:rPr>
              <a:t>: 10.1109/TVT.2016.2622164</a:t>
            </a:r>
          </a:p>
          <a:p>
            <a:pPr algn="l"/>
            <a:r>
              <a:rPr lang="en-US" sz="825" dirty="0">
                <a:solidFill>
                  <a:schemeClr val="bg2">
                    <a:lumMod val="10000"/>
                  </a:schemeClr>
                </a:solidFill>
              </a:rPr>
              <a:t>[B] H. J. Thomas, R. S. Cole and G. L. </a:t>
            </a:r>
            <a:r>
              <a:rPr lang="en-US" sz="825" dirty="0" err="1">
                <a:solidFill>
                  <a:schemeClr val="bg2">
                    <a:lumMod val="10000"/>
                  </a:schemeClr>
                </a:solidFill>
              </a:rPr>
              <a:t>Siqueira</a:t>
            </a:r>
            <a:r>
              <a:rPr lang="en-US" sz="825" dirty="0">
                <a:solidFill>
                  <a:schemeClr val="bg2">
                    <a:lumMod val="10000"/>
                  </a:schemeClr>
                </a:solidFill>
              </a:rPr>
              <a:t>, "An experimental study of the propagation of 55 GHz millimeter waves in an urban mobile radio environment," in </a:t>
            </a:r>
            <a:r>
              <a:rPr lang="en-US" sz="825" i="1" dirty="0">
                <a:solidFill>
                  <a:schemeClr val="bg2">
                    <a:lumMod val="10000"/>
                  </a:schemeClr>
                </a:solidFill>
              </a:rPr>
              <a:t>IEEE Transactions on Vehicular Technology</a:t>
            </a:r>
            <a:r>
              <a:rPr lang="en-US" sz="825" dirty="0">
                <a:solidFill>
                  <a:schemeClr val="bg2">
                    <a:lumMod val="10000"/>
                  </a:schemeClr>
                </a:solidFill>
              </a:rPr>
              <a:t>, vol. 43, no. 1, pp. 140-146, Feb 1994. </a:t>
            </a:r>
            <a:r>
              <a:rPr lang="en-US" sz="825" dirty="0" err="1">
                <a:solidFill>
                  <a:schemeClr val="bg2">
                    <a:lumMod val="10000"/>
                  </a:schemeClr>
                </a:solidFill>
              </a:rPr>
              <a:t>doi</a:t>
            </a:r>
            <a:r>
              <a:rPr lang="en-US" sz="825" dirty="0">
                <a:solidFill>
                  <a:schemeClr val="bg2">
                    <a:lumMod val="10000"/>
                  </a:schemeClr>
                </a:solidFill>
              </a:rPr>
              <a:t>: 10.1109/25.282274</a:t>
            </a:r>
          </a:p>
          <a:p>
            <a:pPr algn="l"/>
            <a:r>
              <a:rPr lang="en-US" sz="825" dirty="0">
                <a:solidFill>
                  <a:schemeClr val="bg2">
                    <a:lumMod val="10000"/>
                  </a:schemeClr>
                </a:solidFill>
              </a:rPr>
              <a:t>[C] G. R. </a:t>
            </a:r>
            <a:r>
              <a:rPr lang="en-US" sz="825" dirty="0" err="1">
                <a:solidFill>
                  <a:schemeClr val="bg2">
                    <a:lumMod val="10000"/>
                  </a:schemeClr>
                </a:solidFill>
              </a:rPr>
              <a:t>MacCartney</a:t>
            </a:r>
            <a:r>
              <a:rPr lang="en-US" sz="825" dirty="0">
                <a:solidFill>
                  <a:schemeClr val="bg2">
                    <a:lumMod val="10000"/>
                  </a:schemeClr>
                </a:solidFill>
              </a:rPr>
              <a:t>, M. K. </a:t>
            </a:r>
            <a:r>
              <a:rPr lang="en-US" sz="825" dirty="0" err="1">
                <a:solidFill>
                  <a:schemeClr val="bg2">
                    <a:lumMod val="10000"/>
                  </a:schemeClr>
                </a:solidFill>
              </a:rPr>
              <a:t>Samimi</a:t>
            </a:r>
            <a:r>
              <a:rPr lang="en-US" sz="825" dirty="0">
                <a:solidFill>
                  <a:schemeClr val="bg2">
                    <a:lumMod val="10000"/>
                  </a:schemeClr>
                </a:solidFill>
              </a:rPr>
              <a:t>, and T. S. Rappaport, “Exploiting directionality for millimeter-wave wireless system improvement,” in 2015 IEEE International Conference on Communications (ICC), June 2015, pp. 2416–2422.</a:t>
            </a:r>
          </a:p>
        </p:txBody>
      </p:sp>
      <p:cxnSp>
        <p:nvCxnSpPr>
          <p:cNvPr id="116" name="Straight Connector 115"/>
          <p:cNvCxnSpPr/>
          <p:nvPr/>
        </p:nvCxnSpPr>
        <p:spPr bwMode="auto">
          <a:xfrm>
            <a:off x="5024104" y="921857"/>
            <a:ext cx="16727" cy="3337002"/>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35" name="Rectangle 134"/>
          <p:cNvSpPr/>
          <p:nvPr/>
        </p:nvSpPr>
        <p:spPr>
          <a:xfrm>
            <a:off x="2472331" y="987458"/>
            <a:ext cx="479618" cy="415498"/>
          </a:xfrm>
          <a:prstGeom prst="rect">
            <a:avLst/>
          </a:prstGeom>
        </p:spPr>
        <p:txBody>
          <a:bodyPr wrap="none">
            <a:spAutoFit/>
          </a:bodyPr>
          <a:lstStyle/>
          <a:p>
            <a:r>
              <a:rPr lang="en-US" i="1" kern="0" dirty="0">
                <a:solidFill>
                  <a:schemeClr val="bg2">
                    <a:lumMod val="10000"/>
                  </a:schemeClr>
                </a:solidFill>
                <a:latin typeface="Bebas Neue"/>
              </a:rPr>
              <a:t>T</a:t>
            </a:r>
            <a:r>
              <a:rPr lang="en-US" i="1" kern="0" baseline="-25000" dirty="0">
                <a:solidFill>
                  <a:schemeClr val="bg2">
                    <a:lumMod val="10000"/>
                  </a:schemeClr>
                </a:solidFill>
                <a:latin typeface="Bebas Neue"/>
              </a:rPr>
              <a:t>C</a:t>
            </a:r>
            <a:endParaRPr lang="en-US" dirty="0">
              <a:solidFill>
                <a:schemeClr val="bg2">
                  <a:lumMod val="10000"/>
                </a:schemeClr>
              </a:solidFill>
            </a:endParaRPr>
          </a:p>
        </p:txBody>
      </p:sp>
      <p:sp>
        <p:nvSpPr>
          <p:cNvPr id="136" name="Rectangle 135"/>
          <p:cNvSpPr/>
          <p:nvPr/>
        </p:nvSpPr>
        <p:spPr>
          <a:xfrm>
            <a:off x="6728150" y="991424"/>
            <a:ext cx="494046" cy="415498"/>
          </a:xfrm>
          <a:prstGeom prst="rect">
            <a:avLst/>
          </a:prstGeom>
        </p:spPr>
        <p:txBody>
          <a:bodyPr wrap="none">
            <a:spAutoFit/>
          </a:bodyPr>
          <a:lstStyle/>
          <a:p>
            <a:r>
              <a:rPr lang="en-US" i="1" kern="0" dirty="0">
                <a:solidFill>
                  <a:schemeClr val="bg2">
                    <a:lumMod val="10000"/>
                  </a:schemeClr>
                </a:solidFill>
                <a:latin typeface="Bebas Neue"/>
              </a:rPr>
              <a:t>B</a:t>
            </a:r>
            <a:r>
              <a:rPr lang="en-US" i="1" kern="0" baseline="-25000" dirty="0">
                <a:solidFill>
                  <a:schemeClr val="bg2">
                    <a:lumMod val="10000"/>
                  </a:schemeClr>
                </a:solidFill>
                <a:latin typeface="Bebas Neue"/>
              </a:rPr>
              <a:t>C</a:t>
            </a:r>
            <a:endParaRPr lang="en-US" dirty="0">
              <a:solidFill>
                <a:schemeClr val="bg2">
                  <a:lumMod val="10000"/>
                </a:schemeClr>
              </a:solidFill>
            </a:endParaRPr>
          </a:p>
        </p:txBody>
      </p:sp>
      <p:cxnSp>
        <p:nvCxnSpPr>
          <p:cNvPr id="137" name="Straight Connector 136"/>
          <p:cNvCxnSpPr/>
          <p:nvPr/>
        </p:nvCxnSpPr>
        <p:spPr bwMode="auto">
          <a:xfrm>
            <a:off x="2539591" y="1379873"/>
            <a:ext cx="388514" cy="0"/>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38" name="Straight Connector 137"/>
          <p:cNvCxnSpPr/>
          <p:nvPr/>
        </p:nvCxnSpPr>
        <p:spPr bwMode="auto">
          <a:xfrm>
            <a:off x="6780916" y="1379873"/>
            <a:ext cx="388514" cy="0"/>
          </a:xfrm>
          <a:prstGeom prst="line">
            <a:avLst/>
          </a:prstGeom>
          <a:blipFill dpi="0" rotWithShape="0">
            <a:blip r:embed="rId3"/>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pic>
        <p:nvPicPr>
          <p:cNvPr id="3" name="Picture 2"/>
          <p:cNvPicPr>
            <a:picLocks noChangeAspect="1"/>
          </p:cNvPicPr>
          <p:nvPr/>
        </p:nvPicPr>
        <p:blipFill>
          <a:blip r:embed="rId4">
            <a:lum bright="-20000" contrast="28000"/>
          </a:blip>
          <a:stretch>
            <a:fillRect/>
          </a:stretch>
        </p:blipFill>
        <p:spPr>
          <a:xfrm>
            <a:off x="215437" y="1744022"/>
            <a:ext cx="1095054" cy="1902463"/>
          </a:xfrm>
          <a:prstGeom prst="rect">
            <a:avLst/>
          </a:prstGeom>
          <a:noFill/>
        </p:spPr>
      </p:pic>
      <p:pic>
        <p:nvPicPr>
          <p:cNvPr id="1026" name="Picture 2" descr="Image result for coin to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6555" y="1687764"/>
            <a:ext cx="1412770" cy="141277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bwMode="auto">
          <a:xfrm flipV="1">
            <a:off x="6477520" y="2065971"/>
            <a:ext cx="398736" cy="556248"/>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 name="Straight Arrow Connector 6"/>
          <p:cNvCxnSpPr/>
          <p:nvPr/>
        </p:nvCxnSpPr>
        <p:spPr bwMode="auto">
          <a:xfrm>
            <a:off x="6477520" y="2622219"/>
            <a:ext cx="498911" cy="454011"/>
          </a:xfrm>
          <a:prstGeom prst="straightConnector1">
            <a:avLst/>
          </a:prstGeom>
          <a:blipFill dpi="0" rotWithShape="0">
            <a:blip r:embed="rId3"/>
            <a:srcRect/>
            <a:tile tx="0" ty="0" sx="100000" sy="100000" flip="none" algn="tl"/>
          </a:blipFill>
          <a:ln w="2540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 name="TextBox 7"/>
          <p:cNvSpPr txBox="1"/>
          <p:nvPr/>
        </p:nvSpPr>
        <p:spPr>
          <a:xfrm>
            <a:off x="5242823" y="3241308"/>
            <a:ext cx="1258678" cy="338554"/>
          </a:xfrm>
          <a:prstGeom prst="rect">
            <a:avLst/>
          </a:prstGeom>
          <a:noFill/>
        </p:spPr>
        <p:txBody>
          <a:bodyPr wrap="none" rtlCol="0">
            <a:spAutoFit/>
          </a:bodyPr>
          <a:lstStyle/>
          <a:p>
            <a:r>
              <a:rPr lang="en-US" sz="1600" dirty="0" err="1">
                <a:solidFill>
                  <a:schemeClr val="bg2">
                    <a:lumMod val="10000"/>
                  </a:schemeClr>
                </a:solidFill>
              </a:rPr>
              <a:t>p</a:t>
            </a:r>
            <a:r>
              <a:rPr lang="en-US" sz="1600" baseline="-25000" dirty="0" err="1">
                <a:solidFill>
                  <a:schemeClr val="bg2">
                    <a:lumMod val="10000"/>
                  </a:schemeClr>
                </a:solidFill>
              </a:rPr>
              <a:t>Head</a:t>
            </a:r>
            <a:r>
              <a:rPr lang="en-US" sz="1600" dirty="0">
                <a:solidFill>
                  <a:schemeClr val="bg2">
                    <a:lumMod val="10000"/>
                  </a:schemeClr>
                </a:solidFill>
              </a:rPr>
              <a:t> = 0.95</a:t>
            </a:r>
          </a:p>
        </p:txBody>
      </p:sp>
      <p:sp>
        <p:nvSpPr>
          <p:cNvPr id="9" name="TextBox 8"/>
          <p:cNvSpPr txBox="1"/>
          <p:nvPr/>
        </p:nvSpPr>
        <p:spPr>
          <a:xfrm>
            <a:off x="6167205" y="2124182"/>
            <a:ext cx="559770" cy="276999"/>
          </a:xfrm>
          <a:prstGeom prst="rect">
            <a:avLst/>
          </a:prstGeom>
          <a:noFill/>
        </p:spPr>
        <p:txBody>
          <a:bodyPr wrap="none" rtlCol="0">
            <a:spAutoFit/>
          </a:bodyPr>
          <a:lstStyle/>
          <a:p>
            <a:r>
              <a:rPr lang="en-US" sz="1200" b="1" dirty="0">
                <a:solidFill>
                  <a:schemeClr val="bg2">
                    <a:lumMod val="10000"/>
                  </a:schemeClr>
                </a:solidFill>
              </a:rPr>
              <a:t>Head</a:t>
            </a:r>
            <a:endParaRPr lang="en-US" b="1" dirty="0">
              <a:solidFill>
                <a:schemeClr val="bg2">
                  <a:lumMod val="10000"/>
                </a:schemeClr>
              </a:solidFill>
            </a:endParaRPr>
          </a:p>
        </p:txBody>
      </p:sp>
      <p:sp>
        <p:nvSpPr>
          <p:cNvPr id="54" name="TextBox 53"/>
          <p:cNvSpPr txBox="1"/>
          <p:nvPr/>
        </p:nvSpPr>
        <p:spPr>
          <a:xfrm>
            <a:off x="6289916" y="2799231"/>
            <a:ext cx="439352" cy="276999"/>
          </a:xfrm>
          <a:prstGeom prst="rect">
            <a:avLst/>
          </a:prstGeom>
          <a:noFill/>
        </p:spPr>
        <p:txBody>
          <a:bodyPr wrap="none" rtlCol="0">
            <a:spAutoFit/>
          </a:bodyPr>
          <a:lstStyle/>
          <a:p>
            <a:r>
              <a:rPr lang="en-US" sz="1200" b="1" dirty="0">
                <a:solidFill>
                  <a:schemeClr val="bg2">
                    <a:lumMod val="10000"/>
                  </a:schemeClr>
                </a:solidFill>
              </a:rPr>
              <a:t>Tail</a:t>
            </a:r>
            <a:endParaRPr lang="en-US" b="1" dirty="0">
              <a:solidFill>
                <a:schemeClr val="bg2">
                  <a:lumMod val="10000"/>
                </a:schemeClr>
              </a:solidFill>
            </a:endParaRPr>
          </a:p>
        </p:txBody>
      </p:sp>
      <p:sp>
        <p:nvSpPr>
          <p:cNvPr id="19" name="TextBox 18"/>
          <p:cNvSpPr txBox="1"/>
          <p:nvPr/>
        </p:nvSpPr>
        <p:spPr>
          <a:xfrm>
            <a:off x="6836306" y="1754604"/>
            <a:ext cx="2032929" cy="338554"/>
          </a:xfrm>
          <a:prstGeom prst="rect">
            <a:avLst/>
          </a:prstGeom>
          <a:noFill/>
        </p:spPr>
        <p:txBody>
          <a:bodyPr wrap="none" rtlCol="0">
            <a:spAutoFit/>
          </a:bodyPr>
          <a:lstStyle/>
          <a:p>
            <a:r>
              <a:rPr lang="en-US" sz="1600" dirty="0">
                <a:solidFill>
                  <a:schemeClr val="bg2">
                    <a:lumMod val="10000"/>
                  </a:schemeClr>
                </a:solidFill>
              </a:rPr>
              <a:t>U[66 MHz,132 MHz]</a:t>
            </a:r>
          </a:p>
        </p:txBody>
      </p:sp>
      <p:sp>
        <p:nvSpPr>
          <p:cNvPr id="58" name="TextBox 57"/>
          <p:cNvSpPr txBox="1"/>
          <p:nvPr/>
        </p:nvSpPr>
        <p:spPr>
          <a:xfrm>
            <a:off x="6950120" y="3047365"/>
            <a:ext cx="1919115" cy="338554"/>
          </a:xfrm>
          <a:prstGeom prst="rect">
            <a:avLst/>
          </a:prstGeom>
          <a:noFill/>
        </p:spPr>
        <p:txBody>
          <a:bodyPr wrap="none" rtlCol="0">
            <a:spAutoFit/>
          </a:bodyPr>
          <a:lstStyle/>
          <a:p>
            <a:r>
              <a:rPr lang="en-US" sz="1600" dirty="0">
                <a:solidFill>
                  <a:schemeClr val="bg2">
                    <a:lumMod val="10000"/>
                  </a:schemeClr>
                </a:solidFill>
              </a:rPr>
              <a:t>U[</a:t>
            </a:r>
            <a:r>
              <a:rPr lang="en-US" sz="1600" dirty="0">
                <a:solidFill>
                  <a:srgbClr val="F1600F"/>
                </a:solidFill>
              </a:rPr>
              <a:t>20 MHz</a:t>
            </a:r>
            <a:r>
              <a:rPr lang="en-US" sz="1600" dirty="0">
                <a:solidFill>
                  <a:schemeClr val="bg2">
                    <a:lumMod val="10000"/>
                  </a:schemeClr>
                </a:solidFill>
              </a:rPr>
              <a:t>,66 MHz]</a:t>
            </a:r>
          </a:p>
        </p:txBody>
      </p:sp>
      <p:pic>
        <p:nvPicPr>
          <p:cNvPr id="2" name="Picture 1"/>
          <p:cNvPicPr>
            <a:picLocks noChangeAspect="1"/>
          </p:cNvPicPr>
          <p:nvPr/>
        </p:nvPicPr>
        <p:blipFill rotWithShape="1">
          <a:blip r:embed="rId6"/>
          <a:srcRect l="6762" t="3053" r="8396" b="2401"/>
          <a:stretch/>
        </p:blipFill>
        <p:spPr>
          <a:xfrm>
            <a:off x="1461010" y="1437446"/>
            <a:ext cx="3325448" cy="2779323"/>
          </a:xfrm>
          <a:prstGeom prst="rect">
            <a:avLst/>
          </a:prstGeom>
        </p:spPr>
      </p:pic>
      <p:grpSp>
        <p:nvGrpSpPr>
          <p:cNvPr id="11" name="Group 10"/>
          <p:cNvGrpSpPr/>
          <p:nvPr/>
        </p:nvGrpSpPr>
        <p:grpSpPr>
          <a:xfrm>
            <a:off x="1835696" y="1634685"/>
            <a:ext cx="2160240" cy="2233209"/>
            <a:chOff x="1835696" y="1634685"/>
            <a:chExt cx="2160240" cy="2233209"/>
          </a:xfrm>
        </p:grpSpPr>
        <p:cxnSp>
          <p:nvCxnSpPr>
            <p:cNvPr id="6" name="Straight Arrow Connector 5"/>
            <p:cNvCxnSpPr/>
            <p:nvPr/>
          </p:nvCxnSpPr>
          <p:spPr bwMode="auto">
            <a:xfrm flipH="1">
              <a:off x="1835696" y="3385919"/>
              <a:ext cx="432048" cy="481975"/>
            </a:xfrm>
            <a:prstGeom prst="straightConnector1">
              <a:avLst/>
            </a:prstGeom>
            <a:blipFill dpi="0" rotWithShape="0">
              <a:blip r:embed="rId3"/>
              <a:srcRect/>
              <a:tile tx="0" ty="0" sx="100000" sy="100000" flip="none" algn="tl"/>
            </a:blipFill>
            <a:ln w="25400" cap="flat" cmpd="sng" algn="ctr">
              <a:solidFill>
                <a:srgbClr val="37FF01"/>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Arrow Connector 32"/>
            <p:cNvCxnSpPr/>
            <p:nvPr/>
          </p:nvCxnSpPr>
          <p:spPr bwMode="auto">
            <a:xfrm>
              <a:off x="3989849" y="1634685"/>
              <a:ext cx="6087" cy="695555"/>
            </a:xfrm>
            <a:prstGeom prst="straightConnector1">
              <a:avLst/>
            </a:prstGeom>
            <a:blipFill dpi="0" rotWithShape="0">
              <a:blip r:embed="rId3"/>
              <a:srcRect/>
              <a:tile tx="0" ty="0" sx="100000" sy="100000" flip="none" algn="tl"/>
            </a:blipFill>
            <a:ln w="25400" cap="flat" cmpd="sng" algn="ctr">
              <a:solidFill>
                <a:srgbClr val="37FF01"/>
              </a:solidFill>
              <a:prstDash val="sysDash"/>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12" name="Oval 11"/>
          <p:cNvSpPr/>
          <p:nvPr/>
        </p:nvSpPr>
        <p:spPr bwMode="auto">
          <a:xfrm>
            <a:off x="4499992" y="3723878"/>
            <a:ext cx="286466" cy="360040"/>
          </a:xfrm>
          <a:prstGeom prst="ellipse">
            <a:avLst/>
          </a:prstGeom>
          <a:noFill/>
          <a:ln w="25400" cap="flat" cmpd="sng" algn="ctr">
            <a:solidFill>
              <a:srgbClr val="F1600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
        <p:nvSpPr>
          <p:cNvPr id="39" name="Oval 38"/>
          <p:cNvSpPr/>
          <p:nvPr/>
        </p:nvSpPr>
        <p:spPr bwMode="auto">
          <a:xfrm rot="16200000">
            <a:off x="1620545" y="1449993"/>
            <a:ext cx="286466" cy="360040"/>
          </a:xfrm>
          <a:prstGeom prst="ellipse">
            <a:avLst/>
          </a:prstGeom>
          <a:noFill/>
          <a:ln w="25400"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spTree>
    <p:extLst>
      <p:ext uri="{BB962C8B-B14F-4D97-AF65-F5344CB8AC3E}">
        <p14:creationId xmlns:p14="http://schemas.microsoft.com/office/powerpoint/2010/main" val="133688531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43</a:t>
            </a:fld>
            <a:endParaRPr lang="en-US" dirty="0"/>
          </a:p>
        </p:txBody>
      </p:sp>
      <p:grpSp>
        <p:nvGrpSpPr>
          <p:cNvPr id="43" name="Group 4"/>
          <p:cNvGrpSpPr>
            <a:grpSpLocks/>
          </p:cNvGrpSpPr>
          <p:nvPr/>
        </p:nvGrpSpPr>
        <p:grpSpPr bwMode="auto">
          <a:xfrm>
            <a:off x="261155" y="644748"/>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8" name="Rectangle 2"/>
          <p:cNvSpPr>
            <a:spLocks/>
          </p:cNvSpPr>
          <p:nvPr/>
        </p:nvSpPr>
        <p:spPr bwMode="auto">
          <a:xfrm>
            <a:off x="285195" y="103722"/>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15" name="Slide Number Placeholder 8"/>
          <p:cNvSpPr txBox="1">
            <a:spLocks/>
          </p:cNvSpPr>
          <p:nvPr/>
        </p:nvSpPr>
        <p:spPr bwMode="auto">
          <a:xfrm>
            <a:off x="2852359" y="483518"/>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sz="900">
                <a:solidFill>
                  <a:prstClr val="white"/>
                </a:solidFill>
                <a:latin typeface="Montserrat-Regular" charset="0"/>
                <a:ea typeface="ＭＳ Ｐゴシック" charset="0"/>
                <a:cs typeface="ＭＳ Ｐゴシック" charset="0"/>
              </a:rPr>
              <a:pPr defTabSz="685800" eaLnBrk="1" hangingPunct="1"/>
              <a:t>43</a:t>
            </a:fld>
            <a:endParaRPr sz="900">
              <a:solidFill>
                <a:prstClr val="white"/>
              </a:solidFill>
              <a:latin typeface="Montserrat-Regular" charset="0"/>
              <a:ea typeface="ＭＳ Ｐゴシック" charset="0"/>
              <a:cs typeface="ＭＳ Ｐゴシック" charset="0"/>
            </a:endParaRPr>
          </a:p>
        </p:txBody>
      </p:sp>
      <p:sp>
        <p:nvSpPr>
          <p:cNvPr id="42" name="Rectangle 5"/>
          <p:cNvSpPr>
            <a:spLocks/>
          </p:cNvSpPr>
          <p:nvPr/>
        </p:nvSpPr>
        <p:spPr bwMode="auto">
          <a:xfrm>
            <a:off x="261155" y="195486"/>
            <a:ext cx="712802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SIMULATION ENVIRONMENT</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047" t="5933" r="14178" b="10079"/>
          <a:stretch/>
        </p:blipFill>
        <p:spPr>
          <a:xfrm>
            <a:off x="5342879" y="1940733"/>
            <a:ext cx="3110747" cy="2430270"/>
          </a:xfrm>
          <a:prstGeom prst="rect">
            <a:avLst/>
          </a:prstGeom>
        </p:spPr>
      </p:pic>
      <p:sp>
        <p:nvSpPr>
          <p:cNvPr id="2" name="TextBox 1"/>
          <p:cNvSpPr txBox="1"/>
          <p:nvPr/>
        </p:nvSpPr>
        <p:spPr>
          <a:xfrm>
            <a:off x="193282" y="807636"/>
            <a:ext cx="8449108" cy="830997"/>
          </a:xfrm>
          <a:prstGeom prst="rect">
            <a:avLst/>
          </a:prstGeom>
          <a:noFill/>
        </p:spPr>
        <p:txBody>
          <a:bodyPr wrap="square" rtlCol="0">
            <a:spAutoFit/>
          </a:bodyPr>
          <a:lstStyle/>
          <a:p>
            <a:pPr algn="l"/>
            <a:r>
              <a:rPr lang="en-US" sz="1600" dirty="0">
                <a:solidFill>
                  <a:schemeClr val="bg2">
                    <a:lumMod val="10000"/>
                  </a:schemeClr>
                </a:solidFill>
              </a:rPr>
              <a:t>Ideal Case: Import 3D model of, say, a section of Boston City that has vehicles moving along the streets, turns at intersections and accounts for blockages from vehicles, buildings, pedestrians, foliage</a:t>
            </a:r>
          </a:p>
        </p:txBody>
      </p:sp>
      <p:pic>
        <p:nvPicPr>
          <p:cNvPr id="15" name="Picture 14"/>
          <p:cNvPicPr>
            <a:picLocks noChangeAspect="1"/>
          </p:cNvPicPr>
          <p:nvPr/>
        </p:nvPicPr>
        <p:blipFill>
          <a:blip r:embed="rId4"/>
          <a:stretch>
            <a:fillRect/>
          </a:stretch>
        </p:blipFill>
        <p:spPr>
          <a:xfrm>
            <a:off x="173959" y="1694905"/>
            <a:ext cx="4977747" cy="3111961"/>
          </a:xfrm>
          <a:prstGeom prst="rect">
            <a:avLst/>
          </a:prstGeom>
        </p:spPr>
      </p:pic>
    </p:spTree>
    <p:extLst>
      <p:ext uri="{BB962C8B-B14F-4D97-AF65-F5344CB8AC3E}">
        <p14:creationId xmlns:p14="http://schemas.microsoft.com/office/powerpoint/2010/main" val="29142850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44</a:t>
            </a:fld>
            <a:endParaRPr lang="en-US" dirty="0"/>
          </a:p>
        </p:txBody>
      </p:sp>
      <p:sp>
        <p:nvSpPr>
          <p:cNvPr id="38" name="Slide Number Placeholder 8"/>
          <p:cNvSpPr txBox="1">
            <a:spLocks/>
          </p:cNvSpPr>
          <p:nvPr/>
        </p:nvSpPr>
        <p:spPr bwMode="auto">
          <a:xfrm>
            <a:off x="3222254" y="285856"/>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44</a:t>
            </a:fld>
            <a:endParaRPr lang="en-US" sz="900" dirty="0">
              <a:solidFill>
                <a:schemeClr val="bg1"/>
              </a:solidFill>
              <a:latin typeface="Montserrat-Regular" charset="0"/>
              <a:ea typeface="ＭＳ Ｐゴシック" charset="0"/>
              <a:cs typeface="ＭＳ Ｐゴシック" charset="0"/>
            </a:endParaRPr>
          </a:p>
        </p:txBody>
      </p:sp>
      <p:grpSp>
        <p:nvGrpSpPr>
          <p:cNvPr id="43" name="Group 4"/>
          <p:cNvGrpSpPr>
            <a:grpSpLocks/>
          </p:cNvGrpSpPr>
          <p:nvPr/>
        </p:nvGrpSpPr>
        <p:grpSpPr bwMode="auto">
          <a:xfrm>
            <a:off x="232064" y="765817"/>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5" name="Slide Number Placeholder 8"/>
          <p:cNvSpPr txBox="1">
            <a:spLocks/>
          </p:cNvSpPr>
          <p:nvPr/>
        </p:nvSpPr>
        <p:spPr bwMode="auto">
          <a:xfrm>
            <a:off x="3209191" y="332838"/>
            <a:ext cx="64120"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eaLnBrk="1" hangingPunct="1"/>
            <a:fld id="{D9450937-9B02-F646-9EAE-FCA507B0A6F0}" type="slidenum">
              <a:rPr lang="en-US" sz="900" smtClean="0">
                <a:solidFill>
                  <a:schemeClr val="bg1"/>
                </a:solidFill>
                <a:latin typeface="Montserrat-Regular" charset="0"/>
                <a:ea typeface="ＭＳ Ｐゴシック" charset="0"/>
                <a:cs typeface="ＭＳ Ｐゴシック" charset="0"/>
              </a:rPr>
              <a:pPr eaLnBrk="1" hangingPunct="1"/>
              <a:t>44</a:t>
            </a:fld>
            <a:endParaRPr lang="en-US" sz="900" dirty="0">
              <a:solidFill>
                <a:schemeClr val="bg1"/>
              </a:solidFill>
              <a:latin typeface="Montserrat-Regular" charset="0"/>
              <a:ea typeface="ＭＳ Ｐゴシック" charset="0"/>
              <a:cs typeface="ＭＳ Ｐゴシック" charset="0"/>
            </a:endParaRPr>
          </a:p>
        </p:txBody>
      </p:sp>
      <p:sp>
        <p:nvSpPr>
          <p:cNvPr id="19" name="Rectangle 5"/>
          <p:cNvSpPr>
            <a:spLocks/>
          </p:cNvSpPr>
          <p:nvPr/>
        </p:nvSpPr>
        <p:spPr bwMode="auto">
          <a:xfrm>
            <a:off x="252283" y="264672"/>
            <a:ext cx="809025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defTabSz="685800" fontAlgn="auto">
              <a:spcBef>
                <a:spcPts val="0"/>
              </a:spcBef>
              <a:spcAft>
                <a:spcPts val="0"/>
              </a:spcAft>
            </a:pPr>
            <a:r>
              <a:rPr lang="en-US" sz="2850" kern="0" dirty="0">
                <a:solidFill>
                  <a:schemeClr val="bg2">
                    <a:lumMod val="10000"/>
                  </a:schemeClr>
                </a:solidFill>
                <a:latin typeface="Bebas Neue" charset="0"/>
                <a:ea typeface="ＭＳ Ｐゴシック" charset="0"/>
                <a:cs typeface="ＭＳ Ｐゴシック" charset="0"/>
                <a:sym typeface="Bebas Neue" charset="0"/>
              </a:rPr>
              <a:t>LINK STATES IN V2I COMMUNIACTION</a:t>
            </a:r>
          </a:p>
        </p:txBody>
      </p:sp>
      <p:sp>
        <p:nvSpPr>
          <p:cNvPr id="18" name="Rectangle 2"/>
          <p:cNvSpPr>
            <a:spLocks/>
          </p:cNvSpPr>
          <p:nvPr/>
        </p:nvSpPr>
        <p:spPr bwMode="auto">
          <a:xfrm>
            <a:off x="285195" y="123478"/>
            <a:ext cx="470381"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l"/>
            <a:r>
              <a:rPr lang="en-US" sz="1000" dirty="0">
                <a:solidFill>
                  <a:schemeClr val="accent2"/>
                </a:solidFill>
                <a:latin typeface="Montserrat-Regular" charset="0"/>
                <a:ea typeface="ＭＳ Ｐゴシック" charset="0"/>
                <a:cs typeface="ＭＳ Ｐゴシック" charset="0"/>
                <a:sym typeface="Montserrat-Regular" charset="0"/>
              </a:rPr>
              <a:t>PART III</a:t>
            </a:r>
          </a:p>
        </p:txBody>
      </p:sp>
      <p:sp>
        <p:nvSpPr>
          <p:cNvPr id="101" name="Slide Number Placeholder 8"/>
          <p:cNvSpPr txBox="1">
            <a:spLocks/>
          </p:cNvSpPr>
          <p:nvPr/>
        </p:nvSpPr>
        <p:spPr bwMode="auto">
          <a:xfrm>
            <a:off x="3222254" y="378988"/>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lang="en-US" sz="900">
                <a:solidFill>
                  <a:schemeClr val="bg1"/>
                </a:solidFill>
                <a:latin typeface="Montserrat-Regular" charset="0"/>
                <a:ea typeface="ＭＳ Ｐゴシック" charset="0"/>
                <a:cs typeface="ＭＳ Ｐゴシック" charset="0"/>
              </a:rPr>
              <a:pPr defTabSz="685800" eaLnBrk="1" hangingPunct="1"/>
              <a:t>44</a:t>
            </a:fld>
            <a:endParaRPr lang="en-US" sz="900">
              <a:solidFill>
                <a:schemeClr val="bg1"/>
              </a:solidFill>
              <a:latin typeface="Montserrat-Regular" charset="0"/>
              <a:ea typeface="ＭＳ Ｐゴシック" charset="0"/>
              <a:cs typeface="ＭＳ Ｐゴシック" charset="0"/>
            </a:endParaRPr>
          </a:p>
        </p:txBody>
      </p:sp>
      <p:sp>
        <p:nvSpPr>
          <p:cNvPr id="3" name="Rectangle 2"/>
          <p:cNvSpPr/>
          <p:nvPr/>
        </p:nvSpPr>
        <p:spPr>
          <a:xfrm>
            <a:off x="571875" y="2299099"/>
            <a:ext cx="2202847" cy="415498"/>
          </a:xfrm>
          <a:prstGeom prst="rect">
            <a:avLst/>
          </a:prstGeom>
        </p:spPr>
        <p:txBody>
          <a:bodyPr wrap="none">
            <a:spAutoFit/>
          </a:bodyPr>
          <a:lstStyle/>
          <a:p>
            <a:r>
              <a:rPr lang="en-US" dirty="0">
                <a:solidFill>
                  <a:schemeClr val="bg2">
                    <a:lumMod val="10000"/>
                  </a:schemeClr>
                </a:solidFill>
              </a:rPr>
              <a:t> LOS Probability:</a:t>
            </a:r>
          </a:p>
        </p:txBody>
      </p:sp>
      <p:sp>
        <p:nvSpPr>
          <p:cNvPr id="4" name="Rectangle 3"/>
          <p:cNvSpPr/>
          <p:nvPr/>
        </p:nvSpPr>
        <p:spPr>
          <a:xfrm>
            <a:off x="341602" y="4587974"/>
            <a:ext cx="8035188" cy="347788"/>
          </a:xfrm>
          <a:prstGeom prst="rect">
            <a:avLst/>
          </a:prstGeom>
        </p:spPr>
        <p:txBody>
          <a:bodyPr wrap="square">
            <a:spAutoFit/>
          </a:bodyPr>
          <a:lstStyle/>
          <a:p>
            <a:pPr algn="l"/>
            <a:r>
              <a:rPr lang="en-US" sz="830" dirty="0">
                <a:solidFill>
                  <a:schemeClr val="bg2">
                    <a:lumMod val="10000"/>
                  </a:schemeClr>
                </a:solidFill>
              </a:rPr>
              <a:t>[A] E. U. T. R. Access, “</a:t>
            </a:r>
            <a:r>
              <a:rPr lang="en-US" sz="830" i="1" dirty="0">
                <a:solidFill>
                  <a:schemeClr val="bg2">
                    <a:lumMod val="10000"/>
                  </a:schemeClr>
                </a:solidFill>
              </a:rPr>
              <a:t>Further advancements for E-UTRA physical layer aspects</a:t>
            </a:r>
            <a:r>
              <a:rPr lang="en-US" sz="830" dirty="0">
                <a:solidFill>
                  <a:schemeClr val="bg2">
                    <a:lumMod val="10000"/>
                  </a:schemeClr>
                </a:solidFill>
              </a:rPr>
              <a:t>,” 3GPP Technical Specification TR, vol. 36, p. V2, 2010.</a:t>
            </a:r>
          </a:p>
          <a:p>
            <a:pPr algn="l"/>
            <a:r>
              <a:rPr lang="en-US" sz="830" dirty="0">
                <a:solidFill>
                  <a:schemeClr val="bg2">
                    <a:lumMod val="10000"/>
                  </a:schemeClr>
                </a:solidFill>
              </a:rPr>
              <a:t>[B] </a:t>
            </a:r>
            <a:r>
              <a:rPr lang="en-US" sz="830" dirty="0" err="1">
                <a:solidFill>
                  <a:schemeClr val="bg2">
                    <a:lumMod val="10000"/>
                  </a:schemeClr>
                </a:solidFill>
              </a:rPr>
              <a:t>Yuyang</a:t>
            </a:r>
            <a:r>
              <a:rPr lang="en-US" sz="830" dirty="0">
                <a:solidFill>
                  <a:schemeClr val="bg2">
                    <a:lumMod val="10000"/>
                  </a:schemeClr>
                </a:solidFill>
              </a:rPr>
              <a:t> Wang et. al., "</a:t>
            </a:r>
            <a:r>
              <a:rPr lang="en-US" sz="830" i="1" dirty="0" err="1">
                <a:solidFill>
                  <a:schemeClr val="bg2">
                    <a:lumMod val="10000"/>
                  </a:schemeClr>
                </a:solidFill>
              </a:rPr>
              <a:t>MmWave</a:t>
            </a:r>
            <a:r>
              <a:rPr lang="en-US" sz="830" i="1" dirty="0">
                <a:solidFill>
                  <a:schemeClr val="bg2">
                    <a:lumMod val="10000"/>
                  </a:schemeClr>
                </a:solidFill>
              </a:rPr>
              <a:t> vehicle-to-infrastructure communication: Analysis of urban microcellular networks</a:t>
            </a:r>
            <a:r>
              <a:rPr lang="en-US" sz="830" dirty="0">
                <a:solidFill>
                  <a:schemeClr val="bg2">
                    <a:lumMod val="10000"/>
                  </a:schemeClr>
                </a:solidFill>
              </a:rPr>
              <a:t>", </a:t>
            </a:r>
            <a:r>
              <a:rPr lang="en-US" sz="830" dirty="0" err="1">
                <a:solidFill>
                  <a:schemeClr val="bg2">
                    <a:lumMod val="10000"/>
                  </a:schemeClr>
                </a:solidFill>
              </a:rPr>
              <a:t>ArXiv</a:t>
            </a:r>
            <a:r>
              <a:rPr lang="en-US" sz="830" dirty="0">
                <a:solidFill>
                  <a:schemeClr val="bg2">
                    <a:lumMod val="10000"/>
                  </a:schemeClr>
                </a:solidFill>
              </a:rPr>
              <a:t> preprints, Feb 2017.</a:t>
            </a:r>
          </a:p>
        </p:txBody>
      </p:sp>
      <p:sp>
        <p:nvSpPr>
          <p:cNvPr id="7" name="Rectangle 6"/>
          <p:cNvSpPr/>
          <p:nvPr/>
        </p:nvSpPr>
        <p:spPr>
          <a:xfrm>
            <a:off x="7035010" y="2844972"/>
            <a:ext cx="2108990" cy="523220"/>
          </a:xfrm>
          <a:prstGeom prst="rect">
            <a:avLst/>
          </a:prstGeom>
        </p:spPr>
        <p:txBody>
          <a:bodyPr wrap="square">
            <a:spAutoFit/>
          </a:bodyPr>
          <a:lstStyle/>
          <a:p>
            <a:pPr algn="l"/>
            <a:r>
              <a:rPr lang="en-US" sz="1400" dirty="0">
                <a:solidFill>
                  <a:srgbClr val="00B050"/>
                </a:solidFill>
              </a:rPr>
              <a:t>3GPP urban microcellular model [A]</a:t>
            </a:r>
          </a:p>
        </p:txBody>
      </p:sp>
      <p:grpSp>
        <p:nvGrpSpPr>
          <p:cNvPr id="9" name="Group 8"/>
          <p:cNvGrpSpPr/>
          <p:nvPr/>
        </p:nvGrpSpPr>
        <p:grpSpPr>
          <a:xfrm>
            <a:off x="715891" y="2743061"/>
            <a:ext cx="6248400" cy="733425"/>
            <a:chOff x="715891" y="2499742"/>
            <a:chExt cx="6248400" cy="733425"/>
          </a:xfrm>
        </p:grpSpPr>
        <p:pic>
          <p:nvPicPr>
            <p:cNvPr id="2" name="Picture 1"/>
            <p:cNvPicPr>
              <a:picLocks noChangeAspect="1"/>
            </p:cNvPicPr>
            <p:nvPr/>
          </p:nvPicPr>
          <p:blipFill>
            <a:blip r:embed="rId3"/>
            <a:stretch>
              <a:fillRect/>
            </a:stretch>
          </p:blipFill>
          <p:spPr>
            <a:xfrm>
              <a:off x="715891" y="2499742"/>
              <a:ext cx="6248400" cy="733425"/>
            </a:xfrm>
            <a:prstGeom prst="rect">
              <a:avLst/>
            </a:prstGeom>
          </p:spPr>
        </p:pic>
        <p:sp>
          <p:nvSpPr>
            <p:cNvPr id="22" name="Rectangle 21"/>
            <p:cNvSpPr/>
            <p:nvPr/>
          </p:nvSpPr>
          <p:spPr bwMode="auto">
            <a:xfrm>
              <a:off x="1611508" y="2683033"/>
              <a:ext cx="143788" cy="265085"/>
            </a:xfrm>
            <a:prstGeom prst="rect">
              <a:avLst/>
            </a:prstGeom>
            <a:solidFill>
              <a:schemeClr val="bg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endParaRPr>
            </a:p>
          </p:txBody>
        </p:sp>
        <p:pic>
          <p:nvPicPr>
            <p:cNvPr id="20" name="Picture 19"/>
            <p:cNvPicPr>
              <a:picLocks noChangeAspect="1"/>
            </p:cNvPicPr>
            <p:nvPr/>
          </p:nvPicPr>
          <p:blipFill rotWithShape="1">
            <a:blip r:embed="rId3"/>
            <a:srcRect l="74585" t="16963" r="22741" b="61045"/>
            <a:stretch/>
          </p:blipFill>
          <p:spPr>
            <a:xfrm>
              <a:off x="1611508" y="2799436"/>
              <a:ext cx="144016" cy="139050"/>
            </a:xfrm>
            <a:prstGeom prst="rect">
              <a:avLst/>
            </a:prstGeom>
          </p:spPr>
        </p:pic>
      </p:grpSp>
      <p:sp>
        <p:nvSpPr>
          <p:cNvPr id="10" name="Rectangle 9"/>
          <p:cNvSpPr/>
          <p:nvPr/>
        </p:nvSpPr>
        <p:spPr>
          <a:xfrm>
            <a:off x="455902" y="915566"/>
            <a:ext cx="8580594" cy="1323439"/>
          </a:xfrm>
          <a:prstGeom prst="rect">
            <a:avLst/>
          </a:prstGeom>
        </p:spPr>
        <p:txBody>
          <a:bodyPr wrap="square">
            <a:spAutoFit/>
          </a:bodyPr>
          <a:lstStyle/>
          <a:p>
            <a:pPr algn="l"/>
            <a:r>
              <a:rPr lang="en-US" dirty="0">
                <a:solidFill>
                  <a:schemeClr val="bg2">
                    <a:lumMod val="10000"/>
                  </a:schemeClr>
                </a:solidFill>
              </a:rPr>
              <a:t>P</a:t>
            </a:r>
            <a:r>
              <a:rPr lang="en-US" sz="2400" dirty="0">
                <a:solidFill>
                  <a:schemeClr val="bg2">
                    <a:lumMod val="10000"/>
                  </a:schemeClr>
                </a:solidFill>
              </a:rPr>
              <a:t>ropagation through buildings not a relevant effect in </a:t>
            </a:r>
            <a:r>
              <a:rPr lang="en-US" sz="2400" dirty="0" err="1">
                <a:solidFill>
                  <a:schemeClr val="bg2">
                    <a:lumMod val="10000"/>
                  </a:schemeClr>
                </a:solidFill>
              </a:rPr>
              <a:t>mmWave</a:t>
            </a:r>
            <a:r>
              <a:rPr lang="en-US" sz="2400" dirty="0">
                <a:solidFill>
                  <a:schemeClr val="bg2">
                    <a:lumMod val="10000"/>
                  </a:schemeClr>
                </a:solidFill>
              </a:rPr>
              <a:t> urban environment. [B]</a:t>
            </a:r>
          </a:p>
          <a:p>
            <a:pPr marL="342900" indent="-342900" algn="l">
              <a:buFont typeface="Arial" panose="020B0604020202020204" pitchFamily="34" charset="0"/>
              <a:buChar char="•"/>
            </a:pPr>
            <a:r>
              <a:rPr lang="en-US" sz="1600" dirty="0">
                <a:solidFill>
                  <a:schemeClr val="bg2">
                    <a:lumMod val="10000"/>
                  </a:schemeClr>
                </a:solidFill>
              </a:rPr>
              <a:t>Buildings with steel concrete and energy saving windows</a:t>
            </a:r>
          </a:p>
          <a:p>
            <a:pPr marL="342900" indent="-342900" algn="l">
              <a:buFont typeface="Arial" panose="020B0604020202020204" pitchFamily="34" charset="0"/>
              <a:buChar char="•"/>
            </a:pPr>
            <a:r>
              <a:rPr lang="en-US" sz="1600" dirty="0">
                <a:solidFill>
                  <a:schemeClr val="bg2">
                    <a:lumMod val="10000"/>
                  </a:schemeClr>
                </a:solidFill>
              </a:rPr>
              <a:t>Penetration losses ~30 dB (for just 1 wall)</a:t>
            </a:r>
          </a:p>
        </p:txBody>
      </p:sp>
      <p:grpSp>
        <p:nvGrpSpPr>
          <p:cNvPr id="13" name="Group 12"/>
          <p:cNvGrpSpPr/>
          <p:nvPr/>
        </p:nvGrpSpPr>
        <p:grpSpPr>
          <a:xfrm>
            <a:off x="683568" y="3946201"/>
            <a:ext cx="2558714" cy="453044"/>
            <a:chOff x="767701" y="3825342"/>
            <a:chExt cx="2558714" cy="453044"/>
          </a:xfrm>
        </p:grpSpPr>
        <p:sp>
          <p:nvSpPr>
            <p:cNvPr id="11" name="TextBox 10"/>
            <p:cNvSpPr txBox="1"/>
            <p:nvPr/>
          </p:nvSpPr>
          <p:spPr>
            <a:xfrm>
              <a:off x="767701" y="3862888"/>
              <a:ext cx="2558714" cy="415498"/>
            </a:xfrm>
            <a:prstGeom prst="rect">
              <a:avLst/>
            </a:prstGeom>
            <a:noFill/>
          </p:spPr>
          <p:txBody>
            <a:bodyPr wrap="none" rtlCol="0">
              <a:spAutoFit/>
            </a:bodyPr>
            <a:lstStyle/>
            <a:p>
              <a:r>
                <a:rPr lang="en-US" i="1" dirty="0">
                  <a:solidFill>
                    <a:schemeClr val="bg2">
                      <a:lumMod val="10000"/>
                    </a:schemeClr>
                  </a:solidFill>
                </a:rPr>
                <a:t>p</a:t>
              </a:r>
              <a:r>
                <a:rPr lang="en-US" baseline="-25000" dirty="0">
                  <a:solidFill>
                    <a:schemeClr val="bg2">
                      <a:lumMod val="10000"/>
                    </a:schemeClr>
                  </a:solidFill>
                </a:rPr>
                <a:t>outage</a:t>
              </a:r>
              <a:r>
                <a:rPr lang="en-US" dirty="0">
                  <a:solidFill>
                    <a:schemeClr val="bg2">
                      <a:lumMod val="10000"/>
                    </a:schemeClr>
                  </a:solidFill>
                </a:rPr>
                <a:t> = 1 – </a:t>
              </a:r>
              <a:r>
                <a:rPr lang="en-US" i="1" dirty="0">
                  <a:solidFill>
                    <a:schemeClr val="bg2">
                      <a:lumMod val="10000"/>
                    </a:schemeClr>
                  </a:solidFill>
                </a:rPr>
                <a:t>p</a:t>
              </a:r>
              <a:r>
                <a:rPr lang="en-US" baseline="-25000" dirty="0">
                  <a:solidFill>
                    <a:schemeClr val="bg2">
                      <a:lumMod val="10000"/>
                    </a:schemeClr>
                  </a:solidFill>
                </a:rPr>
                <a:t>LOS  </a:t>
              </a:r>
              <a:r>
                <a:rPr lang="en-US" dirty="0">
                  <a:solidFill>
                    <a:schemeClr val="bg2">
                      <a:lumMod val="10000"/>
                    </a:schemeClr>
                  </a:solidFill>
                </a:rPr>
                <a:t>(</a:t>
              </a:r>
              <a:r>
                <a:rPr lang="en-US" i="1" dirty="0">
                  <a:solidFill>
                    <a:schemeClr val="bg2">
                      <a:lumMod val="10000"/>
                    </a:schemeClr>
                  </a:solidFill>
                </a:rPr>
                <a:t>x</a:t>
              </a:r>
              <a:r>
                <a:rPr lang="en-US" dirty="0">
                  <a:solidFill>
                    <a:schemeClr val="bg2">
                      <a:lumMod val="10000"/>
                    </a:schemeClr>
                  </a:solidFill>
                </a:rPr>
                <a:t>)</a:t>
              </a:r>
            </a:p>
          </p:txBody>
        </p:sp>
        <p:sp>
          <p:nvSpPr>
            <p:cNvPr id="12" name="TextBox 11"/>
            <p:cNvSpPr txBox="1"/>
            <p:nvPr/>
          </p:nvSpPr>
          <p:spPr>
            <a:xfrm>
              <a:off x="2347916" y="3825342"/>
              <a:ext cx="663963" cy="307777"/>
            </a:xfrm>
            <a:prstGeom prst="rect">
              <a:avLst/>
            </a:prstGeom>
            <a:noFill/>
          </p:spPr>
          <p:txBody>
            <a:bodyPr wrap="none" rtlCol="0">
              <a:spAutoFit/>
            </a:bodyPr>
            <a:lstStyle/>
            <a:p>
              <a:r>
                <a:rPr lang="en-US" sz="1400" dirty="0">
                  <a:solidFill>
                    <a:schemeClr val="bg2">
                      <a:lumMod val="10000"/>
                    </a:schemeClr>
                  </a:solidFill>
                </a:rPr>
                <a:t>3GPP</a:t>
              </a:r>
              <a:endParaRPr lang="en-US" dirty="0">
                <a:solidFill>
                  <a:schemeClr val="bg2">
                    <a:lumMod val="10000"/>
                  </a:schemeClr>
                </a:solidFill>
              </a:endParaRPr>
            </a:p>
          </p:txBody>
        </p:sp>
      </p:grpSp>
      <p:sp>
        <p:nvSpPr>
          <p:cNvPr id="25" name="Rectangle 24"/>
          <p:cNvSpPr/>
          <p:nvPr/>
        </p:nvSpPr>
        <p:spPr>
          <a:xfrm>
            <a:off x="570202" y="3479691"/>
            <a:ext cx="2545890" cy="415498"/>
          </a:xfrm>
          <a:prstGeom prst="rect">
            <a:avLst/>
          </a:prstGeom>
        </p:spPr>
        <p:txBody>
          <a:bodyPr wrap="none">
            <a:spAutoFit/>
          </a:bodyPr>
          <a:lstStyle/>
          <a:p>
            <a:r>
              <a:rPr lang="en-US" dirty="0">
                <a:solidFill>
                  <a:schemeClr val="bg2">
                    <a:lumMod val="10000"/>
                  </a:schemeClr>
                </a:solidFill>
              </a:rPr>
              <a:t> Outage Probability:</a:t>
            </a:r>
          </a:p>
        </p:txBody>
      </p:sp>
    </p:spTree>
    <p:extLst>
      <p:ext uri="{BB962C8B-B14F-4D97-AF65-F5344CB8AC3E}">
        <p14:creationId xmlns:p14="http://schemas.microsoft.com/office/powerpoint/2010/main" val="410297717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1"/>
          <p:cNvSpPr txBox="1">
            <a:spLocks/>
          </p:cNvSpPr>
          <p:nvPr/>
        </p:nvSpPr>
        <p:spPr>
          <a:xfrm>
            <a:off x="8646074" y="381105"/>
            <a:ext cx="64189" cy="138499"/>
          </a:xfrm>
          <a:prstGeom prst="rect">
            <a:avLst/>
          </a:prstGeom>
        </p:spPr>
        <p:txBody>
          <a:bodyPr wrap="none" lIns="0" tIns="0" rIns="0" bIns="0" anchor="ctr">
            <a:spAutoFit/>
          </a:bodyPr>
          <a:lstStyle>
            <a:defPPr>
              <a:defRPr lang="en-US"/>
            </a:defPPr>
            <a:lvl1pPr algn="ctr" rtl="0" fontAlgn="base">
              <a:spcBef>
                <a:spcPct val="0"/>
              </a:spcBef>
              <a:spcAft>
                <a:spcPct val="0"/>
              </a:spcAft>
              <a:defRPr lang="en-US" sz="900" kern="1200">
                <a:solidFill>
                  <a:schemeClr val="bg1"/>
                </a:solidFill>
                <a:latin typeface="Montserrat-Regular" charset="0"/>
                <a:ea typeface="ＭＳ Ｐゴシック" charset="0"/>
                <a:cs typeface="ＭＳ Ｐゴシック" charset="0"/>
                <a:sym typeface="Gill Sans" charset="0"/>
              </a:defRPr>
            </a:lvl1pPr>
            <a:lvl2pPr marL="1714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9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35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800"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250" algn="l" defTabSz="171450" rtl="0" eaLnBrk="1" latinLnBrk="0" hangingPunct="1">
              <a:defRPr sz="2100" kern="1200">
                <a:solidFill>
                  <a:schemeClr val="tx1"/>
                </a:solidFill>
                <a:latin typeface="Gill Sans" charset="0"/>
                <a:ea typeface="Heiti SC Light" charset="0"/>
                <a:cs typeface="Heiti SC Light" charset="0"/>
                <a:sym typeface="Gill Sans" charset="0"/>
              </a:defRPr>
            </a:lvl6pPr>
            <a:lvl7pPr marL="1028700" algn="l" defTabSz="171450" rtl="0" eaLnBrk="1" latinLnBrk="0" hangingPunct="1">
              <a:defRPr sz="2100" kern="1200">
                <a:solidFill>
                  <a:schemeClr val="tx1"/>
                </a:solidFill>
                <a:latin typeface="Gill Sans" charset="0"/>
                <a:ea typeface="Heiti SC Light" charset="0"/>
                <a:cs typeface="Heiti SC Light" charset="0"/>
                <a:sym typeface="Gill Sans" charset="0"/>
              </a:defRPr>
            </a:lvl7pPr>
            <a:lvl8pPr marL="1200150" algn="l" defTabSz="171450" rtl="0" eaLnBrk="1" latinLnBrk="0" hangingPunct="1">
              <a:defRPr sz="2100" kern="1200">
                <a:solidFill>
                  <a:schemeClr val="tx1"/>
                </a:solidFill>
                <a:latin typeface="Gill Sans" charset="0"/>
                <a:ea typeface="Heiti SC Light" charset="0"/>
                <a:cs typeface="Heiti SC Light" charset="0"/>
                <a:sym typeface="Gill Sans" charset="0"/>
              </a:defRPr>
            </a:lvl8pPr>
            <a:lvl9pPr marL="1371600" algn="l" defTabSz="171450" rtl="0" eaLnBrk="1" latinLnBrk="0" hangingPunct="1">
              <a:defRPr sz="2100" kern="1200">
                <a:solidFill>
                  <a:schemeClr val="tx1"/>
                </a:solidFill>
                <a:latin typeface="Gill Sans" charset="0"/>
                <a:ea typeface="Heiti SC Light" charset="0"/>
                <a:cs typeface="Heiti SC Light" charset="0"/>
                <a:sym typeface="Gill Sans" charset="0"/>
              </a:defRPr>
            </a:lvl9pPr>
          </a:lstStyle>
          <a:p>
            <a:pPr>
              <a:defRPr/>
            </a:pPr>
            <a:fld id="{FA7B7BEA-FF61-5044-8584-9B239E5827BF}" type="slidenum">
              <a:rPr lang="en-US" smtClean="0"/>
              <a:pPr>
                <a:defRPr/>
              </a:pPr>
              <a:t>45</a:t>
            </a:fld>
            <a:endParaRPr lang="en-US" dirty="0"/>
          </a:p>
        </p:txBody>
      </p:sp>
      <p:grpSp>
        <p:nvGrpSpPr>
          <p:cNvPr id="43" name="Group 4"/>
          <p:cNvGrpSpPr>
            <a:grpSpLocks/>
          </p:cNvGrpSpPr>
          <p:nvPr/>
        </p:nvGrpSpPr>
        <p:grpSpPr bwMode="auto">
          <a:xfrm>
            <a:off x="245127" y="677567"/>
            <a:ext cx="6546058" cy="126802"/>
            <a:chOff x="1" y="975"/>
            <a:chExt cx="10996" cy="213"/>
          </a:xfrm>
        </p:grpSpPr>
        <p:sp>
          <p:nvSpPr>
            <p:cNvPr id="44" name="Rectangle 5"/>
            <p:cNvSpPr>
              <a:spLocks/>
            </p:cNvSpPr>
            <p:nvPr/>
          </p:nvSpPr>
          <p:spPr bwMode="auto">
            <a:xfrm>
              <a:off x="1" y="975"/>
              <a:ext cx="10996" cy="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lvl="0" algn="l"/>
              <a:endParaRPr lang="en-US" sz="2800" kern="0" dirty="0">
                <a:solidFill>
                  <a:sysClr val="windowText" lastClr="000000"/>
                </a:solidFill>
                <a:latin typeface="Bebas Neue" charset="0"/>
                <a:ea typeface="ＭＳ Ｐゴシック" charset="0"/>
                <a:cs typeface="ＭＳ Ｐゴシック" charset="0"/>
                <a:sym typeface="Bebas Neue" charset="0"/>
              </a:endParaRPr>
            </a:p>
            <a:p>
              <a:pPr algn="l"/>
              <a:endParaRPr lang="en-US" sz="2800" dirty="0">
                <a:solidFill>
                  <a:srgbClr val="323E4A"/>
                </a:solidFill>
                <a:latin typeface="Bebas Neue" charset="0"/>
                <a:ea typeface="ＭＳ Ｐゴシック" charset="0"/>
                <a:cs typeface="Bebas Neue" charset="0"/>
                <a:sym typeface="Bebas Neue" charset="0"/>
              </a:endParaRPr>
            </a:p>
          </p:txBody>
        </p:sp>
        <p:sp>
          <p:nvSpPr>
            <p:cNvPr id="45" name="Oval 7"/>
            <p:cNvSpPr>
              <a:spLocks/>
            </p:cNvSpPr>
            <p:nvPr/>
          </p:nvSpPr>
          <p:spPr bwMode="auto">
            <a:xfrm>
              <a:off x="65"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6" name="Oval 8"/>
            <p:cNvSpPr>
              <a:spLocks/>
            </p:cNvSpPr>
            <p:nvPr/>
          </p:nvSpPr>
          <p:spPr bwMode="auto">
            <a:xfrm>
              <a:off x="257"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sp>
          <p:nvSpPr>
            <p:cNvPr id="47" name="Oval 9"/>
            <p:cNvSpPr>
              <a:spLocks/>
            </p:cNvSpPr>
            <p:nvPr/>
          </p:nvSpPr>
          <p:spPr bwMode="auto">
            <a:xfrm>
              <a:off x="449" y="1068"/>
              <a:ext cx="120" cy="120"/>
            </a:xfrm>
            <a:prstGeom prst="ellipse">
              <a:avLst/>
            </a:prstGeom>
            <a:solidFill>
              <a:srgbClr val="D6DEE4"/>
            </a:solidFill>
            <a:ln w="25400" cap="flat">
              <a:solidFill>
                <a:schemeClr val="tx1">
                  <a:alpha val="0"/>
                </a:schemeClr>
              </a:solidFill>
              <a:prstDash val="solid"/>
              <a:miter lim="800000"/>
              <a:headEnd type="none" w="med" len="med"/>
              <a:tailEnd type="none" w="med" len="med"/>
            </a:ln>
          </p:spPr>
          <p:txBody>
            <a:bodyPr lIns="0" tIns="0" rIns="0" bIns="0"/>
            <a:lstStyle/>
            <a:p>
              <a:endParaRPr lang="en-US" sz="800"/>
            </a:p>
          </p:txBody>
        </p:sp>
      </p:grpSp>
      <p:sp>
        <p:nvSpPr>
          <p:cNvPr id="115" name="Slide Number Placeholder 8"/>
          <p:cNvSpPr txBox="1">
            <a:spLocks/>
          </p:cNvSpPr>
          <p:nvPr/>
        </p:nvSpPr>
        <p:spPr bwMode="auto">
          <a:xfrm>
            <a:off x="2852359" y="483518"/>
            <a:ext cx="64121" cy="13849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defPPr>
              <a:defRPr lang="en-US"/>
            </a:defPPr>
            <a:lvl1pPr algn="ctr" rtl="0" eaLnBrk="0" fontAlgn="base" hangingPunct="0">
              <a:spcBef>
                <a:spcPct val="0"/>
              </a:spcBef>
              <a:spcAft>
                <a:spcPct val="0"/>
              </a:spcAft>
              <a:defRPr lang="en-US" sz="2100" kern="1200">
                <a:solidFill>
                  <a:schemeClr val="tx1"/>
                </a:solidFill>
                <a:latin typeface="Gill Sans" charset="0"/>
                <a:ea typeface="Heiti SC Light" charset="0"/>
                <a:cs typeface="Heiti SC Light" charset="0"/>
                <a:sym typeface="Gill Sans" charset="0"/>
              </a:defRPr>
            </a:lvl1pPr>
            <a:lvl2pPr marL="278606" indent="-107156"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4286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60007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771525" indent="-85725" algn="ctr" rtl="0" eaLnBrk="0" fontAlgn="base"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9429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6pPr>
            <a:lvl7pPr marL="11144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7pPr>
            <a:lvl8pPr marL="128587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8pPr>
            <a:lvl9pPr marL="1457325" indent="-85725" algn="ctr" defTabSz="171450" rtl="0" eaLnBrk="0" fontAlgn="base" latinLnBrk="0" hangingPunct="0">
              <a:spcBef>
                <a:spcPct val="0"/>
              </a:spcBef>
              <a:spcAft>
                <a:spcPct val="0"/>
              </a:spcAft>
              <a:defRPr sz="2100" kern="1200">
                <a:solidFill>
                  <a:schemeClr val="tx1"/>
                </a:solidFill>
                <a:latin typeface="Gill Sans" charset="0"/>
                <a:ea typeface="Heiti SC Light" charset="0"/>
                <a:cs typeface="Heiti SC Light" charset="0"/>
                <a:sym typeface="Gill Sans" charset="0"/>
              </a:defRPr>
            </a:lvl9pPr>
          </a:lstStyle>
          <a:p>
            <a:pPr defTabSz="685800" eaLnBrk="1" hangingPunct="1"/>
            <a:fld id="{D9450937-9B02-F646-9EAE-FCA507B0A6F0}" type="slidenum">
              <a:rPr sz="900">
                <a:solidFill>
                  <a:prstClr val="white"/>
                </a:solidFill>
                <a:latin typeface="Montserrat-Regular" charset="0"/>
                <a:ea typeface="ＭＳ Ｐゴシック" charset="0"/>
                <a:cs typeface="ＭＳ Ｐゴシック" charset="0"/>
              </a:rPr>
              <a:pPr defTabSz="685800" eaLnBrk="1" hangingPunct="1"/>
              <a:t>45</a:t>
            </a:fld>
            <a:endParaRPr sz="900">
              <a:solidFill>
                <a:prstClr val="white"/>
              </a:solidFill>
              <a:latin typeface="Montserrat-Regular" charset="0"/>
              <a:ea typeface="ＭＳ Ｐゴシック" charset="0"/>
              <a:cs typeface="ＭＳ Ｐゴシック" charset="0"/>
            </a:endParaRPr>
          </a:p>
        </p:txBody>
      </p:sp>
      <p:sp>
        <p:nvSpPr>
          <p:cNvPr id="42" name="Rectangle 5"/>
          <p:cNvSpPr>
            <a:spLocks/>
          </p:cNvSpPr>
          <p:nvPr/>
        </p:nvSpPr>
        <p:spPr bwMode="auto">
          <a:xfrm>
            <a:off x="221966" y="195720"/>
            <a:ext cx="7128029" cy="520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algn="l"/>
            <a:r>
              <a:rPr lang="en-US" sz="3200" dirty="0">
                <a:solidFill>
                  <a:schemeClr val="bg2">
                    <a:lumMod val="10000"/>
                  </a:schemeClr>
                </a:solidFill>
                <a:latin typeface="Bebas Neue" charset="0"/>
                <a:ea typeface="ＭＳ Ｐゴシック" charset="0"/>
                <a:cs typeface="ＭＳ Ｐゴシック" charset="0"/>
                <a:sym typeface="Bebas Neue" charset="0"/>
              </a:rPr>
              <a:t>CONCLUSION AND FUTURE WORK</a:t>
            </a:r>
          </a:p>
        </p:txBody>
      </p:sp>
      <p:sp>
        <p:nvSpPr>
          <p:cNvPr id="11" name="Rectangle 10"/>
          <p:cNvSpPr>
            <a:spLocks/>
          </p:cNvSpPr>
          <p:nvPr/>
        </p:nvSpPr>
        <p:spPr bwMode="auto">
          <a:xfrm>
            <a:off x="297402" y="64533"/>
            <a:ext cx="845584" cy="153888"/>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12700">
                <a:solidFill>
                  <a:schemeClr val="tx1"/>
                </a:solidFill>
                <a:miter lim="800000"/>
                <a:headEnd/>
                <a:tailEnd/>
              </a14:hiddenLine>
            </a:ext>
          </a:extLst>
        </p:spPr>
        <p:txBody>
          <a:bodyPr wrap="none" lIns="0" tIns="0" rIns="0" bIns="0" anchor="ctr">
            <a:spAutoFit/>
          </a:bodyPr>
          <a:lstStyle>
            <a:defPPr>
              <a:defRPr lang="en-US"/>
            </a:defPPr>
            <a:lvl1pPr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1pPr>
            <a:lvl2pPr marL="171421"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2pPr>
            <a:lvl3pPr marL="342843"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3pPr>
            <a:lvl4pPr marL="514265"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4pPr>
            <a:lvl5pPr marL="685686" algn="ctr" rtl="0" fontAlgn="base">
              <a:spcBef>
                <a:spcPct val="0"/>
              </a:spcBef>
              <a:spcAft>
                <a:spcPct val="0"/>
              </a:spcAft>
              <a:defRPr sz="2100" kern="1200">
                <a:solidFill>
                  <a:schemeClr val="tx1"/>
                </a:solidFill>
                <a:latin typeface="Gill Sans" charset="0"/>
                <a:ea typeface="Heiti SC Light" charset="0"/>
                <a:cs typeface="Heiti SC Light" charset="0"/>
                <a:sym typeface="Gill Sans" charset="0"/>
              </a:defRPr>
            </a:lvl5pPr>
            <a:lvl6pPr marL="857108" algn="l" defTabSz="171421" rtl="0" eaLnBrk="1" latinLnBrk="0" hangingPunct="1">
              <a:defRPr sz="2100" kern="1200">
                <a:solidFill>
                  <a:schemeClr val="tx1"/>
                </a:solidFill>
                <a:latin typeface="Gill Sans" charset="0"/>
                <a:ea typeface="Heiti SC Light" charset="0"/>
                <a:cs typeface="Heiti SC Light" charset="0"/>
                <a:sym typeface="Gill Sans" charset="0"/>
              </a:defRPr>
            </a:lvl6pPr>
            <a:lvl7pPr marL="1028530" algn="l" defTabSz="171421" rtl="0" eaLnBrk="1" latinLnBrk="0" hangingPunct="1">
              <a:defRPr sz="2100" kern="1200">
                <a:solidFill>
                  <a:schemeClr val="tx1"/>
                </a:solidFill>
                <a:latin typeface="Gill Sans" charset="0"/>
                <a:ea typeface="Heiti SC Light" charset="0"/>
                <a:cs typeface="Heiti SC Light" charset="0"/>
                <a:sym typeface="Gill Sans" charset="0"/>
              </a:defRPr>
            </a:lvl7pPr>
            <a:lvl8pPr marL="1199951" algn="l" defTabSz="171421" rtl="0" eaLnBrk="1" latinLnBrk="0" hangingPunct="1">
              <a:defRPr sz="2100" kern="1200">
                <a:solidFill>
                  <a:schemeClr val="tx1"/>
                </a:solidFill>
                <a:latin typeface="Gill Sans" charset="0"/>
                <a:ea typeface="Heiti SC Light" charset="0"/>
                <a:cs typeface="Heiti SC Light" charset="0"/>
                <a:sym typeface="Gill Sans" charset="0"/>
              </a:defRPr>
            </a:lvl8pPr>
            <a:lvl9pPr marL="1371373" algn="l" defTabSz="171421" rtl="0" eaLnBrk="1" latinLnBrk="0" hangingPunct="1">
              <a:defRPr sz="2100" kern="1200">
                <a:solidFill>
                  <a:schemeClr val="tx1"/>
                </a:solidFill>
                <a:latin typeface="Gill Sans" charset="0"/>
                <a:ea typeface="Heiti SC Light" charset="0"/>
                <a:cs typeface="Heiti SC Light" charset="0"/>
                <a:sym typeface="Gill Sans" charset="0"/>
              </a:defRPr>
            </a:lvl9pPr>
          </a:lstStyle>
          <a:p>
            <a:pPr algn="l"/>
            <a:r>
              <a:rPr lang="en-US" sz="1000" dirty="0">
                <a:solidFill>
                  <a:schemeClr val="accent2"/>
                </a:solidFill>
                <a:latin typeface="Montserrat-Regular" charset="0"/>
                <a:ea typeface="ＭＳ Ｐゴシック" charset="0"/>
                <a:cs typeface="ＭＳ Ｐゴシック" charset="0"/>
                <a:sym typeface="Montserrat-Regular" charset="0"/>
              </a:rPr>
              <a:t>LAST WORDS</a:t>
            </a:r>
            <a:endParaRPr lang="en-US" sz="1000" dirty="0">
              <a:solidFill>
                <a:schemeClr val="accent2"/>
              </a:solidFill>
              <a:latin typeface="Montserrat-Regular" charset="0"/>
              <a:ea typeface="ＭＳ Ｐゴシック" charset="0"/>
              <a:cs typeface="ＭＳ Ｐゴシック" charset="0"/>
              <a:sym typeface="Bebas Neue" charset="0"/>
            </a:endParaRPr>
          </a:p>
        </p:txBody>
      </p:sp>
      <p:pic>
        <p:nvPicPr>
          <p:cNvPr id="2" name="Picture 1"/>
          <p:cNvPicPr>
            <a:picLocks noChangeAspect="1"/>
          </p:cNvPicPr>
          <p:nvPr/>
        </p:nvPicPr>
        <p:blipFill>
          <a:blip r:embed="rId3"/>
          <a:stretch>
            <a:fillRect/>
          </a:stretch>
        </p:blipFill>
        <p:spPr>
          <a:xfrm rot="3757432">
            <a:off x="6676402" y="3225916"/>
            <a:ext cx="1312537" cy="1411596"/>
          </a:xfrm>
          <a:prstGeom prst="rect">
            <a:avLst/>
          </a:prstGeom>
        </p:spPr>
      </p:pic>
      <p:sp>
        <p:nvSpPr>
          <p:cNvPr id="3" name="Rectangle 2"/>
          <p:cNvSpPr/>
          <p:nvPr/>
        </p:nvSpPr>
        <p:spPr>
          <a:xfrm>
            <a:off x="7355097" y="3064720"/>
            <a:ext cx="1681399" cy="584775"/>
          </a:xfrm>
          <a:prstGeom prst="rect">
            <a:avLst/>
          </a:prstGeom>
        </p:spPr>
        <p:txBody>
          <a:bodyPr wrap="square">
            <a:spAutoFit/>
          </a:bodyPr>
          <a:lstStyle/>
          <a:p>
            <a:r>
              <a:rPr lang="en-US" sz="1600" dirty="0">
                <a:solidFill>
                  <a:schemeClr val="bg2">
                    <a:lumMod val="10000"/>
                  </a:schemeClr>
                </a:solidFill>
              </a:rPr>
              <a:t>OPTIMAL 3-D PLACEMENT</a:t>
            </a:r>
          </a:p>
        </p:txBody>
      </p:sp>
      <p:pic>
        <p:nvPicPr>
          <p:cNvPr id="4" name="Picture 3"/>
          <p:cNvPicPr>
            <a:picLocks noChangeAspect="1"/>
          </p:cNvPicPr>
          <p:nvPr/>
        </p:nvPicPr>
        <p:blipFill>
          <a:blip r:embed="rId4"/>
          <a:stretch>
            <a:fillRect/>
          </a:stretch>
        </p:blipFill>
        <p:spPr>
          <a:xfrm>
            <a:off x="3150169" y="3818721"/>
            <a:ext cx="1027229" cy="539731"/>
          </a:xfrm>
          <a:prstGeom prst="rect">
            <a:avLst/>
          </a:prstGeom>
        </p:spPr>
      </p:pic>
      <p:pic>
        <p:nvPicPr>
          <p:cNvPr id="15" name="Picture 14"/>
          <p:cNvPicPr>
            <a:picLocks noChangeAspect="1"/>
          </p:cNvPicPr>
          <p:nvPr/>
        </p:nvPicPr>
        <p:blipFill>
          <a:blip r:embed="rId4"/>
          <a:stretch>
            <a:fillRect/>
          </a:stretch>
        </p:blipFill>
        <p:spPr>
          <a:xfrm>
            <a:off x="5204627" y="4088586"/>
            <a:ext cx="848435" cy="445788"/>
          </a:xfrm>
          <a:prstGeom prst="rect">
            <a:avLst/>
          </a:prstGeom>
        </p:spPr>
      </p:pic>
      <p:pic>
        <p:nvPicPr>
          <p:cNvPr id="16" name="Picture 15"/>
          <p:cNvPicPr>
            <a:picLocks noChangeAspect="1"/>
          </p:cNvPicPr>
          <p:nvPr/>
        </p:nvPicPr>
        <p:blipFill>
          <a:blip r:embed="rId4"/>
          <a:stretch>
            <a:fillRect/>
          </a:stretch>
        </p:blipFill>
        <p:spPr>
          <a:xfrm>
            <a:off x="3034197" y="4610716"/>
            <a:ext cx="967531" cy="508364"/>
          </a:xfrm>
          <a:prstGeom prst="rect">
            <a:avLst/>
          </a:prstGeom>
        </p:spPr>
      </p:pic>
      <p:pic>
        <p:nvPicPr>
          <p:cNvPr id="17" name="Picture 16"/>
          <p:cNvPicPr>
            <a:picLocks noChangeAspect="1"/>
          </p:cNvPicPr>
          <p:nvPr/>
        </p:nvPicPr>
        <p:blipFill>
          <a:blip r:embed="rId4"/>
          <a:stretch>
            <a:fillRect/>
          </a:stretch>
        </p:blipFill>
        <p:spPr>
          <a:xfrm>
            <a:off x="4837614" y="3346096"/>
            <a:ext cx="633346" cy="332775"/>
          </a:xfrm>
          <a:prstGeom prst="rect">
            <a:avLst/>
          </a:prstGeom>
        </p:spPr>
      </p:pic>
      <p:cxnSp>
        <p:nvCxnSpPr>
          <p:cNvPr id="6" name="Straight Connector 5"/>
          <p:cNvCxnSpPr>
            <a:stCxn id="4" idx="3"/>
            <a:endCxn id="17" idx="1"/>
          </p:cNvCxnSpPr>
          <p:nvPr/>
        </p:nvCxnSpPr>
        <p:spPr bwMode="auto">
          <a:xfrm flipV="1">
            <a:off x="4177398" y="3512484"/>
            <a:ext cx="660216" cy="576103"/>
          </a:xfrm>
          <a:prstGeom prst="line">
            <a:avLst/>
          </a:prstGeom>
          <a:blipFill dpi="0" rotWithShape="0">
            <a:blip r:embed="rId5"/>
            <a:srcRect/>
            <a:tile tx="0" ty="0" sx="100000" sy="100000" flip="none" algn="tl"/>
          </a:blipFill>
          <a:ln w="25400" cap="flat" cmpd="sng" algn="ctr">
            <a:solidFill>
              <a:srgbClr val="00B0F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4" idx="3"/>
            <a:endCxn id="15" idx="1"/>
          </p:cNvCxnSpPr>
          <p:nvPr/>
        </p:nvCxnSpPr>
        <p:spPr bwMode="auto">
          <a:xfrm>
            <a:off x="4177398" y="4088587"/>
            <a:ext cx="1027229" cy="222893"/>
          </a:xfrm>
          <a:prstGeom prst="line">
            <a:avLst/>
          </a:prstGeom>
          <a:blipFill dpi="0" rotWithShape="0">
            <a:blip r:embed="rId5"/>
            <a:srcRect/>
            <a:tile tx="0" ty="0" sx="100000" sy="100000" flip="none" algn="tl"/>
          </a:blipFill>
          <a:ln w="25400" cap="flat" cmpd="sng" algn="ctr">
            <a:solidFill>
              <a:srgbClr val="00B0F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6" idx="0"/>
            <a:endCxn id="15" idx="1"/>
          </p:cNvCxnSpPr>
          <p:nvPr/>
        </p:nvCxnSpPr>
        <p:spPr bwMode="auto">
          <a:xfrm flipV="1">
            <a:off x="3517963" y="4311480"/>
            <a:ext cx="1686664" cy="299236"/>
          </a:xfrm>
          <a:prstGeom prst="line">
            <a:avLst/>
          </a:prstGeom>
          <a:blipFill dpi="0" rotWithShape="0">
            <a:blip r:embed="rId5"/>
            <a:srcRect/>
            <a:tile tx="0" ty="0" sx="100000" sy="100000" flip="none" algn="tl"/>
          </a:blipFill>
          <a:ln w="25400" cap="flat" cmpd="sng" algn="ctr">
            <a:solidFill>
              <a:srgbClr val="00B0F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0" name="Straight Connector 29"/>
          <p:cNvCxnSpPr>
            <a:endCxn id="4" idx="0"/>
          </p:cNvCxnSpPr>
          <p:nvPr/>
        </p:nvCxnSpPr>
        <p:spPr bwMode="auto">
          <a:xfrm>
            <a:off x="3567904" y="3346096"/>
            <a:ext cx="95880" cy="472625"/>
          </a:xfrm>
          <a:prstGeom prst="line">
            <a:avLst/>
          </a:prstGeom>
          <a:blipFill dpi="0" rotWithShape="0">
            <a:blip r:embed="rId5"/>
            <a:srcRect/>
            <a:tile tx="0" ty="0" sx="100000" sy="100000" flip="none" algn="tl"/>
          </a:blipFill>
          <a:ln w="25400" cap="flat" cmpd="sng" algn="ctr">
            <a:solidFill>
              <a:srgbClr val="F725AC"/>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8" name="Straight Connector 37"/>
          <p:cNvCxnSpPr>
            <a:stCxn id="15" idx="0"/>
            <a:endCxn id="17" idx="2"/>
          </p:cNvCxnSpPr>
          <p:nvPr/>
        </p:nvCxnSpPr>
        <p:spPr bwMode="auto">
          <a:xfrm flipH="1" flipV="1">
            <a:off x="5154287" y="3678871"/>
            <a:ext cx="474558" cy="409715"/>
          </a:xfrm>
          <a:prstGeom prst="line">
            <a:avLst/>
          </a:prstGeom>
          <a:blipFill dpi="0" rotWithShape="0">
            <a:blip r:embed="rId5"/>
            <a:srcRect/>
            <a:tile tx="0" ty="0" sx="100000" sy="100000" flip="none" algn="tl"/>
          </a:blipFill>
          <a:ln w="25400" cap="flat" cmpd="sng" algn="ctr">
            <a:solidFill>
              <a:srgbClr val="F725AC"/>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0" name="Straight Connector 59"/>
          <p:cNvCxnSpPr/>
          <p:nvPr/>
        </p:nvCxnSpPr>
        <p:spPr bwMode="auto">
          <a:xfrm>
            <a:off x="5892151" y="3800535"/>
            <a:ext cx="504056" cy="0"/>
          </a:xfrm>
          <a:prstGeom prst="line">
            <a:avLst/>
          </a:prstGeom>
          <a:blipFill dpi="0" rotWithShape="0">
            <a:blip r:embed="rId5"/>
            <a:srcRect/>
            <a:tile tx="0" ty="0" sx="100000" sy="100000" flip="none" algn="tl"/>
          </a:blipFill>
          <a:ln w="25400" cap="flat" cmpd="sng" algn="ctr">
            <a:solidFill>
              <a:schemeClr val="bg2">
                <a:lumMod val="10000"/>
              </a:schemeClr>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62" name="TextBox 61"/>
          <p:cNvSpPr txBox="1"/>
          <p:nvPr/>
        </p:nvSpPr>
        <p:spPr>
          <a:xfrm>
            <a:off x="3814389" y="4453495"/>
            <a:ext cx="1408142" cy="338554"/>
          </a:xfrm>
          <a:prstGeom prst="rect">
            <a:avLst/>
          </a:prstGeom>
          <a:noFill/>
        </p:spPr>
        <p:txBody>
          <a:bodyPr wrap="none" rtlCol="0">
            <a:spAutoFit/>
          </a:bodyPr>
          <a:lstStyle/>
          <a:p>
            <a:r>
              <a:rPr lang="en-US" sz="1600" dirty="0" err="1">
                <a:solidFill>
                  <a:srgbClr val="00B0F0"/>
                </a:solidFill>
              </a:rPr>
              <a:t>mmWave</a:t>
            </a:r>
            <a:r>
              <a:rPr lang="en-US" sz="1600" dirty="0">
                <a:solidFill>
                  <a:srgbClr val="00B0F0"/>
                </a:solidFill>
              </a:rPr>
              <a:t> link</a:t>
            </a:r>
          </a:p>
        </p:txBody>
      </p:sp>
      <p:sp>
        <p:nvSpPr>
          <p:cNvPr id="66" name="TextBox 65"/>
          <p:cNvSpPr txBox="1"/>
          <p:nvPr/>
        </p:nvSpPr>
        <p:spPr>
          <a:xfrm rot="176180">
            <a:off x="3562355" y="3480218"/>
            <a:ext cx="923651" cy="338554"/>
          </a:xfrm>
          <a:prstGeom prst="rect">
            <a:avLst/>
          </a:prstGeom>
          <a:noFill/>
        </p:spPr>
        <p:txBody>
          <a:bodyPr wrap="none" rtlCol="0">
            <a:spAutoFit/>
          </a:bodyPr>
          <a:lstStyle/>
          <a:p>
            <a:r>
              <a:rPr lang="en-US" sz="1600" dirty="0">
                <a:solidFill>
                  <a:srgbClr val="F725AC"/>
                </a:solidFill>
              </a:rPr>
              <a:t>THz link</a:t>
            </a:r>
          </a:p>
        </p:txBody>
      </p:sp>
      <p:cxnSp>
        <p:nvCxnSpPr>
          <p:cNvPr id="67" name="Straight Connector 66"/>
          <p:cNvCxnSpPr>
            <a:stCxn id="4" idx="2"/>
            <a:endCxn id="16" idx="0"/>
          </p:cNvCxnSpPr>
          <p:nvPr/>
        </p:nvCxnSpPr>
        <p:spPr bwMode="auto">
          <a:xfrm flipH="1">
            <a:off x="3517963" y="4358452"/>
            <a:ext cx="145821" cy="252264"/>
          </a:xfrm>
          <a:prstGeom prst="line">
            <a:avLst/>
          </a:prstGeom>
          <a:blipFill dpi="0" rotWithShape="0">
            <a:blip r:embed="rId5"/>
            <a:srcRect/>
            <a:tile tx="0" ty="0" sx="100000" sy="100000" flip="none" algn="tl"/>
          </a:blipFill>
          <a:ln w="25400" cap="flat" cmpd="sng" algn="ctr">
            <a:solidFill>
              <a:srgbClr val="00B0F0"/>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2" name="Rectangle 71"/>
          <p:cNvSpPr/>
          <p:nvPr/>
        </p:nvSpPr>
        <p:spPr>
          <a:xfrm>
            <a:off x="179512" y="771550"/>
            <a:ext cx="8814530" cy="2031325"/>
          </a:xfrm>
          <a:prstGeom prst="rect">
            <a:avLst/>
          </a:prstGeom>
        </p:spPr>
        <p:txBody>
          <a:bodyPr wrap="square">
            <a:spAutoFit/>
          </a:bodyPr>
          <a:lstStyle/>
          <a:p>
            <a:pPr marL="165100" indent="-165100" algn="l">
              <a:buFont typeface="Arial" panose="020B0604020202020204" pitchFamily="34" charset="0"/>
              <a:buChar char="•"/>
            </a:pPr>
            <a:r>
              <a:rPr lang="en-US" dirty="0">
                <a:solidFill>
                  <a:schemeClr val="bg2">
                    <a:lumMod val="10000"/>
                  </a:schemeClr>
                </a:solidFill>
              </a:rPr>
              <a:t>Addressed several challenges in the design of medium access protocols for short-range wireless networks that can operate in distinct spectrum band(s). </a:t>
            </a:r>
          </a:p>
          <a:p>
            <a:pPr marL="165100" indent="-165100" algn="l">
              <a:buFont typeface="Arial" panose="020B0604020202020204" pitchFamily="34" charset="0"/>
              <a:buChar char="•"/>
            </a:pPr>
            <a:r>
              <a:rPr lang="en-US" dirty="0">
                <a:solidFill>
                  <a:schemeClr val="bg2">
                    <a:lumMod val="10000"/>
                  </a:schemeClr>
                </a:solidFill>
              </a:rPr>
              <a:t>Researchers will greatly benefit from the publicly available code base, protocols, analytical models, algorithms and the insights resulting from simulation-based case studies.</a:t>
            </a:r>
            <a:endParaRPr lang="en-US" sz="2400" dirty="0">
              <a:solidFill>
                <a:schemeClr val="bg2">
                  <a:lumMod val="10000"/>
                </a:schemeClr>
              </a:solidFill>
            </a:endParaRPr>
          </a:p>
        </p:txBody>
      </p:sp>
      <p:grpSp>
        <p:nvGrpSpPr>
          <p:cNvPr id="86" name="Group 85"/>
          <p:cNvGrpSpPr/>
          <p:nvPr/>
        </p:nvGrpSpPr>
        <p:grpSpPr>
          <a:xfrm>
            <a:off x="3368403" y="2896801"/>
            <a:ext cx="254275" cy="711390"/>
            <a:chOff x="9571514" y="3639020"/>
            <a:chExt cx="358222" cy="702201"/>
          </a:xfrm>
        </p:grpSpPr>
        <p:sp>
          <p:nvSpPr>
            <p:cNvPr id="87" name="Isosceles Triangle 86"/>
            <p:cNvSpPr/>
            <p:nvPr/>
          </p:nvSpPr>
          <p:spPr>
            <a:xfrm>
              <a:off x="9677988" y="3863170"/>
              <a:ext cx="138780" cy="478051"/>
            </a:xfrm>
            <a:prstGeom prst="triangle">
              <a:avLst>
                <a:gd name="adj" fmla="val 48063"/>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88" name="Rectangle 18"/>
            <p:cNvSpPr/>
            <p:nvPr/>
          </p:nvSpPr>
          <p:spPr>
            <a:xfrm flipH="1">
              <a:off x="9764401" y="3647064"/>
              <a:ext cx="165334" cy="303265"/>
            </a:xfrm>
            <a:custGeom>
              <a:avLst/>
              <a:gdLst>
                <a:gd name="connsiteX0" fmla="*/ 0 w 383458"/>
                <a:gd name="connsiteY0" fmla="*/ 0 h 717420"/>
                <a:gd name="connsiteX1" fmla="*/ 383458 w 383458"/>
                <a:gd name="connsiteY1" fmla="*/ 0 h 717420"/>
                <a:gd name="connsiteX2" fmla="*/ 383458 w 383458"/>
                <a:gd name="connsiteY2" fmla="*/ 717420 h 717420"/>
                <a:gd name="connsiteX3" fmla="*/ 0 w 383458"/>
                <a:gd name="connsiteY3" fmla="*/ 717420 h 717420"/>
                <a:gd name="connsiteX4" fmla="*/ 0 w 383458"/>
                <a:gd name="connsiteY4" fmla="*/ 0 h 717420"/>
                <a:gd name="connsiteX0" fmla="*/ 0 w 481781"/>
                <a:gd name="connsiteY0" fmla="*/ 88490 h 805910"/>
                <a:gd name="connsiteX1" fmla="*/ 481781 w 481781"/>
                <a:gd name="connsiteY1" fmla="*/ 0 h 805910"/>
                <a:gd name="connsiteX2" fmla="*/ 383458 w 481781"/>
                <a:gd name="connsiteY2" fmla="*/ 805910 h 805910"/>
                <a:gd name="connsiteX3" fmla="*/ 0 w 481781"/>
                <a:gd name="connsiteY3" fmla="*/ 805910 h 805910"/>
                <a:gd name="connsiteX4" fmla="*/ 0 w 481781"/>
                <a:gd name="connsiteY4" fmla="*/ 88490 h 805910"/>
                <a:gd name="connsiteX0" fmla="*/ 0 w 481781"/>
                <a:gd name="connsiteY0" fmla="*/ 88490 h 805910"/>
                <a:gd name="connsiteX1" fmla="*/ 481781 w 481781"/>
                <a:gd name="connsiteY1" fmla="*/ 0 h 805910"/>
                <a:gd name="connsiteX2" fmla="*/ 452283 w 481781"/>
                <a:gd name="connsiteY2" fmla="*/ 658426 h 805910"/>
                <a:gd name="connsiteX3" fmla="*/ 0 w 481781"/>
                <a:gd name="connsiteY3" fmla="*/ 805910 h 805910"/>
                <a:gd name="connsiteX4" fmla="*/ 0 w 481781"/>
                <a:gd name="connsiteY4" fmla="*/ 88490 h 805910"/>
                <a:gd name="connsiteX0" fmla="*/ 58994 w 481781"/>
                <a:gd name="connsiteY0" fmla="*/ 157315 h 805910"/>
                <a:gd name="connsiteX1" fmla="*/ 481781 w 481781"/>
                <a:gd name="connsiteY1" fmla="*/ 0 h 805910"/>
                <a:gd name="connsiteX2" fmla="*/ 452283 w 481781"/>
                <a:gd name="connsiteY2" fmla="*/ 658426 h 805910"/>
                <a:gd name="connsiteX3" fmla="*/ 0 w 481781"/>
                <a:gd name="connsiteY3" fmla="*/ 805910 h 805910"/>
                <a:gd name="connsiteX4" fmla="*/ 58994 w 481781"/>
                <a:gd name="connsiteY4" fmla="*/ 157315 h 805910"/>
                <a:gd name="connsiteX0" fmla="*/ 0 w 481781"/>
                <a:gd name="connsiteY0" fmla="*/ 88489 h 805910"/>
                <a:gd name="connsiteX1" fmla="*/ 481781 w 481781"/>
                <a:gd name="connsiteY1" fmla="*/ 0 h 805910"/>
                <a:gd name="connsiteX2" fmla="*/ 452283 w 481781"/>
                <a:gd name="connsiteY2" fmla="*/ 658426 h 805910"/>
                <a:gd name="connsiteX3" fmla="*/ 0 w 481781"/>
                <a:gd name="connsiteY3" fmla="*/ 805910 h 805910"/>
                <a:gd name="connsiteX4" fmla="*/ 0 w 481781"/>
                <a:gd name="connsiteY4" fmla="*/ 88489 h 805910"/>
                <a:gd name="connsiteX0" fmla="*/ 0 w 481781"/>
                <a:gd name="connsiteY0" fmla="*/ 88489 h 805910"/>
                <a:gd name="connsiteX1" fmla="*/ 481781 w 481781"/>
                <a:gd name="connsiteY1" fmla="*/ 0 h 805910"/>
                <a:gd name="connsiteX2" fmla="*/ 344128 w 481781"/>
                <a:gd name="connsiteY2" fmla="*/ 668258 h 805910"/>
                <a:gd name="connsiteX3" fmla="*/ 0 w 481781"/>
                <a:gd name="connsiteY3" fmla="*/ 805910 h 805910"/>
                <a:gd name="connsiteX4" fmla="*/ 0 w 481781"/>
                <a:gd name="connsiteY4" fmla="*/ 88489 h 805910"/>
                <a:gd name="connsiteX0" fmla="*/ 0 w 344129"/>
                <a:gd name="connsiteY0" fmla="*/ 137650 h 855071"/>
                <a:gd name="connsiteX1" fmla="*/ 344129 w 344129"/>
                <a:gd name="connsiteY1" fmla="*/ 0 h 855071"/>
                <a:gd name="connsiteX2" fmla="*/ 344128 w 344129"/>
                <a:gd name="connsiteY2" fmla="*/ 717419 h 855071"/>
                <a:gd name="connsiteX3" fmla="*/ 0 w 344129"/>
                <a:gd name="connsiteY3" fmla="*/ 855071 h 855071"/>
                <a:gd name="connsiteX4" fmla="*/ 0 w 344129"/>
                <a:gd name="connsiteY4" fmla="*/ 137650 h 855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129" h="855071">
                  <a:moveTo>
                    <a:pt x="0" y="137650"/>
                  </a:moveTo>
                  <a:lnTo>
                    <a:pt x="344129" y="0"/>
                  </a:lnTo>
                  <a:cubicBezTo>
                    <a:pt x="344129" y="239140"/>
                    <a:pt x="344128" y="478279"/>
                    <a:pt x="344128" y="717419"/>
                  </a:cubicBezTo>
                  <a:lnTo>
                    <a:pt x="0" y="855071"/>
                  </a:lnTo>
                  <a:lnTo>
                    <a:pt x="0" y="137650"/>
                  </a:lnTo>
                  <a:close/>
                </a:path>
              </a:pathLst>
            </a:custGeom>
            <a:solidFill>
              <a:schemeClr val="bg2">
                <a:lumMod val="90000"/>
              </a:schemeClr>
            </a:solidFill>
            <a:ln>
              <a:solidFill>
                <a:srgbClr val="484C4E"/>
              </a:solidFill>
            </a:ln>
          </p:spPr>
          <p:style>
            <a:lnRef idx="2">
              <a:schemeClr val="accent1"/>
            </a:lnRef>
            <a:fillRef idx="1">
              <a:schemeClr val="lt1"/>
            </a:fillRef>
            <a:effectRef idx="0">
              <a:schemeClr val="accent1"/>
            </a:effectRef>
            <a:fontRef idx="minor">
              <a:schemeClr val="dk1"/>
            </a:fontRef>
          </p:style>
          <p:txBody>
            <a:bodyPr rtlCol="0" anchor="ctr"/>
            <a:lstStyle/>
            <a:p>
              <a:pPr defTabSz="914377"/>
              <a:endParaRPr lang="en-US" kern="0" dirty="0">
                <a:solidFill>
                  <a:sysClr val="windowText" lastClr="000000"/>
                </a:solidFill>
              </a:endParaRPr>
            </a:p>
          </p:txBody>
        </p:sp>
        <p:sp>
          <p:nvSpPr>
            <p:cNvPr id="89" name="Rectangle 88"/>
            <p:cNvSpPr/>
            <p:nvPr/>
          </p:nvSpPr>
          <p:spPr>
            <a:xfrm>
              <a:off x="9571514" y="3712541"/>
              <a:ext cx="358222" cy="316117"/>
            </a:xfrm>
            <a:prstGeom prst="rect">
              <a:avLst/>
            </a:prstGeom>
            <a:solidFill>
              <a:schemeClr val="bg2">
                <a:lumMod val="90000"/>
              </a:schemeClr>
            </a:solidFill>
            <a:ln>
              <a:solidFill>
                <a:srgbClr val="484C4E"/>
              </a:solidFill>
            </a:ln>
          </p:spPr>
          <p:style>
            <a:lnRef idx="2">
              <a:schemeClr val="accent1"/>
            </a:lnRef>
            <a:fillRef idx="1">
              <a:schemeClr val="lt1"/>
            </a:fillRef>
            <a:effectRef idx="0">
              <a:schemeClr val="accent1"/>
            </a:effectRef>
            <a:fontRef idx="minor">
              <a:schemeClr val="dk1"/>
            </a:fontRef>
          </p:style>
          <p:txBody>
            <a:bodyPr rtlCol="0" anchor="ctr"/>
            <a:lstStyle/>
            <a:p>
              <a:pPr defTabSz="914377"/>
              <a:endParaRPr lang="en-US" kern="0">
                <a:solidFill>
                  <a:sysClr val="windowText" lastClr="000000"/>
                </a:solidFill>
              </a:endParaRPr>
            </a:p>
          </p:txBody>
        </p:sp>
        <p:sp>
          <p:nvSpPr>
            <p:cNvPr id="90" name="Rectangle 89"/>
            <p:cNvSpPr/>
            <p:nvPr/>
          </p:nvSpPr>
          <p:spPr>
            <a:xfrm>
              <a:off x="9727076" y="3764967"/>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1" name="Rectangle 90"/>
            <p:cNvSpPr/>
            <p:nvPr/>
          </p:nvSpPr>
          <p:spPr>
            <a:xfrm>
              <a:off x="9822361" y="3767571"/>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2" name="Rectangle 91"/>
            <p:cNvSpPr/>
            <p:nvPr/>
          </p:nvSpPr>
          <p:spPr>
            <a:xfrm>
              <a:off x="9626624" y="3767571"/>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3" name="Rectangle 92"/>
            <p:cNvSpPr/>
            <p:nvPr/>
          </p:nvSpPr>
          <p:spPr>
            <a:xfrm>
              <a:off x="9727076" y="3854118"/>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4" name="Rectangle 93"/>
            <p:cNvSpPr/>
            <p:nvPr/>
          </p:nvSpPr>
          <p:spPr>
            <a:xfrm>
              <a:off x="9822362" y="3856722"/>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5" name="Rectangle 94"/>
            <p:cNvSpPr/>
            <p:nvPr/>
          </p:nvSpPr>
          <p:spPr>
            <a:xfrm>
              <a:off x="9626623" y="3856722"/>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6" name="Rectangle 95"/>
            <p:cNvSpPr/>
            <p:nvPr/>
          </p:nvSpPr>
          <p:spPr>
            <a:xfrm>
              <a:off x="9728191" y="3934875"/>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7" name="Rectangle 96"/>
            <p:cNvSpPr/>
            <p:nvPr/>
          </p:nvSpPr>
          <p:spPr>
            <a:xfrm>
              <a:off x="9826951" y="3937479"/>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sp>
          <p:nvSpPr>
            <p:cNvPr id="98" name="Rectangle 97"/>
            <p:cNvSpPr/>
            <p:nvPr/>
          </p:nvSpPr>
          <p:spPr>
            <a:xfrm>
              <a:off x="9631213" y="3937479"/>
              <a:ext cx="42710" cy="44286"/>
            </a:xfrm>
            <a:prstGeom prst="rect">
              <a:avLst/>
            </a:prstGeom>
            <a:solidFill>
              <a:schemeClr val="bg2">
                <a:lumMod val="90000"/>
              </a:schemeClr>
            </a:solidFill>
            <a:ln>
              <a:solidFill>
                <a:srgbClr val="484C4E"/>
              </a:solidFill>
            </a:ln>
          </p:spPr>
          <p:style>
            <a:lnRef idx="1">
              <a:schemeClr val="accent1"/>
            </a:lnRef>
            <a:fillRef idx="3">
              <a:schemeClr val="accent1"/>
            </a:fillRef>
            <a:effectRef idx="2">
              <a:schemeClr val="accent1"/>
            </a:effectRef>
            <a:fontRef idx="minor">
              <a:schemeClr val="lt1"/>
            </a:fontRef>
          </p:style>
          <p:txBody>
            <a:bodyPr rtlCol="0" anchor="ctr"/>
            <a:lstStyle/>
            <a:p>
              <a:pPr defTabSz="914377"/>
              <a:endParaRPr lang="en-US" kern="0">
                <a:solidFill>
                  <a:sysClr val="windowText" lastClr="000000"/>
                </a:solidFill>
              </a:endParaRPr>
            </a:p>
          </p:txBody>
        </p:sp>
        <p:cxnSp>
          <p:nvCxnSpPr>
            <p:cNvPr id="99" name="Straight Connector 98"/>
            <p:cNvCxnSpPr/>
            <p:nvPr/>
          </p:nvCxnSpPr>
          <p:spPr>
            <a:xfrm flipV="1">
              <a:off x="9572889" y="3639020"/>
              <a:ext cx="192888" cy="72942"/>
            </a:xfrm>
            <a:prstGeom prst="line">
              <a:avLst/>
            </a:prstGeom>
            <a:solidFill>
              <a:schemeClr val="bg2">
                <a:lumMod val="90000"/>
              </a:schemeClr>
            </a:solidFill>
            <a:ln>
              <a:solidFill>
                <a:srgbClr val="484C4E"/>
              </a:solidFill>
            </a:ln>
          </p:spPr>
          <p:style>
            <a:lnRef idx="2">
              <a:schemeClr val="accent1"/>
            </a:lnRef>
            <a:fillRef idx="0">
              <a:schemeClr val="accent1"/>
            </a:fillRef>
            <a:effectRef idx="1">
              <a:schemeClr val="accent1"/>
            </a:effectRef>
            <a:fontRef idx="minor">
              <a:schemeClr val="tx1"/>
            </a:fontRef>
          </p:style>
        </p:cxnSp>
      </p:grpSp>
      <p:sp>
        <p:nvSpPr>
          <p:cNvPr id="101" name="TextBox 100"/>
          <p:cNvSpPr txBox="1"/>
          <p:nvPr/>
        </p:nvSpPr>
        <p:spPr>
          <a:xfrm>
            <a:off x="3442511" y="2754515"/>
            <a:ext cx="1633545" cy="584775"/>
          </a:xfrm>
          <a:prstGeom prst="rect">
            <a:avLst/>
          </a:prstGeom>
          <a:noFill/>
        </p:spPr>
        <p:txBody>
          <a:bodyPr wrap="square" rtlCol="0">
            <a:spAutoFit/>
          </a:bodyPr>
          <a:lstStyle/>
          <a:p>
            <a:r>
              <a:rPr lang="en-US" sz="1600" dirty="0">
                <a:solidFill>
                  <a:schemeClr val="bg2">
                    <a:lumMod val="10000"/>
                  </a:schemeClr>
                </a:solidFill>
              </a:rPr>
              <a:t>WIRELESS BACKHAUL</a:t>
            </a:r>
          </a:p>
        </p:txBody>
      </p:sp>
      <p:sp>
        <p:nvSpPr>
          <p:cNvPr id="103" name="TextBox 102"/>
          <p:cNvSpPr txBox="1"/>
          <p:nvPr/>
        </p:nvSpPr>
        <p:spPr>
          <a:xfrm>
            <a:off x="244333" y="3057365"/>
            <a:ext cx="2892322" cy="707886"/>
          </a:xfrm>
          <a:prstGeom prst="rect">
            <a:avLst/>
          </a:prstGeom>
          <a:noFill/>
        </p:spPr>
        <p:txBody>
          <a:bodyPr wrap="square" rtlCol="0">
            <a:spAutoFit/>
          </a:bodyPr>
          <a:lstStyle/>
          <a:p>
            <a:r>
              <a:rPr lang="en-US" sz="2000" b="1" dirty="0" err="1">
                <a:solidFill>
                  <a:schemeClr val="bg2">
                    <a:lumMod val="10000"/>
                  </a:schemeClr>
                </a:solidFill>
                <a:latin typeface="+mj-lt"/>
                <a:cs typeface="Times New Roman" panose="02020603050405020304" pitchFamily="18" charset="0"/>
              </a:rPr>
              <a:t>μWave</a:t>
            </a:r>
            <a:r>
              <a:rPr lang="en-US" sz="2000" b="1" dirty="0">
                <a:solidFill>
                  <a:schemeClr val="bg2">
                    <a:lumMod val="10000"/>
                  </a:schemeClr>
                </a:solidFill>
                <a:latin typeface="+mj-lt"/>
                <a:cs typeface="Times New Roman" panose="02020603050405020304" pitchFamily="18" charset="0"/>
              </a:rPr>
              <a:t>/</a:t>
            </a:r>
            <a:r>
              <a:rPr lang="en-US" sz="2000" b="1" dirty="0" err="1">
                <a:solidFill>
                  <a:schemeClr val="bg2">
                    <a:lumMod val="10000"/>
                  </a:schemeClr>
                </a:solidFill>
                <a:latin typeface="+mj-lt"/>
              </a:rPr>
              <a:t>mmWave</a:t>
            </a:r>
            <a:r>
              <a:rPr lang="en-US" sz="2000" b="1" dirty="0">
                <a:solidFill>
                  <a:schemeClr val="bg2">
                    <a:lumMod val="10000"/>
                  </a:schemeClr>
                </a:solidFill>
                <a:latin typeface="+mj-lt"/>
              </a:rPr>
              <a:t>/THz AERIAL NETWORKS</a:t>
            </a:r>
          </a:p>
        </p:txBody>
      </p:sp>
      <p:sp>
        <p:nvSpPr>
          <p:cNvPr id="105" name="TextBox 104"/>
          <p:cNvSpPr txBox="1"/>
          <p:nvPr/>
        </p:nvSpPr>
        <p:spPr>
          <a:xfrm rot="432694">
            <a:off x="2125875" y="4032444"/>
            <a:ext cx="1183721" cy="338554"/>
          </a:xfrm>
          <a:prstGeom prst="rect">
            <a:avLst/>
          </a:prstGeom>
          <a:noFill/>
        </p:spPr>
        <p:txBody>
          <a:bodyPr wrap="none" rtlCol="0">
            <a:spAutoFit/>
          </a:bodyPr>
          <a:lstStyle/>
          <a:p>
            <a:r>
              <a:rPr lang="en-US" sz="1600" dirty="0" err="1">
                <a:solidFill>
                  <a:srgbClr val="F1600F"/>
                </a:solidFill>
                <a:cs typeface="Times New Roman" panose="02020603050405020304" pitchFamily="18" charset="0"/>
              </a:rPr>
              <a:t>μWave</a:t>
            </a:r>
            <a:r>
              <a:rPr lang="en-US" sz="1600" dirty="0">
                <a:solidFill>
                  <a:srgbClr val="F1600F"/>
                </a:solidFill>
              </a:rPr>
              <a:t> link</a:t>
            </a:r>
          </a:p>
        </p:txBody>
      </p:sp>
      <p:sp>
        <p:nvSpPr>
          <p:cNvPr id="106" name="TextBox 105"/>
          <p:cNvSpPr txBox="1"/>
          <p:nvPr/>
        </p:nvSpPr>
        <p:spPr>
          <a:xfrm>
            <a:off x="496673" y="4371950"/>
            <a:ext cx="2491151" cy="584775"/>
          </a:xfrm>
          <a:prstGeom prst="rect">
            <a:avLst/>
          </a:prstGeom>
          <a:noFill/>
        </p:spPr>
        <p:txBody>
          <a:bodyPr wrap="square" rtlCol="0">
            <a:spAutoFit/>
          </a:bodyPr>
          <a:lstStyle/>
          <a:p>
            <a:r>
              <a:rPr lang="en-US" sz="1600" dirty="0">
                <a:solidFill>
                  <a:schemeClr val="bg2">
                    <a:lumMod val="10000"/>
                  </a:schemeClr>
                </a:solidFill>
              </a:rPr>
              <a:t>DYNAMIC SPECTRUM SWITCHING</a:t>
            </a:r>
          </a:p>
        </p:txBody>
      </p:sp>
      <p:cxnSp>
        <p:nvCxnSpPr>
          <p:cNvPr id="107" name="Straight Connector 106"/>
          <p:cNvCxnSpPr>
            <a:stCxn id="4" idx="1"/>
          </p:cNvCxnSpPr>
          <p:nvPr/>
        </p:nvCxnSpPr>
        <p:spPr bwMode="auto">
          <a:xfrm flipH="1" flipV="1">
            <a:off x="2267744" y="3975781"/>
            <a:ext cx="882425" cy="112806"/>
          </a:xfrm>
          <a:prstGeom prst="line">
            <a:avLst/>
          </a:prstGeom>
          <a:blipFill dpi="0" rotWithShape="0">
            <a:blip r:embed="rId5"/>
            <a:srcRect/>
            <a:tile tx="0" ty="0" sx="100000" sy="100000" flip="none" algn="tl"/>
          </a:blipFill>
          <a:ln w="25400" cap="flat" cmpd="sng" algn="ctr">
            <a:solidFill>
              <a:srgbClr val="F1600F"/>
            </a:solidFill>
            <a:prstDash val="sysDot"/>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52170555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Title &amp; Subtitle">
  <a:themeElements>
    <a:clrScheme name="Value - Default Color">
      <a:dk1>
        <a:srgbClr val="2F3F4A"/>
      </a:dk1>
      <a:lt1>
        <a:srgbClr val="FFFFFF"/>
      </a:lt1>
      <a:dk2>
        <a:srgbClr val="2F3F4A"/>
      </a:dk2>
      <a:lt2>
        <a:srgbClr val="D8DADB"/>
      </a:lt2>
      <a:accent1>
        <a:srgbClr val="368FE2"/>
      </a:accent1>
      <a:accent2>
        <a:srgbClr val="E52739"/>
      </a:accent2>
      <a:accent3>
        <a:srgbClr val="F0872A"/>
      </a:accent3>
      <a:accent4>
        <a:srgbClr val="7CB349"/>
      </a:accent4>
      <a:accent5>
        <a:srgbClr val="505050"/>
      </a:accent5>
      <a:accent6>
        <a:srgbClr val="809295"/>
      </a:accent6>
      <a:hlink>
        <a:srgbClr val="368FE2"/>
      </a:hlink>
      <a:folHlink>
        <a:srgbClr val="7CB349"/>
      </a:folHlink>
    </a:clrScheme>
    <a:fontScheme name="Title &amp; Subtitle">
      <a:majorFont>
        <a:latin typeface="Gill Sans"/>
        <a:ea typeface="Heiti SC Light"/>
        <a:cs typeface="Heiti SC Light"/>
      </a:majorFont>
      <a:minorFont>
        <a:latin typeface="Gill Sans"/>
        <a:ea typeface="Heiti SC Light"/>
        <a:cs typeface="Heiti SC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25400" cap="flat" cmpd="sng" algn="ctr">
          <a:noFill/>
          <a:prstDash val="solid"/>
          <a:round/>
          <a:headEnd type="none" w="med" len="med"/>
          <a:tailEnd type="none" w="med" len="med"/>
        </a:ln>
        <a:effectLst/>
        <a:extLst/>
      </a:spPr>
      <a:bodyPr vert="horz" wrap="square" lIns="91440" tIns="45720" rIns="91440" bIns="45720" numCol="1" rtlCol="0"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5600" b="0" i="0" u="none" strike="noStrike" cap="none" normalizeH="0" baseline="0">
            <a:ln>
              <a:noFill/>
            </a:ln>
            <a:solidFill>
              <a:schemeClr val="tx1"/>
            </a:solidFill>
            <a:effectLst/>
            <a:latin typeface="Gill Sans" charset="0"/>
            <a:ea typeface="Heiti SC Light" charset="0"/>
            <a:cs typeface="Heiti SC Light"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chemeClr val="tx1"/>
            </a:solidFill>
            <a:effectLst/>
            <a:latin typeface="Gill Sans" charset="0"/>
            <a:ea typeface="Heiti SC Light" charset="0"/>
            <a:cs typeface="Heiti SC Light"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35560</TotalTime>
  <Pages>0</Pages>
  <Words>4150</Words>
  <Characters>0</Characters>
  <Application>Microsoft Office PowerPoint</Application>
  <PresentationFormat>On-screen Show (16:9)</PresentationFormat>
  <Lines>0</Lines>
  <Paragraphs>626</Paragraphs>
  <Slides>45</Slides>
  <Notes>45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45</vt:i4>
      </vt:variant>
    </vt:vector>
  </HeadingPairs>
  <TitlesOfParts>
    <vt:vector size="63" baseType="lpstr">
      <vt:lpstr>ＭＳ Ｐゴシック</vt:lpstr>
      <vt:lpstr>arial</vt:lpstr>
      <vt:lpstr>arial</vt:lpstr>
      <vt:lpstr>Bebas Neue</vt:lpstr>
      <vt:lpstr>Cabin</vt:lpstr>
      <vt:lpstr>Calibri</vt:lpstr>
      <vt:lpstr>Cambria Math</vt:lpstr>
      <vt:lpstr>Gill Sans</vt:lpstr>
      <vt:lpstr>Heiti SC Light</vt:lpstr>
      <vt:lpstr>Lucida Handwriting</vt:lpstr>
      <vt:lpstr>Montserrat-Regular</vt:lpstr>
      <vt:lpstr>NimbusRomNo9L-Regu</vt:lpstr>
      <vt:lpstr>NimbusRomNo9L-ReguItal</vt:lpstr>
      <vt:lpstr>Open Sans</vt:lpstr>
      <vt:lpstr>Source Sans Pro</vt:lpstr>
      <vt:lpstr>Times New Roman</vt:lpstr>
      <vt:lpstr>Wingdings</vt:lpstr>
      <vt:lpstr>2_Title &amp; Subtitle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dc:creator>
  <cp:lastModifiedBy>Ram</cp:lastModifiedBy>
  <cp:revision>1535</cp:revision>
  <dcterms:modified xsi:type="dcterms:W3CDTF">2017-04-19T21:22:12Z</dcterms:modified>
</cp:coreProperties>
</file>