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93" r:id="rId2"/>
    <p:sldId id="319" r:id="rId3"/>
    <p:sldId id="310" r:id="rId4"/>
    <p:sldId id="311" r:id="rId5"/>
    <p:sldId id="301" r:id="rId6"/>
    <p:sldId id="323" r:id="rId7"/>
    <p:sldId id="313" r:id="rId8"/>
    <p:sldId id="303" r:id="rId9"/>
    <p:sldId id="312" r:id="rId10"/>
    <p:sldId id="302" r:id="rId11"/>
    <p:sldId id="299" r:id="rId12"/>
    <p:sldId id="296" r:id="rId13"/>
    <p:sldId id="315" r:id="rId14"/>
    <p:sldId id="292" r:id="rId15"/>
    <p:sldId id="300" r:id="rId16"/>
    <p:sldId id="283" r:id="rId17"/>
    <p:sldId id="277" r:id="rId18"/>
    <p:sldId id="297" r:id="rId19"/>
    <p:sldId id="306" r:id="rId20"/>
    <p:sldId id="305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00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429" autoAdjust="0"/>
    <p:restoredTop sz="93064" autoAdjust="0"/>
  </p:normalViewPr>
  <p:slideViewPr>
    <p:cSldViewPr snapToGrid="0">
      <p:cViewPr varScale="1">
        <p:scale>
          <a:sx n="101" d="100"/>
          <a:sy n="101" d="100"/>
        </p:scale>
        <p:origin x="6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20D727-EF77-4324-A184-398037E517DA}" type="datetimeFigureOut">
              <a:rPr lang="en-US" smtClean="0"/>
              <a:t>3/20/19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88D757-0AA8-4B69-BCFE-1D7FDDBBB9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56586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Tigers are the largest wild cats in the world.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Tigers are territorial</a:t>
            </a:r>
            <a:endParaRPr lang="en-US" kern="0" dirty="0">
              <a:ea typeface="ＭＳ Ｐゴシック" charset="-128"/>
            </a:endParaRP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kern="0" dirty="0">
                <a:ea typeface="ＭＳ Ｐゴシック" charset="-128"/>
              </a:rPr>
              <a:t>Tiger is the national animal of India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kern="0" dirty="0">
                <a:ea typeface="ＭＳ Ｐゴシック" charset="-128"/>
              </a:rPr>
              <a:t>Unlike lions, tigers are solitary hunters.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30143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Can go 2 weeks between meals; consumes 75 pounds of meat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Oldest fossils of modern tiger date 1.8 million years ago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Got retractable claws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Female tigers tend to be more aggressive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Female tigers stay stay longer with their mother before becoming independent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Pluck the hunted prey before they eat it</a:t>
            </a: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Langurs pee on the tigers from tree-top to show their disgust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3248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1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Tiger: Spy in the Jungle 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focuses on a female tiger and its 4 cubs in the 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Pench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 National Park. It is narrated by natural historian David Attenborough.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98387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6464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9659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Bengal tiger population around 40,000 tigers in 1947 (when India gained independence).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In the USA, there are no federal laws regulating the possession of exotic animals. You can buy a tiger online (a five-month-old tiger cub costs around US $14,000).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dirty="0"/>
              <a:t>“There could be more than 10,000 tigers living in secret across America,” </a:t>
            </a:r>
            <a:r>
              <a:rPr lang="en-US" sz="1200" dirty="0"/>
              <a:t>Business Insider, Jun. 2, 2016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57561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Tiger farms have proliferated in China in recent years, spurring demand for tiger hides, bones and other body parts.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$7B revenue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4046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44123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Benefits of tiger reserves: carbon storage, nutrient cycling, pollination, recreation.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effectLst/>
              </a:rPr>
              <a:t>Many of the benefits are </a:t>
            </a:r>
            <a:r>
              <a:rPr lang="en-US" b="1" dirty="0">
                <a:effectLst/>
              </a:rPr>
              <a:t>intangible</a:t>
            </a:r>
            <a:r>
              <a:rPr lang="en-US" dirty="0">
                <a:effectLst/>
              </a:rPr>
              <a:t> and have no market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96162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A tiger family depicted in a Korean scroll from the late 18th century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2646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Tigers breed well when given enough protection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177797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17296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6003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Tiger Reserve @Panna National Park, Madhya Pradesh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28592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24230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139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73878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4551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https://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youtu.be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/DTLIq-p0EAY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https://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cwsindia.org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/k-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ullas</a:t>
            </a: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-</a:t>
            </a:r>
            <a:r>
              <a:rPr kumimoji="0" lang="en-US" sz="1200" b="0" i="0" u="none" strike="noStrike" kern="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karanths</a:t>
            </a:r>
            <a:r>
              <a:rPr kumimoji="0" lang="en-US" sz="1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ＭＳ Ｐゴシック" charset="-128"/>
              </a:rPr>
              <a:t>-remarkable-keynote-address/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095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dirty="0" err="1"/>
              <a:t>MSTrIPES</a:t>
            </a:r>
            <a:r>
              <a:rPr lang="en-US" sz="1200" dirty="0"/>
              <a:t> - </a:t>
            </a:r>
            <a:r>
              <a:rPr lang="en-US" i="1" dirty="0"/>
              <a:t>Monitoring System for Tigers - Intensive Protection and Ecological Status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ＭＳ Ｐゴシック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388D757-0AA8-4B69-BCFE-1D7FDDBBB962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29697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942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772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44126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189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5289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26154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4428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75191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6112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6330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7017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E50256-1767-4B7C-A389-C2D760E801BB}" type="datetimeFigureOut">
              <a:rPr lang="en-US" smtClean="0"/>
              <a:t>3/20/19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22EE1B-F6C5-4EF9-9306-C22DC4A10F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7760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eg"/><Relationship Id="rId3" Type="http://schemas.openxmlformats.org/officeDocument/2006/relationships/image" Target="../media/image27.jpe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10" Type="http://schemas.openxmlformats.org/officeDocument/2006/relationships/image" Target="../media/image34.jpeg"/><Relationship Id="rId4" Type="http://schemas.openxmlformats.org/officeDocument/2006/relationships/image" Target="../media/image28.jpeg"/><Relationship Id="rId9" Type="http://schemas.openxmlformats.org/officeDocument/2006/relationships/image" Target="../media/image33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3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5.png"/><Relationship Id="rId5" Type="http://schemas.openxmlformats.org/officeDocument/2006/relationships/image" Target="../media/image44.jpeg"/><Relationship Id="rId4" Type="http://schemas.openxmlformats.org/officeDocument/2006/relationships/image" Target="../media/image43.jp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7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1.png"/><Relationship Id="rId5" Type="http://schemas.openxmlformats.org/officeDocument/2006/relationships/image" Target="../media/image50.jpeg"/><Relationship Id="rId4" Type="http://schemas.openxmlformats.org/officeDocument/2006/relationships/image" Target="../media/image4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5.tiff"/><Relationship Id="rId5" Type="http://schemas.openxmlformats.org/officeDocument/2006/relationships/image" Target="../media/image54.jpeg"/><Relationship Id="rId4" Type="http://schemas.openxmlformats.org/officeDocument/2006/relationships/image" Target="../media/image53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7" Type="http://schemas.openxmlformats.org/officeDocument/2006/relationships/image" Target="../media/image5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jpeg"/><Relationship Id="rId5" Type="http://schemas.openxmlformats.org/officeDocument/2006/relationships/image" Target="../media/image57.jpeg"/><Relationship Id="rId4" Type="http://schemas.openxmlformats.org/officeDocument/2006/relationships/image" Target="../media/image46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image" Target="../media/image64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Relationship Id="rId9" Type="http://schemas.openxmlformats.org/officeDocument/2006/relationships/image" Target="../media/image7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468260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MY TAKE ON TIGER CONSERVATION IN </a:t>
            </a:r>
            <a:r>
              <a:rPr lang="en-US" sz="4800" kern="0" dirty="0"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INDIA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A88E80A-B62C-8648-A3B2-90938902E2E8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>
          <a:xfrm>
            <a:off x="2216438" y="1299185"/>
            <a:ext cx="7269849" cy="4105304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B57B0C4-DB75-B84E-8655-37913315788E}"/>
              </a:ext>
            </a:extLst>
          </p:cNvPr>
          <p:cNvSpPr txBox="1"/>
          <p:nvPr/>
        </p:nvSpPr>
        <p:spPr>
          <a:xfrm>
            <a:off x="9838944" y="5669280"/>
            <a:ext cx="195284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Ram Subramanian</a:t>
            </a:r>
          </a:p>
          <a:p>
            <a:r>
              <a:rPr lang="en-US" b="1" dirty="0"/>
              <a:t>SWE, Routing BU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5A62C67E-0EE4-F446-A039-08ABCEA92BEF}"/>
              </a:ext>
            </a:extLst>
          </p:cNvPr>
          <p:cNvSpPr/>
          <p:nvPr/>
        </p:nvSpPr>
        <p:spPr>
          <a:xfrm>
            <a:off x="3953951" y="5484614"/>
            <a:ext cx="34020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The Bengal tiger (</a:t>
            </a:r>
            <a:r>
              <a:rPr lang="en-US" i="1" dirty="0"/>
              <a:t>Panthera tigris</a:t>
            </a:r>
            <a:r>
              <a:rPr lang="en-US" dirty="0"/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7482270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5" y="155425"/>
            <a:ext cx="11743783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TIGER FACTS YOU MIGHT NOT KNOW ALREADY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AD148B0-0121-8A45-B75F-649887BAB146}"/>
              </a:ext>
            </a:extLst>
          </p:cNvPr>
          <p:cNvSpPr txBox="1"/>
          <p:nvPr/>
        </p:nvSpPr>
        <p:spPr>
          <a:xfrm>
            <a:off x="457342" y="1214508"/>
            <a:ext cx="1112211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Cubs (sub-adults) do mock hunts with their mother as target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Tiger's saliva is a strong antibiotic - constantly licking the wound, it rarely goes septic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3200" dirty="0"/>
              <a:t>Only big cats that find waters irresistible and enjoys swimming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A8AB678-BD18-5C43-983E-79DDECC02BD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321575" y="3791209"/>
            <a:ext cx="3337946" cy="25324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A98F8A5-658E-B741-A570-AA2350CCDD7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22230" y="3791209"/>
            <a:ext cx="2513106" cy="2532401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9CAE0C15-346B-4449-86EF-B62B560BC36F}"/>
              </a:ext>
            </a:extLst>
          </p:cNvPr>
          <p:cNvSpPr/>
          <p:nvPr/>
        </p:nvSpPr>
        <p:spPr>
          <a:xfrm>
            <a:off x="6659521" y="5232272"/>
            <a:ext cx="51649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India is currently the only country with wild populations of both tiger and lion.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2F611BD-8CD7-9940-8D90-71BE69AC723A}"/>
              </a:ext>
            </a:extLst>
          </p:cNvPr>
          <p:cNvSpPr/>
          <p:nvPr/>
        </p:nvSpPr>
        <p:spPr>
          <a:xfrm>
            <a:off x="6659521" y="4401275"/>
            <a:ext cx="516497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India is home to </a:t>
            </a:r>
            <a:r>
              <a:rPr lang="en-US" sz="2400" b="1" dirty="0"/>
              <a:t>70 percent </a:t>
            </a:r>
            <a:r>
              <a:rPr lang="en-US" sz="2400" dirty="0"/>
              <a:t>of tigers in the world.</a:t>
            </a:r>
            <a:endParaRPr lang="en-US" sz="2400" kern="0" dirty="0">
              <a:ea typeface="ＭＳ Ｐゴシック" charset="-128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23E0903-B2AA-C748-A5CA-ABE35746CC15}"/>
              </a:ext>
            </a:extLst>
          </p:cNvPr>
          <p:cNvSpPr/>
          <p:nvPr/>
        </p:nvSpPr>
        <p:spPr>
          <a:xfrm>
            <a:off x="6659521" y="3939610"/>
            <a:ext cx="49199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24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What’s unique about wildlife in India?</a:t>
            </a:r>
          </a:p>
        </p:txBody>
      </p:sp>
    </p:spTree>
    <p:extLst>
      <p:ext uri="{BB962C8B-B14F-4D97-AF65-F5344CB8AC3E}">
        <p14:creationId xmlns:p14="http://schemas.microsoft.com/office/powerpoint/2010/main" val="22260281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>
            <a:extLst>
              <a:ext uri="{FF2B5EF4-FFF2-40B4-BE49-F238E27FC236}">
                <a16:creationId xmlns:a16="http://schemas.microsoft.com/office/drawing/2014/main" id="{309131FC-40CF-9A4F-9817-B18A40AF584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6" y="1100850"/>
            <a:ext cx="3351392" cy="2234261"/>
          </a:xfrm>
          <a:prstGeom prst="rect">
            <a:avLst/>
          </a:prstGeom>
        </p:spPr>
      </p:pic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OPEN JEEP SAFARI @PENCH TIGER RESERVE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55F3378E-539A-3D41-A56A-14AA4EFC1B2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61801" y="3902306"/>
            <a:ext cx="3448812" cy="2299208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E4FAEB8A-514C-654F-852B-165DFFEEA42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48231" y="1094252"/>
            <a:ext cx="3774418" cy="251627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DC2500C0-8335-C844-B56F-68F4103C8FCC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95962" y="1190595"/>
            <a:ext cx="3485388" cy="2323592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854EDD1-228A-6444-82CA-A2D83C1B695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23483" y="3850062"/>
            <a:ext cx="3623913" cy="2415942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D6C935A5-F3E0-1B45-935B-9A37AE1E93E3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007" y="3785572"/>
            <a:ext cx="3623913" cy="2415942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61244AD-5220-4E45-A94D-6F1CFD36836C}"/>
              </a:ext>
            </a:extLst>
          </p:cNvPr>
          <p:cNvGrpSpPr/>
          <p:nvPr/>
        </p:nvGrpSpPr>
        <p:grpSpPr>
          <a:xfrm>
            <a:off x="5195628" y="2732430"/>
            <a:ext cx="1962912" cy="1875918"/>
            <a:chOff x="1017766" y="1280021"/>
            <a:chExt cx="1962912" cy="1875918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296C0C68-92F2-624B-9B31-C35C7553A4FC}"/>
                </a:ext>
              </a:extLst>
            </p:cNvPr>
            <p:cNvGrpSpPr/>
            <p:nvPr/>
          </p:nvGrpSpPr>
          <p:grpSpPr>
            <a:xfrm>
              <a:off x="1017766" y="1280021"/>
              <a:ext cx="1962912" cy="1875918"/>
              <a:chOff x="9680448" y="3401568"/>
              <a:chExt cx="1962912" cy="1875918"/>
            </a:xfrm>
          </p:grpSpPr>
          <p:sp>
            <p:nvSpPr>
              <p:cNvPr id="2" name="Oval 1">
                <a:extLst>
                  <a:ext uri="{FF2B5EF4-FFF2-40B4-BE49-F238E27FC236}">
                    <a16:creationId xmlns:a16="http://schemas.microsoft.com/office/drawing/2014/main" id="{7DAE727C-F5DD-0C47-8B4D-488154FB5CF7}"/>
                  </a:ext>
                </a:extLst>
              </p:cNvPr>
              <p:cNvSpPr/>
              <p:nvPr/>
            </p:nvSpPr>
            <p:spPr>
              <a:xfrm>
                <a:off x="9680448" y="3401568"/>
                <a:ext cx="1962912" cy="1875918"/>
              </a:xfrm>
              <a:prstGeom prst="ellipse">
                <a:avLst/>
              </a:prstGeom>
              <a:solidFill>
                <a:srgbClr val="92D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" name="Oval 2">
                <a:extLst>
                  <a:ext uri="{FF2B5EF4-FFF2-40B4-BE49-F238E27FC236}">
                    <a16:creationId xmlns:a16="http://schemas.microsoft.com/office/drawing/2014/main" id="{6214479D-9F9C-A543-8717-291A06228D88}"/>
                  </a:ext>
                </a:extLst>
              </p:cNvPr>
              <p:cNvSpPr/>
              <p:nvPr/>
            </p:nvSpPr>
            <p:spPr>
              <a:xfrm>
                <a:off x="10186416" y="3882327"/>
                <a:ext cx="950976" cy="914400"/>
              </a:xfrm>
              <a:prstGeom prst="ellipse">
                <a:avLst/>
              </a:prstGeom>
              <a:solidFill>
                <a:srgbClr val="00B050"/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3AD300C-E8F4-1940-B13B-A2E055E35328}"/>
                  </a:ext>
                </a:extLst>
              </p:cNvPr>
              <p:cNvSpPr txBox="1"/>
              <p:nvPr/>
            </p:nvSpPr>
            <p:spPr>
              <a:xfrm>
                <a:off x="10042708" y="3512995"/>
                <a:ext cx="13673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rgbClr val="002060"/>
                    </a:solidFill>
                  </a:rPr>
                  <a:t>Buffer Zone</a:t>
                </a:r>
              </a:p>
            </p:txBody>
          </p:sp>
        </p:grpSp>
        <p:sp>
          <p:nvSpPr>
            <p:cNvPr id="10" name="Pie 9">
              <a:extLst>
                <a:ext uri="{FF2B5EF4-FFF2-40B4-BE49-F238E27FC236}">
                  <a16:creationId xmlns:a16="http://schemas.microsoft.com/office/drawing/2014/main" id="{D0F5391B-4D88-E54B-82AE-2BC7DBF2CE6A}"/>
                </a:ext>
              </a:extLst>
            </p:cNvPr>
            <p:cNvSpPr/>
            <p:nvPr/>
          </p:nvSpPr>
          <p:spPr>
            <a:xfrm rot="13157427">
              <a:off x="1522675" y="1783151"/>
              <a:ext cx="875366" cy="880306"/>
            </a:xfrm>
            <a:prstGeom prst="pie">
              <a:avLst>
                <a:gd name="adj1" fmla="val 13119585"/>
                <a:gd name="adj2" fmla="val 16200000"/>
              </a:avLst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6" name="Arc 5">
              <a:extLst>
                <a:ext uri="{FF2B5EF4-FFF2-40B4-BE49-F238E27FC236}">
                  <a16:creationId xmlns:a16="http://schemas.microsoft.com/office/drawing/2014/main" id="{7677809A-3C28-444C-BB6E-3B9B86674596}"/>
                </a:ext>
              </a:extLst>
            </p:cNvPr>
            <p:cNvSpPr/>
            <p:nvPr/>
          </p:nvSpPr>
          <p:spPr>
            <a:xfrm rot="4239825">
              <a:off x="1568653" y="2479644"/>
              <a:ext cx="294355" cy="187584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Arc 22">
              <a:extLst>
                <a:ext uri="{FF2B5EF4-FFF2-40B4-BE49-F238E27FC236}">
                  <a16:creationId xmlns:a16="http://schemas.microsoft.com/office/drawing/2014/main" id="{3D06DF92-F4CB-5746-B943-4A51023AD0B3}"/>
                </a:ext>
              </a:extLst>
            </p:cNvPr>
            <p:cNvSpPr/>
            <p:nvPr/>
          </p:nvSpPr>
          <p:spPr>
            <a:xfrm rot="15251031">
              <a:off x="1842973" y="2632044"/>
              <a:ext cx="294355" cy="187584"/>
            </a:xfrm>
            <a:prstGeom prst="arc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60E0F3F4-CE3F-1545-993C-A2DFED76A5B9}"/>
                </a:ext>
              </a:extLst>
            </p:cNvPr>
            <p:cNvSpPr txBox="1"/>
            <p:nvPr/>
          </p:nvSpPr>
          <p:spPr>
            <a:xfrm>
              <a:off x="1703566" y="1855861"/>
              <a:ext cx="6827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rgbClr val="002060"/>
                  </a:solidFill>
                </a:rPr>
                <a:t>Core Zone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E6C94031-3DA5-4943-988B-3E0333B48235}"/>
                </a:ext>
              </a:extLst>
            </p:cNvPr>
            <p:cNvSpPr txBox="1"/>
            <p:nvPr/>
          </p:nvSpPr>
          <p:spPr>
            <a:xfrm rot="576559">
              <a:off x="1387083" y="2702737"/>
              <a:ext cx="911854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solidFill>
                    <a:srgbClr val="002060"/>
                  </a:solidFill>
                </a:rPr>
                <a:t>Turia Gate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62298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4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OPEN JEEP SAFARI @PENCH TIGER RESERVE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DEA8AE31-9B2F-864E-B0C9-2E88FB3D0DAF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22731" y="1034394"/>
            <a:ext cx="4577591" cy="285292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BB81A8A3-67E7-EB45-93C5-55C4709B1FC4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461760" y="1121664"/>
            <a:ext cx="4218806" cy="2698229"/>
          </a:xfrm>
          <a:prstGeom prst="rect">
            <a:avLst/>
          </a:prstGeom>
        </p:spPr>
      </p:pic>
      <p:pic>
        <p:nvPicPr>
          <p:cNvPr id="26" name="VID_20181213_183359">
            <a:hlinkClick r:id="" action="ppaction://media"/>
            <a:extLst>
              <a:ext uri="{FF2B5EF4-FFF2-40B4-BE49-F238E27FC236}">
                <a16:creationId xmlns:a16="http://schemas.microsoft.com/office/drawing/2014/main" id="{E91872E4-810E-674B-9F36-C173A8088F8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3739037" y="4070062"/>
            <a:ext cx="4577591" cy="25748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4946928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6"/>
                </p:tgtEl>
              </p:cMediaNode>
            </p:video>
            <p:seq concurrent="1" nextAc="seek">
              <p:cTn id="3" restart="whenNotActive" fill="hold" evtFilter="cancelBubble" nodeType="interactiveSeq">
                <p:stCondLst>
                  <p:cond evt="onClick" delay="0">
                    <p:tgtEl>
                      <p:spTgt spid="2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" fill="hold">
                      <p:stCondLst>
                        <p:cond delay="0"/>
                      </p:stCondLst>
                      <p:childTnLst>
                        <p:par>
                          <p:cTn id="5" fill="hold">
                            <p:stCondLst>
                              <p:cond delay="0"/>
                            </p:stCondLst>
                            <p:childTnLst>
                              <p:par>
                                <p:cTn id="6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7" dur="1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6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KEY LEARNINGS FROM MY TRIP TO PENCH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D5270C-BD79-5443-B714-794C1C97AE7F}"/>
              </a:ext>
            </a:extLst>
          </p:cNvPr>
          <p:cNvSpPr/>
          <p:nvPr/>
        </p:nvSpPr>
        <p:spPr>
          <a:xfrm>
            <a:off x="323526" y="1307168"/>
            <a:ext cx="74548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/>
              <a:t> Forest officials now embrace Tech to enforce very strict entry/exit permits.</a:t>
            </a:r>
          </a:p>
          <a:p>
            <a:pPr marL="342900" indent="-342900">
              <a:buAutoNum type="arabicPeriod"/>
            </a:pPr>
            <a:r>
              <a:rPr lang="en-US" sz="3600" dirty="0"/>
              <a:t> Villagers in the buffer zone play a vital role in conservation efforts.</a:t>
            </a:r>
          </a:p>
          <a:p>
            <a:pPr marL="342900" indent="-342900">
              <a:buAutoNum type="arabicPeriod"/>
            </a:pPr>
            <a:r>
              <a:rPr lang="en-US" sz="3600" dirty="0"/>
              <a:t> Huge variety of species observed during the walking tour in the buffer zone.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7FA54F-B471-7840-B36F-FEB77965ADB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03970" y="1307168"/>
            <a:ext cx="3999350" cy="26662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9500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297781" y="-78913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TIGER STATS</a:t>
            </a:r>
          </a:p>
        </p:txBody>
      </p:sp>
      <p:sp>
        <p:nvSpPr>
          <p:cNvPr id="11" name="Cross 10">
            <a:extLst>
              <a:ext uri="{FF2B5EF4-FFF2-40B4-BE49-F238E27FC236}">
                <a16:creationId xmlns:a16="http://schemas.microsoft.com/office/drawing/2014/main" id="{539EC833-C71C-6F40-AC46-1AED7F450380}"/>
              </a:ext>
            </a:extLst>
          </p:cNvPr>
          <p:cNvSpPr/>
          <p:nvPr/>
        </p:nvSpPr>
        <p:spPr>
          <a:xfrm rot="2586738">
            <a:off x="4167009" y="1613306"/>
            <a:ext cx="1130748" cy="1124149"/>
          </a:xfrm>
          <a:prstGeom prst="plus">
            <a:avLst>
              <a:gd name="adj" fmla="val 46266"/>
            </a:avLst>
          </a:prstGeom>
          <a:gradFill flip="none" rotWithShape="1">
            <a:gsLst>
              <a:gs pos="0">
                <a:srgbClr val="FF0000">
                  <a:shade val="30000"/>
                  <a:satMod val="115000"/>
                </a:srgbClr>
              </a:gs>
              <a:gs pos="50000">
                <a:srgbClr val="FF0000">
                  <a:shade val="67500"/>
                  <a:satMod val="115000"/>
                </a:srgbClr>
              </a:gs>
              <a:gs pos="100000">
                <a:srgbClr val="FF0000">
                  <a:shade val="100000"/>
                  <a:satMod val="115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6137B701-A272-F44A-B3AA-6D89EAB03A1A}"/>
              </a:ext>
            </a:extLst>
          </p:cNvPr>
          <p:cNvGrpSpPr/>
          <p:nvPr/>
        </p:nvGrpSpPr>
        <p:grpSpPr>
          <a:xfrm>
            <a:off x="145849" y="655150"/>
            <a:ext cx="5308979" cy="3917652"/>
            <a:chOff x="145849" y="655150"/>
            <a:chExt cx="5308979" cy="3917652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E2A4AF1-E7BF-F848-840F-8D92A65B082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145849" y="655150"/>
              <a:ext cx="5308979" cy="2143122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F5B226EC-4F7E-CA45-86A3-940BC988F0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50332" y="2798272"/>
              <a:ext cx="3914249" cy="1774530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BCB8BF11-A09A-684B-8404-F58AC32CAF6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931458" y="318592"/>
            <a:ext cx="5115688" cy="3791091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3536E5C8-10A5-7644-A740-3707FB5FF9CF}"/>
              </a:ext>
            </a:extLst>
          </p:cNvPr>
          <p:cNvGrpSpPr/>
          <p:nvPr/>
        </p:nvGrpSpPr>
        <p:grpSpPr>
          <a:xfrm>
            <a:off x="5401756" y="2190586"/>
            <a:ext cx="2124862" cy="1919097"/>
            <a:chOff x="4534402" y="3048378"/>
            <a:chExt cx="2251880" cy="2018293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73D2E00-D109-E646-9A3A-033F9077ADD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534402" y="3048378"/>
              <a:ext cx="2251880" cy="2018293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727A82-0828-6645-8E63-0128D6B59CE6}"/>
                </a:ext>
              </a:extLst>
            </p:cNvPr>
            <p:cNvSpPr txBox="1"/>
            <p:nvPr/>
          </p:nvSpPr>
          <p:spPr>
            <a:xfrm>
              <a:off x="5854999" y="3227191"/>
              <a:ext cx="831190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en-US" sz="3600" b="1" dirty="0">
                  <a:solidFill>
                    <a:srgbClr val="FF0000"/>
                  </a:solidFill>
                </a:rPr>
                <a:t>3%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50172913-5BCC-3C48-B916-52AE5566F80D}"/>
              </a:ext>
            </a:extLst>
          </p:cNvPr>
          <p:cNvSpPr txBox="1"/>
          <p:nvPr/>
        </p:nvSpPr>
        <p:spPr>
          <a:xfrm>
            <a:off x="8437785" y="736992"/>
            <a:ext cx="2524560" cy="120032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FF0000"/>
                </a:solidFill>
              </a:rPr>
              <a:t>Home range 97% lost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5B2CF940-3032-814B-918F-9D18C9164C2F}"/>
              </a:ext>
            </a:extLst>
          </p:cNvPr>
          <p:cNvGrpSpPr/>
          <p:nvPr/>
        </p:nvGrpSpPr>
        <p:grpSpPr>
          <a:xfrm>
            <a:off x="485937" y="1281726"/>
            <a:ext cx="4984527" cy="2903006"/>
            <a:chOff x="485937" y="1281726"/>
            <a:chExt cx="4984527" cy="2903006"/>
          </a:xfrm>
        </p:grpSpPr>
        <p:sp>
          <p:nvSpPr>
            <p:cNvPr id="5" name="Cross 4">
              <a:extLst>
                <a:ext uri="{FF2B5EF4-FFF2-40B4-BE49-F238E27FC236}">
                  <a16:creationId xmlns:a16="http://schemas.microsoft.com/office/drawing/2014/main" id="{58A14F22-0019-4143-BC56-1C1AF486F2EF}"/>
                </a:ext>
              </a:extLst>
            </p:cNvPr>
            <p:cNvSpPr/>
            <p:nvPr/>
          </p:nvSpPr>
          <p:spPr>
            <a:xfrm rot="2586738">
              <a:off x="485937" y="1321244"/>
              <a:ext cx="1136783" cy="1128477"/>
            </a:xfrm>
            <a:prstGeom prst="plus">
              <a:avLst>
                <a:gd name="adj" fmla="val 46266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Cross 11">
              <a:extLst>
                <a:ext uri="{FF2B5EF4-FFF2-40B4-BE49-F238E27FC236}">
                  <a16:creationId xmlns:a16="http://schemas.microsoft.com/office/drawing/2014/main" id="{21FAB0CB-02E4-AE4A-B801-FD71C94A3EE2}"/>
                </a:ext>
              </a:extLst>
            </p:cNvPr>
            <p:cNvSpPr/>
            <p:nvPr/>
          </p:nvSpPr>
          <p:spPr>
            <a:xfrm rot="2586738">
              <a:off x="3384734" y="3056255"/>
              <a:ext cx="1136783" cy="1128477"/>
            </a:xfrm>
            <a:prstGeom prst="plus">
              <a:avLst>
                <a:gd name="adj" fmla="val 46266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Cross 12">
              <a:extLst>
                <a:ext uri="{FF2B5EF4-FFF2-40B4-BE49-F238E27FC236}">
                  <a16:creationId xmlns:a16="http://schemas.microsoft.com/office/drawing/2014/main" id="{9B2F2D35-ADBF-3E45-B04E-8D32259C19E2}"/>
                </a:ext>
              </a:extLst>
            </p:cNvPr>
            <p:cNvSpPr/>
            <p:nvPr/>
          </p:nvSpPr>
          <p:spPr>
            <a:xfrm rot="2586738">
              <a:off x="2377616" y="1281726"/>
              <a:ext cx="1136783" cy="1128477"/>
            </a:xfrm>
            <a:prstGeom prst="plus">
              <a:avLst>
                <a:gd name="adj" fmla="val 46266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E60000">
                    <a:alpha val="54902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Cross 26">
              <a:extLst>
                <a:ext uri="{FF2B5EF4-FFF2-40B4-BE49-F238E27FC236}">
                  <a16:creationId xmlns:a16="http://schemas.microsoft.com/office/drawing/2014/main" id="{EF95FFA4-2F89-3642-B7E3-BB6A25323AD0}"/>
                </a:ext>
              </a:extLst>
            </p:cNvPr>
            <p:cNvSpPr/>
            <p:nvPr/>
          </p:nvSpPr>
          <p:spPr>
            <a:xfrm rot="2586738">
              <a:off x="4333681" y="1281726"/>
              <a:ext cx="1136783" cy="1128477"/>
            </a:xfrm>
            <a:prstGeom prst="plus">
              <a:avLst>
                <a:gd name="adj" fmla="val 46266"/>
              </a:avLst>
            </a:prstGeom>
            <a:gradFill flip="none" rotWithShape="1">
              <a:gsLst>
                <a:gs pos="0">
                  <a:srgbClr val="FF0000">
                    <a:shade val="30000"/>
                    <a:satMod val="115000"/>
                  </a:srgbClr>
                </a:gs>
                <a:gs pos="50000">
                  <a:srgbClr val="FF0000">
                    <a:shade val="67500"/>
                    <a:satMod val="115000"/>
                  </a:srgbClr>
                </a:gs>
                <a:gs pos="100000">
                  <a:srgbClr val="FF0000">
                    <a:shade val="100000"/>
                    <a:satMod val="115000"/>
                  </a:srgbClr>
                </a:gs>
              </a:gsLst>
              <a:path path="circle">
                <a:fillToRect l="50000" t="50000" r="50000" b="50000"/>
              </a:path>
              <a:tileRect/>
            </a:gradFill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9" name="Picture 18">
            <a:extLst>
              <a:ext uri="{FF2B5EF4-FFF2-40B4-BE49-F238E27FC236}">
                <a16:creationId xmlns:a16="http://schemas.microsoft.com/office/drawing/2014/main" id="{98BAC8BF-A7CD-4C4C-B8B2-6E45C154189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4427" y="4172058"/>
            <a:ext cx="2939519" cy="26563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41384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(IL)LEGAL WILDLIFE TRADE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E7EEBEB-64B4-304A-9C94-4044F010108B}"/>
              </a:ext>
            </a:extLst>
          </p:cNvPr>
          <p:cNvSpPr/>
          <p:nvPr/>
        </p:nvSpPr>
        <p:spPr>
          <a:xfrm>
            <a:off x="221172" y="5734007"/>
            <a:ext cx="1177442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i="1" dirty="0"/>
              <a:t>“China allows use of tiger and rhino products, infuriating wildlife activists,” </a:t>
            </a:r>
            <a:r>
              <a:rPr lang="en-US" sz="2200" i="1" dirty="0" err="1"/>
              <a:t>ecodaily.org</a:t>
            </a:r>
            <a:r>
              <a:rPr lang="en-US" sz="2200" i="1" dirty="0"/>
              <a:t>, Oct. 30, 2018.</a:t>
            </a:r>
          </a:p>
          <a:p>
            <a:r>
              <a:rPr lang="en-US" sz="2200" i="1" dirty="0"/>
              <a:t>“As Asian Luxury Market Grows, A Surge in Tiger Killings in India”, Yale E360, January 10, 2017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92E93F2F-1429-EC46-B26C-EEC805281C9E}"/>
              </a:ext>
            </a:extLst>
          </p:cNvPr>
          <p:cNvGrpSpPr/>
          <p:nvPr/>
        </p:nvGrpSpPr>
        <p:grpSpPr>
          <a:xfrm>
            <a:off x="323526" y="1368853"/>
            <a:ext cx="5598160" cy="3951277"/>
            <a:chOff x="323526" y="1368853"/>
            <a:chExt cx="5598160" cy="3951277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6DC77F64-B98B-2E47-BA74-F6C1C5CDD6C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23526" y="1961234"/>
              <a:ext cx="5598160" cy="3358896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F434F72E-FC3F-8D48-8065-FF73A2AEF207}"/>
                </a:ext>
              </a:extLst>
            </p:cNvPr>
            <p:cNvSpPr/>
            <p:nvPr/>
          </p:nvSpPr>
          <p:spPr>
            <a:xfrm>
              <a:off x="781388" y="1368853"/>
              <a:ext cx="4682436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b="1" dirty="0" err="1"/>
                <a:t>Xiongsen</a:t>
              </a:r>
              <a:r>
                <a:rPr lang="en-US" sz="2400" b="1" dirty="0"/>
                <a:t> tiger farm in Guilin, China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55F928A-F1F3-5243-A0F0-D11353872FF4}"/>
              </a:ext>
            </a:extLst>
          </p:cNvPr>
          <p:cNvGrpSpPr/>
          <p:nvPr/>
        </p:nvGrpSpPr>
        <p:grpSpPr>
          <a:xfrm>
            <a:off x="6238505" y="1193392"/>
            <a:ext cx="5915722" cy="4103575"/>
            <a:chOff x="6238505" y="1193392"/>
            <a:chExt cx="5915722" cy="4103575"/>
          </a:xfrm>
        </p:grpSpPr>
        <p:pic>
          <p:nvPicPr>
            <p:cNvPr id="21" name="Picture 4" descr="Photo of tiger bone wine ad">
              <a:extLst>
                <a:ext uri="{FF2B5EF4-FFF2-40B4-BE49-F238E27FC236}">
                  <a16:creationId xmlns:a16="http://schemas.microsoft.com/office/drawing/2014/main" id="{998BDF9D-8CC4-CE48-9ACA-C1A75B1EF76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21629" y="1635844"/>
              <a:ext cx="5450803" cy="36611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4AC1E194-005A-EE43-9F70-C19519066845}"/>
                </a:ext>
              </a:extLst>
            </p:cNvPr>
            <p:cNvSpPr/>
            <p:nvPr/>
          </p:nvSpPr>
          <p:spPr>
            <a:xfrm>
              <a:off x="6238505" y="1193392"/>
              <a:ext cx="5915722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200" b="1" dirty="0"/>
                <a:t>Brochure advertises wine made from tiger bone.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AA22727-3929-424E-9296-66BB58B1E5C6}"/>
              </a:ext>
            </a:extLst>
          </p:cNvPr>
          <p:cNvGrpSpPr/>
          <p:nvPr/>
        </p:nvGrpSpPr>
        <p:grpSpPr>
          <a:xfrm>
            <a:off x="223753" y="1060289"/>
            <a:ext cx="6096000" cy="4399736"/>
            <a:chOff x="223753" y="1060289"/>
            <a:chExt cx="6096000" cy="4399736"/>
          </a:xfrm>
        </p:grpSpPr>
        <p:pic>
          <p:nvPicPr>
            <p:cNvPr id="27" name="Picture 2" descr="Image result for tiger skin india">
              <a:extLst>
                <a:ext uri="{FF2B5EF4-FFF2-40B4-BE49-F238E27FC236}">
                  <a16:creationId xmlns:a16="http://schemas.microsoft.com/office/drawing/2014/main" id="{0C2BCEB6-BFDB-534C-BC71-B27BC38AFCA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83637" y="1821338"/>
              <a:ext cx="5077938" cy="363868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653010CE-68AB-5C40-8F2F-220C37DCC592}"/>
                </a:ext>
              </a:extLst>
            </p:cNvPr>
            <p:cNvSpPr/>
            <p:nvPr/>
          </p:nvSpPr>
          <p:spPr>
            <a:xfrm>
              <a:off x="223753" y="1060289"/>
              <a:ext cx="6096000" cy="830997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r>
                <a:rPr lang="en-US" sz="2400" b="1" dirty="0"/>
                <a:t>Men arrested while trying to sell a tiger skin near Chandrapur, India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7C4FA35-DD0A-9B44-953F-1AE36C96B560}"/>
              </a:ext>
            </a:extLst>
          </p:cNvPr>
          <p:cNvGrpSpPr/>
          <p:nvPr/>
        </p:nvGrpSpPr>
        <p:grpSpPr>
          <a:xfrm>
            <a:off x="6034752" y="1162798"/>
            <a:ext cx="6119475" cy="4339242"/>
            <a:chOff x="119274" y="1296785"/>
            <a:chExt cx="6119475" cy="4339242"/>
          </a:xfrm>
        </p:grpSpPr>
        <p:pic>
          <p:nvPicPr>
            <p:cNvPr id="30" name="Picture 29">
              <a:extLst>
                <a:ext uri="{FF2B5EF4-FFF2-40B4-BE49-F238E27FC236}">
                  <a16:creationId xmlns:a16="http://schemas.microsoft.com/office/drawing/2014/main" id="{5E2FAFE6-FCEB-DD43-B30A-EB5C7FB558B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 l="2237" b="5909"/>
            <a:stretch/>
          </p:blipFill>
          <p:spPr>
            <a:xfrm>
              <a:off x="119274" y="1296785"/>
              <a:ext cx="6119475" cy="4339242"/>
            </a:xfrm>
            <a:prstGeom prst="rect">
              <a:avLst/>
            </a:prstGeom>
          </p:spPr>
        </p:pic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42E8358E-3DDF-414F-B40B-C9AA822BD346}"/>
                </a:ext>
              </a:extLst>
            </p:cNvPr>
            <p:cNvSpPr/>
            <p:nvPr/>
          </p:nvSpPr>
          <p:spPr>
            <a:xfrm>
              <a:off x="171523" y="1342136"/>
              <a:ext cx="4924746" cy="43088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2200" b="1" kern="0" dirty="0">
                  <a:solidFill>
                    <a:sysClr val="windowText" lastClr="000000"/>
                  </a:solidFill>
                  <a:ea typeface="ＭＳ Ｐゴシック" charset="0"/>
                  <a:cs typeface="ＭＳ Ｐゴシック" charset="0"/>
                  <a:sym typeface="Bebas Neue" charset="0"/>
                </a:rPr>
                <a:t>How different parts of the tiger are used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839542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WHAT ARE THE BIGGEST THREATS?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D5270C-BD79-5443-B714-794C1C97AE7F}"/>
              </a:ext>
            </a:extLst>
          </p:cNvPr>
          <p:cNvSpPr/>
          <p:nvPr/>
        </p:nvSpPr>
        <p:spPr>
          <a:xfrm>
            <a:off x="-125194" y="1102603"/>
            <a:ext cx="8110846" cy="381347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Hunting is the biggest threat in India (even in well protected areas).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Extraction of forest products is currently unsustainable - logging, grazing.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Accelerated development projects for mines, bio projects fragmenting the forest cover.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8ECB00B-C250-214A-9996-B29F91C3A96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840675" y="1151040"/>
            <a:ext cx="1551021" cy="1380146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162788D5-8240-3146-B562-2A360F61EE47}"/>
              </a:ext>
            </a:extLst>
          </p:cNvPr>
          <p:cNvGrpSpPr/>
          <p:nvPr/>
        </p:nvGrpSpPr>
        <p:grpSpPr>
          <a:xfrm>
            <a:off x="8242880" y="2647832"/>
            <a:ext cx="3055259" cy="4105165"/>
            <a:chOff x="499860" y="1267533"/>
            <a:chExt cx="2949532" cy="3746427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60EEB20B-671D-4641-A726-CD96D6BE6F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499860" y="3337560"/>
              <a:ext cx="2946356" cy="1676400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5484D3F-6115-D54A-9AC2-5C5F669EE39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628049" y="1267533"/>
              <a:ext cx="2821343" cy="207002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905367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WHY IS CONSERVATION IMPORTANT?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FDC227-F255-E348-B363-DAD6E4F21C8D}"/>
              </a:ext>
            </a:extLst>
          </p:cNvPr>
          <p:cNvSpPr/>
          <p:nvPr/>
        </p:nvSpPr>
        <p:spPr>
          <a:xfrm>
            <a:off x="-178130" y="1206584"/>
            <a:ext cx="7338952" cy="5514849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Tigers have their right to live regardless of what economic value they hold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Apex predators keep the forests and the wildlife healthy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Creates economic opportunities for local people in the ecotourism industry</a:t>
            </a:r>
          </a:p>
          <a:p>
            <a:pPr marL="1200150" lvl="1" indent="-742950">
              <a:buFont typeface="+mj-lt"/>
              <a:buAutoNum type="arabicPeriod"/>
            </a:pPr>
            <a:r>
              <a:rPr lang="en-US" sz="3600" dirty="0"/>
              <a:t>Highly significant symbols in Asian cultures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7087AFD-BA13-ED4A-9F5B-0215AB4FF38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338951" y="1206585"/>
            <a:ext cx="4610422" cy="48608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14643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792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TIGERS HAVE INSPIRED GENERATIONS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323745E-DA1A-604C-A6CD-411A7F020FA7}"/>
              </a:ext>
            </a:extLst>
          </p:cNvPr>
          <p:cNvSpPr txBox="1"/>
          <p:nvPr/>
        </p:nvSpPr>
        <p:spPr>
          <a:xfrm>
            <a:off x="4280298" y="943186"/>
            <a:ext cx="3817263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“Tyger Tyger, burning bright,</a:t>
            </a:r>
          </a:p>
          <a:p>
            <a:r>
              <a:rPr lang="en-US" dirty="0"/>
              <a:t>In the forests of the night;</a:t>
            </a:r>
          </a:p>
          <a:p>
            <a:r>
              <a:rPr lang="en-US" dirty="0"/>
              <a:t>What immortal hand or eye,</a:t>
            </a:r>
          </a:p>
          <a:p>
            <a:r>
              <a:rPr lang="en-US" dirty="0"/>
              <a:t>Could frame thy fearful symmetry?,…” </a:t>
            </a:r>
          </a:p>
          <a:p>
            <a:r>
              <a:rPr lang="en-US" dirty="0"/>
              <a:t>	          –William Blake (1794)</a:t>
            </a:r>
          </a:p>
        </p:txBody>
      </p:sp>
      <p:pic>
        <p:nvPicPr>
          <p:cNvPr id="1026" name="Picture 2" descr="Book - Life of Pi by Yann Martel">
            <a:extLst>
              <a:ext uri="{FF2B5EF4-FFF2-40B4-BE49-F238E27FC236}">
                <a16:creationId xmlns:a16="http://schemas.microsoft.com/office/drawing/2014/main" id="{983AFE63-232F-9746-9A25-096AF8D4A0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779370" y="3818055"/>
            <a:ext cx="1851441" cy="27956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Image result for he man tiger">
            <a:extLst>
              <a:ext uri="{FF2B5EF4-FFF2-40B4-BE49-F238E27FC236}">
                <a16:creationId xmlns:a16="http://schemas.microsoft.com/office/drawing/2014/main" id="{E78162CA-4107-FD46-9445-51B1CB3B50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097561" y="3920426"/>
            <a:ext cx="3573021" cy="2693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B996786A-9247-424A-976B-6422736C7EC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4535" y="3609005"/>
            <a:ext cx="2137867" cy="305409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7CEE311-B263-1F4B-B84E-8F85EE911A4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85604" y="991954"/>
            <a:ext cx="3738023" cy="246246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07A70FCE-B133-494C-B7E6-8FBE22BDB5A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945" r="10206"/>
          <a:stretch/>
        </p:blipFill>
        <p:spPr>
          <a:xfrm>
            <a:off x="7973023" y="1385232"/>
            <a:ext cx="1876202" cy="1860330"/>
          </a:xfrm>
          <a:prstGeom prst="rect">
            <a:avLst/>
          </a:prstGeom>
        </p:spPr>
      </p:pic>
      <p:pic>
        <p:nvPicPr>
          <p:cNvPr id="2" name="Picture 2" descr="https://upload.wikimedia.org/wikipedia/commons/thumb/1/17/Tiger_Family.jpg/800px-Tiger_Family.jpg">
            <a:extLst>
              <a:ext uri="{FF2B5EF4-FFF2-40B4-BE49-F238E27FC236}">
                <a16:creationId xmlns:a16="http://schemas.microsoft.com/office/drawing/2014/main" id="{CFB172CE-87AB-4F42-9038-9B473BAA4F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28058" y="89790"/>
            <a:ext cx="1860242" cy="35828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Image result for durga on tiger hd">
            <a:extLst>
              <a:ext uri="{FF2B5EF4-FFF2-40B4-BE49-F238E27FC236}">
                <a16:creationId xmlns:a16="http://schemas.microsoft.com/office/drawing/2014/main" id="{3D61D7D0-7CDD-F243-8159-E726D33E17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898486" y="3975515"/>
            <a:ext cx="2424799" cy="26875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The crowd shows their fiercest dance moves.">
            <a:extLst>
              <a:ext uri="{FF2B5EF4-FFF2-40B4-BE49-F238E27FC236}">
                <a16:creationId xmlns:a16="http://schemas.microsoft.com/office/drawing/2014/main" id="{5F06A475-074F-6547-875A-322A6526F57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5065496" y="2380505"/>
            <a:ext cx="1639594" cy="1477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79635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0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WILL CONSERVATION WORK?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3D5270C-BD79-5443-B714-794C1C97AE7F}"/>
                  </a:ext>
                </a:extLst>
              </p:cNvPr>
              <p:cNvSpPr/>
              <p:nvPr/>
            </p:nvSpPr>
            <p:spPr>
              <a:xfrm>
                <a:off x="5575300" y="1248575"/>
                <a:ext cx="6616700" cy="230832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marL="457200" indent="-457200">
                  <a:buFont typeface="Wingdings" pitchFamily="2" charset="2"/>
                  <a:buChar char="v"/>
                </a:pPr>
                <a:r>
                  <a:rPr lang="en-US" sz="3600" dirty="0"/>
                  <a:t> #Tigers </a:t>
                </a:r>
                <a14:m>
                  <m:oMath xmlns:m="http://schemas.openxmlformats.org/officeDocument/2006/math">
                    <m:r>
                      <a:rPr lang="en-US" sz="36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r>
                      <a:rPr lang="en-US" sz="3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3600" dirty="0"/>
                  <a:t>3000</a:t>
                </a:r>
              </a:p>
              <a:p>
                <a:pPr marL="457200" indent="-457200">
                  <a:buFont typeface="Wingdings" pitchFamily="2" charset="2"/>
                  <a:buChar char="v"/>
                </a:pPr>
                <a:r>
                  <a:rPr lang="en-US" sz="3600" dirty="0"/>
                  <a:t>30,000 km</a:t>
                </a:r>
                <a:r>
                  <a:rPr lang="en-US" sz="3600" baseline="30000" dirty="0"/>
                  <a:t>2</a:t>
                </a:r>
                <a:r>
                  <a:rPr lang="en-US" sz="3600" dirty="0"/>
                  <a:t> out of 3 million km</a:t>
                </a:r>
                <a:r>
                  <a:rPr lang="en-US" sz="3600" baseline="30000" dirty="0"/>
                  <a:t>2</a:t>
                </a:r>
                <a:endParaRPr lang="en-US" sz="3600" dirty="0"/>
              </a:p>
              <a:p>
                <a:pPr marL="457200" indent="-457200">
                  <a:buFont typeface="Wingdings" pitchFamily="2" charset="2"/>
                  <a:buChar char="v"/>
                </a:pPr>
                <a:r>
                  <a:rPr lang="en-US" sz="3600" dirty="0"/>
                  <a:t> Current Forest Cover can support 15000 tigers!</a:t>
                </a:r>
              </a:p>
            </p:txBody>
          </p:sp>
        </mc:Choice>
        <mc:Fallback xmlns=""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53D5270C-BD79-5443-B714-794C1C97AE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75300" y="1248575"/>
                <a:ext cx="6616700" cy="2308324"/>
              </a:xfrm>
              <a:prstGeom prst="rect">
                <a:avLst/>
              </a:prstGeom>
              <a:blipFill>
                <a:blip r:embed="rId3"/>
                <a:stretch>
                  <a:fillRect l="-2490" t="-3825" b="-81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Picture 4">
            <a:extLst>
              <a:ext uri="{FF2B5EF4-FFF2-40B4-BE49-F238E27FC236}">
                <a16:creationId xmlns:a16="http://schemas.microsoft.com/office/drawing/2014/main" id="{19160442-ED5E-7F4F-8011-1115E0C018E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2163" y="1002862"/>
            <a:ext cx="5146753" cy="552490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7698BD8-563A-3A4A-852F-B5793D480B4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40"/>
          <a:stretch/>
        </p:blipFill>
        <p:spPr>
          <a:xfrm>
            <a:off x="6290264" y="4528066"/>
            <a:ext cx="3895524" cy="13094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D4F8321-645B-1841-99FC-2EE8F4DFEB6A}"/>
              </a:ext>
            </a:extLst>
          </p:cNvPr>
          <p:cNvSpPr txBox="1"/>
          <p:nvPr/>
        </p:nvSpPr>
        <p:spPr>
          <a:xfrm>
            <a:off x="8955741" y="4343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50362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262730"/>
            <a:ext cx="97348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HOW DO YOU COUNT TIGER AND PREY POPULATIONS IN THE WILD?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D5270C-BD79-5443-B714-794C1C97AE7F}"/>
              </a:ext>
            </a:extLst>
          </p:cNvPr>
          <p:cNvSpPr/>
          <p:nvPr/>
        </p:nvSpPr>
        <p:spPr>
          <a:xfrm>
            <a:off x="323526" y="1401193"/>
            <a:ext cx="661737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00150" lvl="1" indent="-742950">
              <a:buFont typeface="+mj-lt"/>
              <a:buAutoNum type="alphaUcPeriod"/>
            </a:pPr>
            <a:r>
              <a:rPr lang="en-US" sz="3600" dirty="0"/>
              <a:t>Line Transect sampling for estimating prey populations</a:t>
            </a:r>
          </a:p>
          <a:p>
            <a:pPr marL="1200150" lvl="1" indent="-742950">
              <a:buFont typeface="+mj-lt"/>
              <a:buAutoNum type="alphaUcPeriod"/>
            </a:pPr>
            <a:r>
              <a:rPr lang="en-US" sz="3600" dirty="0"/>
              <a:t>Capture-Recapture Sampling</a:t>
            </a:r>
          </a:p>
          <a:p>
            <a:pPr marL="1657350" lvl="2" indent="-742950">
              <a:buFont typeface="Arial" panose="020B0604020202020204" pitchFamily="34" charset="0"/>
              <a:buChar char="•"/>
            </a:pPr>
            <a:r>
              <a:rPr lang="en-US" sz="3600" b="1" dirty="0"/>
              <a:t>Camera Trapping</a:t>
            </a:r>
            <a:endParaRPr lang="en-US" sz="3600" dirty="0"/>
          </a:p>
          <a:p>
            <a:pPr marL="1200150" lvl="1" indent="-742950">
              <a:buFont typeface="+mj-lt"/>
              <a:buAutoNum type="alphaUcPeriod"/>
            </a:pPr>
            <a:r>
              <a:rPr lang="en-US" sz="3600" dirty="0"/>
              <a:t>Occupancy Sampling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dirty="0"/>
              <a:t>Paw prints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3600" dirty="0"/>
              <a:t>Scats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295E258-E6CA-0149-9546-6A9AEA7F7BA8}"/>
              </a:ext>
            </a:extLst>
          </p:cNvPr>
          <p:cNvGrpSpPr/>
          <p:nvPr/>
        </p:nvGrpSpPr>
        <p:grpSpPr>
          <a:xfrm>
            <a:off x="8077496" y="1401192"/>
            <a:ext cx="2209504" cy="1844195"/>
            <a:chOff x="5910943" y="1562298"/>
            <a:chExt cx="5870827" cy="3924102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29BA7500-51AF-BF40-8098-8AA77278A95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910943" y="1611287"/>
              <a:ext cx="5870827" cy="3875113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EC8DADC-D1FB-7D42-9365-771EC339F1CF}"/>
                </a:ext>
              </a:extLst>
            </p:cNvPr>
            <p:cNvSpPr txBox="1"/>
            <p:nvPr/>
          </p:nvSpPr>
          <p:spPr>
            <a:xfrm>
              <a:off x="5992581" y="1562298"/>
              <a:ext cx="1717487" cy="110442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3200" dirty="0"/>
                <a:t>A.</a:t>
              </a: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32EAE5B-00FC-BC4A-9080-14192F0CE498}"/>
              </a:ext>
            </a:extLst>
          </p:cNvPr>
          <p:cNvGrpSpPr/>
          <p:nvPr/>
        </p:nvGrpSpPr>
        <p:grpSpPr>
          <a:xfrm>
            <a:off x="8014003" y="4890900"/>
            <a:ext cx="2364500" cy="1612362"/>
            <a:chOff x="6241363" y="1611287"/>
            <a:chExt cx="5209987" cy="3875113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B7B74FFB-B67D-3449-8E2E-C4108F09D01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241363" y="1611287"/>
              <a:ext cx="5209987" cy="3875113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EBA17504-9DF8-1F46-B136-0836AE4CE380}"/>
                </a:ext>
              </a:extLst>
            </p:cNvPr>
            <p:cNvSpPr txBox="1"/>
            <p:nvPr/>
          </p:nvSpPr>
          <p:spPr>
            <a:xfrm>
              <a:off x="6381265" y="1611287"/>
              <a:ext cx="1120380" cy="140543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200" dirty="0">
                  <a:solidFill>
                    <a:schemeClr val="bg1"/>
                  </a:solidFill>
                </a:rPr>
                <a:t>C.</a:t>
              </a:r>
            </a:p>
          </p:txBody>
        </p:sp>
      </p:grpSp>
      <p:pic>
        <p:nvPicPr>
          <p:cNvPr id="13" name="Picture 2" descr="Image result for camera trap tiger">
            <a:extLst>
              <a:ext uri="{FF2B5EF4-FFF2-40B4-BE49-F238E27FC236}">
                <a16:creationId xmlns:a16="http://schemas.microsoft.com/office/drawing/2014/main" id="{3C70854E-54D0-4442-8AE5-C17617DC864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411327" y="3277087"/>
            <a:ext cx="1745048" cy="1542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24E64969-1866-9B41-99A3-31C09B89F03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17608" y="3277087"/>
            <a:ext cx="1565964" cy="154209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0ED5D97B-49A0-ED4D-A1C5-5B3417BA0BFC}"/>
              </a:ext>
            </a:extLst>
          </p:cNvPr>
          <p:cNvSpPr txBox="1"/>
          <p:nvPr/>
        </p:nvSpPr>
        <p:spPr>
          <a:xfrm>
            <a:off x="6340504" y="3245387"/>
            <a:ext cx="5084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/>
              <a:t>B.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7DEAF71-C107-DB42-A621-F7D73EE6447E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6773" y="3280064"/>
            <a:ext cx="2417536" cy="1542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00578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35718" y="58989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TIGER COUNT FROM 2018 CENSUS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44D190F-7798-804C-8657-68F4552DAF22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6866" y="1034394"/>
            <a:ext cx="2616595" cy="552231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ED65A4CF-B993-4E4C-BA7F-375A7D2F5A9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961376" y="862688"/>
            <a:ext cx="3048000" cy="579496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D008157F-323A-7943-B4E9-0A22D5B71651}"/>
              </a:ext>
            </a:extLst>
          </p:cNvPr>
          <p:cNvGrpSpPr/>
          <p:nvPr/>
        </p:nvGrpSpPr>
        <p:grpSpPr>
          <a:xfrm>
            <a:off x="3760951" y="923247"/>
            <a:ext cx="3569409" cy="5723427"/>
            <a:chOff x="3760951" y="923247"/>
            <a:chExt cx="3569409" cy="5723427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F552F531-06C7-D44B-AA0A-E8B54731486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779520" y="2572512"/>
              <a:ext cx="3550840" cy="4074162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8F390B25-1F89-A94F-AC7B-60C153B820D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760951" y="923247"/>
              <a:ext cx="3498542" cy="1552829"/>
            </a:xfrm>
            <a:prstGeom prst="rect">
              <a:avLst/>
            </a:prstGeom>
          </p:spPr>
        </p:pic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446065D-4965-6A45-8F12-5BF93FBD4B04}"/>
                </a:ext>
              </a:extLst>
            </p:cNvPr>
            <p:cNvSpPr/>
            <p:nvPr/>
          </p:nvSpPr>
          <p:spPr>
            <a:xfrm>
              <a:off x="4754880" y="6388608"/>
              <a:ext cx="1426464" cy="258066"/>
            </a:xfrm>
            <a:prstGeom prst="rect">
              <a:avLst/>
            </a:prstGeom>
            <a:noFill/>
            <a:ln w="38100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5062029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618896" y="1037246"/>
            <a:ext cx="10557104" cy="76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6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MASTERS RESEARCH @ INDIAN INSTITUTE OF SCIENCE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7995" y="5547360"/>
            <a:ext cx="1424940" cy="124968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1702192" y="6330586"/>
            <a:ext cx="89069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i="1" dirty="0"/>
              <a:t>“Sensor-based system to detect forest intruders”</a:t>
            </a:r>
            <a:r>
              <a:rPr lang="en-US" dirty="0"/>
              <a:t>, The Times of India (Bangalore), Jun 9</a:t>
            </a:r>
            <a:r>
              <a:rPr lang="en-US" baseline="30000" dirty="0"/>
              <a:t>th</a:t>
            </a:r>
            <a:r>
              <a:rPr lang="en-US" dirty="0"/>
              <a:t> 2015.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21179" y="1764999"/>
            <a:ext cx="71571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/>
              <a:t>WIRELESS SENSOR NETWORK FOR HUMAN INTRUSION DETECTION</a:t>
            </a:r>
          </a:p>
        </p:txBody>
      </p:sp>
      <p:sp>
        <p:nvSpPr>
          <p:cNvPr id="2" name="Rectangle 1"/>
          <p:cNvSpPr/>
          <p:nvPr/>
        </p:nvSpPr>
        <p:spPr>
          <a:xfrm>
            <a:off x="1738476" y="5416431"/>
            <a:ext cx="873458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“</a:t>
            </a:r>
            <a:r>
              <a:rPr lang="en-US" i="1" dirty="0"/>
              <a:t>Wireless sensor networks for protecting wildlife and humans</a:t>
            </a:r>
            <a:r>
              <a:rPr lang="en-US" dirty="0"/>
              <a:t>,” project funded by NSF, USA, and Department of Electronics and Information Technology (</a:t>
            </a:r>
            <a:r>
              <a:rPr lang="en-US" dirty="0" err="1"/>
              <a:t>DeitY</a:t>
            </a:r>
            <a:r>
              <a:rPr lang="en-US" dirty="0"/>
              <a:t>), India, under the Pervasive Communications and Computing Collaboration (PC3) initiative.</a:t>
            </a:r>
          </a:p>
        </p:txBody>
      </p:sp>
      <p:pic>
        <p:nvPicPr>
          <p:cNvPr id="1026" name="Picture 2" descr="DRDO-logo.png">
            <a:extLst>
              <a:ext uri="{FF2B5EF4-FFF2-40B4-BE49-F238E27FC236}">
                <a16:creationId xmlns:a16="http://schemas.microsoft.com/office/drawing/2014/main" id="{ECD20F2F-9635-426B-9170-4E6C87D9220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230218" y="5468759"/>
            <a:ext cx="1231159" cy="12311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616C86F3-C26B-184C-8628-0BE1857085CB}"/>
              </a:ext>
            </a:extLst>
          </p:cNvPr>
          <p:cNvSpPr/>
          <p:nvPr/>
        </p:nvSpPr>
        <p:spPr>
          <a:xfrm>
            <a:off x="1702192" y="3117282"/>
            <a:ext cx="87708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Started out as a defense project funded by the DRDO &amp; CAIR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2400" dirty="0"/>
              <a:t>I joined in the last 2 years of 3 year project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2400" dirty="0"/>
              <a:t>Though many algorithms were developed and papers published, DRDO insisted we demo a real-world system</a:t>
            </a:r>
          </a:p>
          <a:p>
            <a:pPr marL="1485900" lvl="2" indent="-571500">
              <a:buFont typeface="Arial" panose="020B0604020202020204" pitchFamily="34" charset="0"/>
              <a:buChar char="•"/>
            </a:pPr>
            <a:r>
              <a:rPr lang="en-US" sz="2400" dirty="0"/>
              <a:t>Lots of sensing modalities were tried out</a:t>
            </a: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AE029559-CD2B-D54B-A4C1-0E105DA06630}"/>
              </a:ext>
            </a:extLst>
          </p:cNvPr>
          <p:cNvSpPr>
            <a:spLocks/>
          </p:cNvSpPr>
          <p:nvPr/>
        </p:nvSpPr>
        <p:spPr bwMode="auto">
          <a:xfrm>
            <a:off x="333686" y="17417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MY STORY</a:t>
            </a:r>
          </a:p>
        </p:txBody>
      </p:sp>
    </p:spTree>
    <p:extLst>
      <p:ext uri="{BB962C8B-B14F-4D97-AF65-F5344CB8AC3E}">
        <p14:creationId xmlns:p14="http://schemas.microsoft.com/office/powerpoint/2010/main" val="38506802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MOTION DETECTOR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725AC31-3EB6-0B44-9362-9064231E9C3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6850" y="1274845"/>
            <a:ext cx="4049026" cy="477347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F65AF73-717E-3646-9356-A77CC59420DD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60240" y="1274845"/>
            <a:ext cx="3440624" cy="4773478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4070352B-99A2-0946-A8AD-3DACF23BC1FF}"/>
              </a:ext>
            </a:extLst>
          </p:cNvPr>
          <p:cNvGrpSpPr/>
          <p:nvPr/>
        </p:nvGrpSpPr>
        <p:grpSpPr>
          <a:xfrm>
            <a:off x="8004555" y="680451"/>
            <a:ext cx="4025464" cy="5930672"/>
            <a:chOff x="8004555" y="680451"/>
            <a:chExt cx="4025464" cy="5930672"/>
          </a:xfrm>
        </p:grpSpPr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0322CF6F-A9C2-334E-9338-48BB3774EE5D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004555" y="4979935"/>
              <a:ext cx="4025464" cy="1631188"/>
            </a:xfrm>
            <a:prstGeom prst="rect">
              <a:avLst/>
            </a:prstGeom>
          </p:spPr>
        </p:pic>
        <p:sp>
          <p:nvSpPr>
            <p:cNvPr id="2" name="TextBox 1">
              <a:extLst>
                <a:ext uri="{FF2B5EF4-FFF2-40B4-BE49-F238E27FC236}">
                  <a16:creationId xmlns:a16="http://schemas.microsoft.com/office/drawing/2014/main" id="{2DBFCDE5-13B8-CF43-A2AF-13878FB96789}"/>
                </a:ext>
              </a:extLst>
            </p:cNvPr>
            <p:cNvSpPr txBox="1"/>
            <p:nvPr/>
          </p:nvSpPr>
          <p:spPr>
            <a:xfrm>
              <a:off x="8453493" y="680451"/>
              <a:ext cx="3127587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4000" dirty="0"/>
                <a:t>FRESNEL LENS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A08870A-CAF3-9342-A5D0-73384C1CC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811077" y="1299527"/>
              <a:ext cx="2276021" cy="34518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26520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231669"/>
            <a:ext cx="11521300" cy="76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PASSIVE INFRARED SENSOR BASED SYSTEM 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5853" y="1660454"/>
            <a:ext cx="3966671" cy="299818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48630" y="1108881"/>
            <a:ext cx="29011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3 SENSOR PLATFORM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7F64F63A-CEFA-8645-8B0E-59B3E066F04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34020" y="1978446"/>
            <a:ext cx="2796540" cy="236220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33955D6-4FBE-7542-B151-D35BB81DFAF4}"/>
              </a:ext>
            </a:extLst>
          </p:cNvPr>
          <p:cNvSpPr txBox="1"/>
          <p:nvPr/>
        </p:nvSpPr>
        <p:spPr>
          <a:xfrm>
            <a:off x="4777487" y="1108882"/>
            <a:ext cx="289211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PANASONIC MOTION SENSOR AMN24111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BC24665-482D-AE4E-988F-D10816932626}"/>
              </a:ext>
            </a:extLst>
          </p:cNvPr>
          <p:cNvSpPr/>
          <p:nvPr/>
        </p:nvSpPr>
        <p:spPr>
          <a:xfrm>
            <a:off x="193934" y="5016329"/>
            <a:ext cx="1137322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+mj-lt"/>
              <a:buAutoNum type="alphaLcParenR"/>
            </a:pPr>
            <a:r>
              <a:rPr lang="en-US" sz="2400" dirty="0"/>
              <a:t>“Passive” implies low power, inexpensive, deterministic behavior, compact.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The sensor was largely a black-box and I worked out an analytical model for the same.</a:t>
            </a:r>
          </a:p>
          <a:p>
            <a:pPr marL="457200" indent="-457200">
              <a:buFont typeface="+mj-lt"/>
              <a:buAutoNum type="alphaLcParenR"/>
            </a:pPr>
            <a:r>
              <a:rPr lang="en-US" sz="2400" dirty="0"/>
              <a:t>The golf ball lens reminds of the compound eye.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139A7109-084E-FB46-BD51-9B8DF87FD04E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2056" y="1666945"/>
            <a:ext cx="3462770" cy="295656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C220359F-0200-C54D-9B22-1F29374C2136}"/>
              </a:ext>
            </a:extLst>
          </p:cNvPr>
          <p:cNvSpPr txBox="1"/>
          <p:nvPr/>
        </p:nvSpPr>
        <p:spPr>
          <a:xfrm>
            <a:off x="8914834" y="1108882"/>
            <a:ext cx="22415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GOLF BALL LENS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2503267-0BEC-2E4B-A32A-61C3F5E35018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39573" y="5787977"/>
            <a:ext cx="1072735" cy="9596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94164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242246" y="133413"/>
            <a:ext cx="9978713" cy="761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INTRUSION DETECTION ALGORITHM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1905" y="1251662"/>
            <a:ext cx="7703768" cy="54640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62222" y="5608320"/>
            <a:ext cx="1424940" cy="124968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0" y="979728"/>
            <a:ext cx="7817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/>
              <a:t>FUNCTIONAL BLOCK DIAGRAM OF THE ALGORITHM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0BF4C21-B75C-C34A-83B2-D9AB9D23929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57931" y="1153219"/>
            <a:ext cx="3975296" cy="263951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6255AAA-23AB-0949-A140-4BCF6C351F0E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7107" y="4222595"/>
            <a:ext cx="3806120" cy="2523645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C444BB0-00BB-964E-A6E9-458BFDB234C9}"/>
              </a:ext>
            </a:extLst>
          </p:cNvPr>
          <p:cNvSpPr txBox="1"/>
          <p:nvPr/>
        </p:nvSpPr>
        <p:spPr>
          <a:xfrm>
            <a:off x="7925673" y="798658"/>
            <a:ext cx="43526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SPRINTING INTRUDER DETECTED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D2AA8EF-5EB5-A940-B24E-CDE4989BE14C}"/>
              </a:ext>
            </a:extLst>
          </p:cNvPr>
          <p:cNvSpPr txBox="1"/>
          <p:nvPr/>
        </p:nvSpPr>
        <p:spPr>
          <a:xfrm>
            <a:off x="8305433" y="3760930"/>
            <a:ext cx="37606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INTENSE CLUTTER REJECTED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06208BA9-6ECE-AE49-A72A-B49876655936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47578" y="4238093"/>
            <a:ext cx="3785649" cy="2477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744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94926" y="95146"/>
            <a:ext cx="1203611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4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DEPLOYMENT IN BANNERGHATTA BIOLOGICAL PARK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72CD7C9-55CE-6D41-A972-90EB471C0888}"/>
              </a:ext>
            </a:extLst>
          </p:cNvPr>
          <p:cNvSpPr/>
          <p:nvPr/>
        </p:nvSpPr>
        <p:spPr>
          <a:xfrm>
            <a:off x="192926" y="1031666"/>
            <a:ext cx="5811634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/>
              <a:t> My juniors, </a:t>
            </a:r>
            <a:r>
              <a:rPr lang="en-US" sz="3600" dirty="0" err="1"/>
              <a:t>Tarun</a:t>
            </a:r>
            <a:r>
              <a:rPr lang="en-US" sz="3600" dirty="0"/>
              <a:t> and </a:t>
            </a:r>
            <a:r>
              <a:rPr lang="en-US" sz="3600" dirty="0" err="1"/>
              <a:t>Raviteja</a:t>
            </a:r>
            <a:r>
              <a:rPr lang="en-US" sz="3600" dirty="0"/>
              <a:t>, led the effort to develop a </a:t>
            </a:r>
            <a:r>
              <a:rPr lang="en-US" sz="3600" b="1" dirty="0"/>
              <a:t>sophisticated camera trap</a:t>
            </a:r>
            <a:r>
              <a:rPr lang="en-US" sz="3600" dirty="0"/>
              <a:t>.</a:t>
            </a:r>
          </a:p>
          <a:p>
            <a:pPr marL="342900" indent="-342900">
              <a:buAutoNum type="arabicPeriod"/>
            </a:pPr>
            <a:r>
              <a:rPr lang="en-US" sz="3600" dirty="0"/>
              <a:t> A small scale deployment inside the BBP for 2 days.</a:t>
            </a:r>
          </a:p>
          <a:p>
            <a:pPr marL="342900" indent="-342900">
              <a:buAutoNum type="arabicPeriod"/>
            </a:pPr>
            <a:r>
              <a:rPr lang="en-US" sz="3600" dirty="0"/>
              <a:t> Learning experience as it brought out the need for </a:t>
            </a:r>
            <a:r>
              <a:rPr lang="en-US" sz="3600" b="1" dirty="0"/>
              <a:t>better concealment </a:t>
            </a:r>
            <a:r>
              <a:rPr lang="en-US" sz="3600" dirty="0"/>
              <a:t>and </a:t>
            </a:r>
            <a:r>
              <a:rPr lang="en-US" sz="3600" b="1" dirty="0"/>
              <a:t>stronger ruggedization</a:t>
            </a:r>
            <a:r>
              <a:rPr lang="en-US" sz="3600" dirty="0"/>
              <a:t>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692856D-E00E-834C-A74F-04F1D2C068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442" y="1142781"/>
            <a:ext cx="5270959" cy="320650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27EA551-6D27-EE4D-BB30-77B97E3F49C2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1913" y="4615835"/>
            <a:ext cx="2401040" cy="166901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7BAE95E-A0AD-AA4E-9043-FC8F17B37B38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88585" y="4608361"/>
            <a:ext cx="1513632" cy="1725541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CE786E0E-7D39-184D-BFE5-E7962C9AD6D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1265" y="4615835"/>
            <a:ext cx="2149008" cy="16779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444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323526" y="155425"/>
            <a:ext cx="1142651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8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LISTENING TO CONSERVATIONISTS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53D5270C-BD79-5443-B714-794C1C97AE7F}"/>
              </a:ext>
            </a:extLst>
          </p:cNvPr>
          <p:cNvSpPr/>
          <p:nvPr/>
        </p:nvSpPr>
        <p:spPr>
          <a:xfrm>
            <a:off x="323526" y="936900"/>
            <a:ext cx="4657456" cy="769441"/>
          </a:xfrm>
          <a:prstGeom prst="rect">
            <a:avLst/>
          </a:prstGeom>
        </p:spPr>
        <p:txBody>
          <a:bodyPr wrap="square" lIns="91440">
            <a:spAutoFit/>
          </a:bodyPr>
          <a:lstStyle/>
          <a:p>
            <a:r>
              <a:rPr lang="en-US" sz="4400" i="1" dirty="0"/>
              <a:t>Dr. K. </a:t>
            </a:r>
            <a:r>
              <a:rPr lang="en-US" sz="4400" i="1" dirty="0" err="1"/>
              <a:t>Ullas</a:t>
            </a:r>
            <a:r>
              <a:rPr lang="en-US" sz="4400" i="1" dirty="0"/>
              <a:t> </a:t>
            </a:r>
            <a:r>
              <a:rPr lang="en-US" sz="4400" i="1" dirty="0" err="1"/>
              <a:t>Karanth</a:t>
            </a:r>
            <a:endParaRPr lang="en-US" sz="4400" i="1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5759F1-13ED-FA49-B544-690449E2E7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25153" y="1858645"/>
            <a:ext cx="2555829" cy="21677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F1C8946-F610-EA42-B182-249B858E0437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2379" t="14996" r="1832" b="5702"/>
          <a:stretch/>
        </p:blipFill>
        <p:spPr>
          <a:xfrm>
            <a:off x="9493755" y="4278398"/>
            <a:ext cx="2444156" cy="249958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8A70A7B-6674-5649-BD7B-04CDBE500734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526" y="1766504"/>
            <a:ext cx="1798320" cy="2330049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948FE889-61DB-2C41-A814-5816FF19B39D}"/>
              </a:ext>
            </a:extLst>
          </p:cNvPr>
          <p:cNvSpPr/>
          <p:nvPr/>
        </p:nvSpPr>
        <p:spPr>
          <a:xfrm>
            <a:off x="5286260" y="961821"/>
            <a:ext cx="690574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3600" dirty="0"/>
              <a:t> Conservation efforts must be guided by Science.</a:t>
            </a:r>
          </a:p>
          <a:p>
            <a:pPr marL="342900" indent="-342900">
              <a:buAutoNum type="arabicPeriod"/>
            </a:pPr>
            <a:r>
              <a:rPr lang="en-US" sz="3600" dirty="0"/>
              <a:t> Conservation by one key species saves multiple species.</a:t>
            </a:r>
          </a:p>
          <a:p>
            <a:pPr marL="342900" indent="-342900">
              <a:buAutoNum type="arabicPeriod"/>
            </a:pPr>
            <a:r>
              <a:rPr lang="en-US" sz="3600" dirty="0"/>
              <a:t> Earmark areas for urbanization, conservation, agriculture.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966249C8-DAAA-F945-BACC-84C3F0441B5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27"/>
          <a:stretch/>
        </p:blipFill>
        <p:spPr>
          <a:xfrm>
            <a:off x="3018316" y="4395541"/>
            <a:ext cx="2688444" cy="2365038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E0E5C654-88C3-E348-86B5-0B1FE2C26363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86866" y="4487047"/>
            <a:ext cx="3352800" cy="222073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BFE5E0C-A161-944B-BD0E-F1078B9DDD5E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2" y="4278398"/>
            <a:ext cx="2774958" cy="191243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DFE65A09-E50A-A341-9544-C6F249A7085C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60" y="6270944"/>
            <a:ext cx="2777250" cy="436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3799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5"/>
          <p:cNvSpPr>
            <a:spLocks/>
          </p:cNvSpPr>
          <p:nvPr/>
        </p:nvSpPr>
        <p:spPr bwMode="auto">
          <a:xfrm>
            <a:off x="276286" y="108947"/>
            <a:ext cx="11055674" cy="878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defRPr/>
            </a:pPr>
            <a:r>
              <a:rPr lang="en-US" sz="44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HOW CAN </a:t>
            </a:r>
            <a:r>
              <a:rPr lang="en-US" sz="4400" b="1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I</a:t>
            </a:r>
            <a:r>
              <a:rPr lang="en-US" sz="4400" kern="0" dirty="0">
                <a:solidFill>
                  <a:sysClr val="windowText" lastClr="000000"/>
                </a:solidFill>
                <a:latin typeface="Bebas Neue" charset="0"/>
                <a:ea typeface="ＭＳ Ｐゴシック" charset="0"/>
                <a:cs typeface="ＭＳ Ｐゴシック" charset="0"/>
                <a:sym typeface="Bebas Neue" charset="0"/>
              </a:rPr>
              <a:t> GET INVOLVED?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C838CA-BCDB-5C4B-9CFB-0C770DAE0159}"/>
              </a:ext>
            </a:extLst>
          </p:cNvPr>
          <p:cNvSpPr/>
          <p:nvPr/>
        </p:nvSpPr>
        <p:spPr>
          <a:xfrm>
            <a:off x="223454" y="1107711"/>
            <a:ext cx="1116133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sz="2800" dirty="0"/>
              <a:t> Visit National Parks, click and share pics on social media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/>
              <a:t> Pick your favorite tiger and ‘track’ it over the years</a:t>
            </a:r>
          </a:p>
          <a:p>
            <a:pPr marL="342900" indent="-342900">
              <a:buAutoNum type="arabicPeriod"/>
            </a:pPr>
            <a:r>
              <a:rPr lang="en-US" sz="2800" dirty="0"/>
              <a:t> M-</a:t>
            </a:r>
            <a:r>
              <a:rPr lang="en-US" sz="2800" dirty="0" err="1"/>
              <a:t>STrIPES</a:t>
            </a:r>
            <a:r>
              <a:rPr lang="en-US" sz="2800" dirty="0"/>
              <a:t> mobile app to track, and geo-tag images.</a:t>
            </a:r>
          </a:p>
          <a:p>
            <a:pPr marL="342900" indent="-342900">
              <a:buAutoNum type="arabicPeriod"/>
            </a:pPr>
            <a:r>
              <a:rPr lang="en-US" sz="2800" dirty="0"/>
              <a:t> Adopt a Tiger!</a:t>
            </a:r>
          </a:p>
          <a:p>
            <a:pPr marL="342900" indent="-342900">
              <a:buAutoNum type="arabicPeriod"/>
            </a:pPr>
            <a:r>
              <a:rPr lang="en-US" sz="2800" dirty="0"/>
              <a:t> Make tiger consumption socially unacceptable.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/>
              <a:t>Support celebrity who support this cause, e.g. Jackie Chan, Richard Branson</a:t>
            </a:r>
          </a:p>
          <a:p>
            <a:pPr marL="342900" indent="-342900">
              <a:buFontTx/>
              <a:buAutoNum type="arabicPeriod"/>
            </a:pPr>
            <a:r>
              <a:rPr lang="en-US" sz="2800" dirty="0"/>
              <a:t> Do visit the Guindy Snake Park &amp; Madras Crocodile Bank Trust in Chennai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/>
              <a:t>Founded in 1972 by Padma Shri Romulus Whitaker</a:t>
            </a:r>
          </a:p>
          <a:p>
            <a:pPr marL="1028700" lvl="1" indent="-571500">
              <a:buFont typeface="Arial" panose="020B0604020202020204" pitchFamily="34" charset="0"/>
              <a:buChar char="•"/>
            </a:pPr>
            <a:r>
              <a:rPr lang="en-US" sz="2800" dirty="0"/>
              <a:t>Currently, he is coordinating efforts towards saving the </a:t>
            </a:r>
            <a:r>
              <a:rPr lang="en-US" sz="2800" i="1" dirty="0"/>
              <a:t>Gharial</a:t>
            </a:r>
            <a:r>
              <a:rPr lang="en-US" sz="2800" dirty="0"/>
              <a:t>, which is at the brink of extinction.</a:t>
            </a:r>
          </a:p>
          <a:p>
            <a:pPr marL="742950" indent="-742950">
              <a:buFont typeface="+mj-lt"/>
              <a:buAutoNum type="arabicPeriod"/>
            </a:pPr>
            <a:r>
              <a:rPr lang="en-US" sz="2800" dirty="0"/>
              <a:t>Commit to a cause that you like</a:t>
            </a:r>
          </a:p>
          <a:p>
            <a:pPr marL="1200150" lvl="1" indent="-742950">
              <a:buFont typeface="Arial" panose="020B0604020202020204" pitchFamily="34" charset="0"/>
              <a:buChar char="•"/>
            </a:pPr>
            <a:r>
              <a:rPr lang="en-US" sz="2800" dirty="0"/>
              <a:t>60% of wild coffee, king seals going extinct</a:t>
            </a:r>
          </a:p>
        </p:txBody>
      </p:sp>
      <p:pic>
        <p:nvPicPr>
          <p:cNvPr id="1026" name="Picture 2" descr="Mr. Romulus Whitaker.JPG">
            <a:extLst>
              <a:ext uri="{FF2B5EF4-FFF2-40B4-BE49-F238E27FC236}">
                <a16:creationId xmlns:a16="http://schemas.microsoft.com/office/drawing/2014/main" id="{9D0D5DAB-7481-F545-8A5A-4C3F9EC2DCF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10830966" y="4573825"/>
            <a:ext cx="1089605" cy="14924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336977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17143</TotalTime>
  <Words>1178</Words>
  <Application>Microsoft Office PowerPoint</Application>
  <PresentationFormat>Widescreen</PresentationFormat>
  <Paragraphs>148</Paragraphs>
  <Slides>20</Slides>
  <Notes>20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7" baseType="lpstr">
      <vt:lpstr>Arial</vt:lpstr>
      <vt:lpstr>Bebas Neue</vt:lpstr>
      <vt:lpstr>Calibri</vt:lpstr>
      <vt:lpstr>Calibri Light</vt:lpstr>
      <vt:lpstr>Cambria Math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</dc:creator>
  <cp:lastModifiedBy>Ramanathan Subramanian</cp:lastModifiedBy>
  <cp:revision>347</cp:revision>
  <dcterms:created xsi:type="dcterms:W3CDTF">2016-12-23T22:28:23Z</dcterms:created>
  <dcterms:modified xsi:type="dcterms:W3CDTF">2019-03-21T01:50:36Z</dcterms:modified>
</cp:coreProperties>
</file>